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10/17/2020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dirty="0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sz="6600" dirty="0" smtClean="0"/>
              <a:t>Hospodářství Afriky</a:t>
            </a:r>
            <a:endParaRPr lang="cs-CZ" sz="66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5166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04949" y="240349"/>
            <a:ext cx="9366068" cy="631720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sz="2800" dirty="0" smtClean="0">
                <a:solidFill>
                  <a:srgbClr val="00B050"/>
                </a:solidFill>
              </a:rPr>
              <a:t>Hospodářství Afriky</a:t>
            </a:r>
          </a:p>
          <a:p>
            <a:pPr marL="0" indent="0">
              <a:buNone/>
            </a:pPr>
            <a:r>
              <a:rPr lang="cs-CZ" sz="2600" dirty="0" smtClean="0"/>
              <a:t>Afrika je hospodářsky nejzaostalejším světadílem.</a:t>
            </a:r>
          </a:p>
          <a:p>
            <a:pPr marL="0" indent="0">
              <a:buNone/>
            </a:pPr>
            <a:r>
              <a:rPr lang="cs-CZ" sz="2600" dirty="0" smtClean="0"/>
              <a:t>Důvod – dlouhá koloniální závislost a rozdrobenost</a:t>
            </a:r>
          </a:p>
          <a:p>
            <a:pPr marL="0" indent="0">
              <a:buNone/>
            </a:pPr>
            <a:r>
              <a:rPr lang="cs-CZ" sz="2600" dirty="0"/>
              <a:t> </a:t>
            </a:r>
            <a:r>
              <a:rPr lang="cs-CZ" sz="2600" dirty="0" smtClean="0"/>
              <a:t>         - velký nárůst počtu obyvatelstva</a:t>
            </a:r>
          </a:p>
          <a:p>
            <a:pPr marL="0" indent="0">
              <a:buNone/>
            </a:pPr>
            <a:r>
              <a:rPr lang="cs-CZ" sz="2600" dirty="0"/>
              <a:t> </a:t>
            </a:r>
            <a:r>
              <a:rPr lang="cs-CZ" sz="2600" dirty="0" smtClean="0"/>
              <a:t>         - nedostatečná vzdělanost obyvatelstva</a:t>
            </a:r>
          </a:p>
          <a:p>
            <a:pPr marL="0" indent="0">
              <a:buNone/>
            </a:pPr>
            <a:endParaRPr lang="cs-CZ" sz="2600" dirty="0" smtClean="0"/>
          </a:p>
          <a:p>
            <a:pPr marL="0" indent="0">
              <a:buNone/>
            </a:pPr>
            <a:endParaRPr lang="cs-CZ" sz="2600" dirty="0"/>
          </a:p>
          <a:p>
            <a:pPr marL="0" indent="0">
              <a:buNone/>
            </a:pPr>
            <a:r>
              <a:rPr lang="cs-CZ" sz="2600" dirty="0" smtClean="0">
                <a:solidFill>
                  <a:schemeClr val="accent4">
                    <a:lumMod val="50000"/>
                  </a:schemeClr>
                </a:solidFill>
              </a:rPr>
              <a:t>Těžba nerostných surovin</a:t>
            </a:r>
          </a:p>
          <a:p>
            <a:pPr marL="0" indent="0">
              <a:buNone/>
            </a:pPr>
            <a:r>
              <a:rPr lang="cs-CZ" sz="2600" dirty="0" smtClean="0"/>
              <a:t>Afrika má velké zásoby nerostných surovin. </a:t>
            </a:r>
          </a:p>
          <a:p>
            <a:pPr marL="0" indent="0">
              <a:buNone/>
            </a:pPr>
            <a:r>
              <a:rPr lang="cs-CZ" sz="2600" dirty="0" smtClean="0"/>
              <a:t>Nejvíce – měděný pás = oblast </a:t>
            </a:r>
            <a:r>
              <a:rPr lang="cs-CZ" sz="2600" dirty="0" err="1" smtClean="0"/>
              <a:t>stř</a:t>
            </a:r>
            <a:r>
              <a:rPr lang="cs-CZ" sz="2600" dirty="0" smtClean="0"/>
              <a:t>. až j. Afrika</a:t>
            </a:r>
          </a:p>
          <a:p>
            <a:pPr marL="0" indent="0">
              <a:buNone/>
            </a:pPr>
            <a:r>
              <a:rPr lang="cs-CZ" sz="2600" dirty="0" smtClean="0"/>
              <a:t>Těží se – měď, železná ruda, zlato, diamanty</a:t>
            </a:r>
          </a:p>
          <a:p>
            <a:pPr marL="0" indent="0">
              <a:buNone/>
            </a:pPr>
            <a:r>
              <a:rPr lang="cs-CZ" sz="2600" dirty="0" smtClean="0"/>
              <a:t>Ropa a zemní plyn – s. Sahara + Guinejský záliv</a:t>
            </a:r>
          </a:p>
          <a:p>
            <a:pPr marL="0" indent="0">
              <a:buNone/>
            </a:pPr>
            <a:r>
              <a:rPr lang="cs-CZ" sz="2600" dirty="0" smtClean="0"/>
              <a:t>Uhlí, zlato, diamanty – JAR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 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3481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31074" y="436292"/>
            <a:ext cx="9247876" cy="59253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>
                <a:solidFill>
                  <a:schemeClr val="accent1"/>
                </a:solidFill>
              </a:rPr>
              <a:t>Zemědělství</a:t>
            </a:r>
          </a:p>
          <a:p>
            <a:pPr marL="0" indent="0">
              <a:buNone/>
            </a:pPr>
            <a:r>
              <a:rPr lang="cs-CZ" sz="2400" dirty="0" smtClean="0"/>
              <a:t>Na plantážích se pěstuje:</a:t>
            </a:r>
            <a:r>
              <a:rPr lang="cs-CZ" sz="2400" dirty="0" smtClean="0">
                <a:solidFill>
                  <a:srgbClr val="7030A0"/>
                </a:solidFill>
              </a:rPr>
              <a:t>??? (doplň z učebnice, hledej také v atlasu)</a:t>
            </a:r>
            <a:endParaRPr lang="cs-CZ" sz="2400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cs-CZ" sz="2400" dirty="0" smtClean="0">
                <a:solidFill>
                  <a:schemeClr val="tx1"/>
                </a:solidFill>
              </a:rPr>
              <a:t>Chová se:</a:t>
            </a:r>
            <a:r>
              <a:rPr lang="cs-CZ" sz="2400" dirty="0" smtClean="0">
                <a:solidFill>
                  <a:srgbClr val="7030A0"/>
                </a:solidFill>
              </a:rPr>
              <a:t>???(doplň)</a:t>
            </a:r>
          </a:p>
          <a:p>
            <a:pPr marL="0" indent="0">
              <a:buNone/>
            </a:pPr>
            <a:r>
              <a:rPr lang="cs-CZ" sz="2400" dirty="0" smtClean="0">
                <a:solidFill>
                  <a:schemeClr val="tx1"/>
                </a:solidFill>
              </a:rPr>
              <a:t>Velkým bohatstvím Afriky je také:</a:t>
            </a:r>
            <a:r>
              <a:rPr lang="cs-CZ" sz="2400" dirty="0" smtClean="0">
                <a:solidFill>
                  <a:srgbClr val="7030A0"/>
                </a:solidFill>
              </a:rPr>
              <a:t>???(doplň)</a:t>
            </a:r>
          </a:p>
          <a:p>
            <a:pPr marL="0" indent="0">
              <a:buNone/>
            </a:pPr>
            <a:endParaRPr lang="cs-CZ" sz="24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cs-CZ" sz="2400" dirty="0" smtClean="0">
                <a:solidFill>
                  <a:srgbClr val="7030A0"/>
                </a:solidFill>
              </a:rPr>
              <a:t>Poznáš plodiny na fotografiích? Zapiš si jejich názvy.</a:t>
            </a:r>
          </a:p>
        </p:txBody>
      </p:sp>
    </p:spTree>
    <p:extLst>
      <p:ext uri="{BB962C8B-B14F-4D97-AF65-F5344CB8AC3E}">
        <p14:creationId xmlns:p14="http://schemas.microsoft.com/office/powerpoint/2010/main" val="341041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39" y="177802"/>
            <a:ext cx="2554514" cy="3831771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903" y="639516"/>
            <a:ext cx="3829898" cy="267825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801" y="177802"/>
            <a:ext cx="4381500" cy="265747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63" y="3814274"/>
            <a:ext cx="3974356" cy="2834721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820" y="3435702"/>
            <a:ext cx="2995323" cy="299532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575" y="3317766"/>
            <a:ext cx="3657873" cy="273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46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49" y="1520100"/>
            <a:ext cx="3810000" cy="3810000"/>
          </a:xfrm>
        </p:spPr>
      </p:pic>
      <p:sp>
        <p:nvSpPr>
          <p:cNvPr id="5" name="TextovéPole 4"/>
          <p:cNvSpPr txBox="1"/>
          <p:nvPr/>
        </p:nvSpPr>
        <p:spPr>
          <a:xfrm>
            <a:off x="802912" y="705394"/>
            <a:ext cx="7863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Poznáš zvíře na obrázku? Zjisti o něm zajímavé informace.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19277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2514" y="593046"/>
            <a:ext cx="8947431" cy="5886131"/>
          </a:xfrm>
        </p:spPr>
        <p:txBody>
          <a:bodyPr/>
          <a:lstStyle/>
          <a:p>
            <a:pPr marL="0" indent="0">
              <a:buNone/>
            </a:pPr>
            <a:r>
              <a:rPr lang="cs-CZ" sz="2400" dirty="0">
                <a:solidFill>
                  <a:srgbClr val="0070C0"/>
                </a:solidFill>
              </a:rPr>
              <a:t>Průmysl</a:t>
            </a:r>
          </a:p>
          <a:p>
            <a:pPr marL="0" indent="0">
              <a:buNone/>
            </a:pPr>
            <a:r>
              <a:rPr lang="cs-CZ" sz="2400" dirty="0">
                <a:solidFill>
                  <a:schemeClr val="tx1"/>
                </a:solidFill>
              </a:rPr>
              <a:t>Egypt a JAR – vyspělý průmysl</a:t>
            </a:r>
          </a:p>
          <a:p>
            <a:pPr marL="0" indent="0">
              <a:buNone/>
            </a:pPr>
            <a:r>
              <a:rPr lang="cs-CZ" sz="2400" dirty="0">
                <a:solidFill>
                  <a:schemeClr val="tx1"/>
                </a:solidFill>
              </a:rPr>
              <a:t>Ve velkých městech – potravinářský</a:t>
            </a:r>
          </a:p>
          <a:p>
            <a:pPr marL="0" indent="0">
              <a:buNone/>
            </a:pPr>
            <a:endParaRPr lang="cs-CZ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cs-CZ" sz="2400" dirty="0">
                <a:solidFill>
                  <a:schemeClr val="accent3"/>
                </a:solidFill>
              </a:rPr>
              <a:t> Doprava</a:t>
            </a:r>
          </a:p>
          <a:p>
            <a:pPr marL="0" indent="0">
              <a:buNone/>
            </a:pPr>
            <a:r>
              <a:rPr lang="cs-CZ" sz="2400" dirty="0" smtClean="0">
                <a:solidFill>
                  <a:schemeClr val="tx1"/>
                </a:solidFill>
              </a:rPr>
              <a:t>- většinou </a:t>
            </a:r>
            <a:r>
              <a:rPr lang="cs-CZ" sz="2400" dirty="0">
                <a:solidFill>
                  <a:schemeClr val="tx1"/>
                </a:solidFill>
              </a:rPr>
              <a:t>slabě </a:t>
            </a:r>
            <a:r>
              <a:rPr lang="cs-CZ" sz="2400" dirty="0" smtClean="0">
                <a:solidFill>
                  <a:schemeClr val="tx1"/>
                </a:solidFill>
              </a:rPr>
              <a:t>rozvinutá</a:t>
            </a:r>
          </a:p>
          <a:p>
            <a:pPr marL="0" indent="0">
              <a:buNone/>
            </a:pPr>
            <a:r>
              <a:rPr lang="cs-CZ" sz="2400" dirty="0" smtClean="0">
                <a:solidFill>
                  <a:schemeClr val="tx1"/>
                </a:solidFill>
              </a:rPr>
              <a:t>- železniční, vodní, letecká, karavanní stezky</a:t>
            </a:r>
            <a:endParaRPr lang="cs-CZ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188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z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</TotalTime>
  <Words>157</Words>
  <Application>Microsoft Office PowerPoint</Application>
  <PresentationFormat>Širokoúhlá obrazovka</PresentationFormat>
  <Paragraphs>30</Paragraphs>
  <Slides>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10" baseType="lpstr">
      <vt:lpstr>Arial</vt:lpstr>
      <vt:lpstr>Trebuchet MS</vt:lpstr>
      <vt:lpstr>Wingdings 3</vt:lpstr>
      <vt:lpstr>Fazeta</vt:lpstr>
      <vt:lpstr>Hospodářství Afriky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Hospodářství Afriky</dc:title>
  <dc:creator>Gita</dc:creator>
  <cp:lastModifiedBy>Gita</cp:lastModifiedBy>
  <cp:revision>6</cp:revision>
  <dcterms:created xsi:type="dcterms:W3CDTF">2020-10-17T08:56:40Z</dcterms:created>
  <dcterms:modified xsi:type="dcterms:W3CDTF">2020-10-17T09:58:48Z</dcterms:modified>
</cp:coreProperties>
</file>