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8" r:id="rId2"/>
    <p:sldId id="274" r:id="rId3"/>
    <p:sldId id="275" r:id="rId4"/>
    <p:sldId id="277" r:id="rId5"/>
    <p:sldId id="276" r:id="rId6"/>
    <p:sldId id="271" r:id="rId7"/>
  </p:sldIdLst>
  <p:sldSz cx="9144000" cy="6858000" type="screen4x3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969B375-91A0-4B61-B463-FCE0F189ED59}" type="slidenum">
              <a:rPr/>
              <a:pPr marL="0" marR="0" lvl="0" indent="0" algn="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cs-CZ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324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75FCABF5-2ED5-4B28-8828-F5153BE7672C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8300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cs-CZ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ctrTitle"/>
          </p:nvPr>
        </p:nvSpPr>
        <p:spPr>
          <a:xfrm>
            <a:off x="685800" y="2130478"/>
            <a:ext cx="7772400" cy="146987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475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  <a:latin typeface="Calibri" pitchFamily="18"/>
              </a:defRPr>
            </a:lvl1pPr>
          </a:lstStyle>
          <a:p>
            <a:pPr lvl="0"/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DE49E0-BBBD-433D-8744-CD602FA3E4ED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3F16C1-1C7D-4E22-B28F-3A27661C2888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91838B-A3AC-43DE-83ED-4D9E51A99D05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426098-43A5-4296-89F0-31D48ED20585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 txBox="1">
            <a:spLocks noGrp="1"/>
          </p:cNvSpPr>
          <p:nvPr>
            <p:ph type="title" orient="vert"/>
          </p:nvPr>
        </p:nvSpPr>
        <p:spPr>
          <a:xfrm>
            <a:off x="6629400" y="274676"/>
            <a:ext cx="2057400" cy="5851437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76"/>
            <a:ext cx="6019915" cy="5851437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EADA67-A6EE-4E47-86CE-F14FB94F09D1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1CAB57-0EA0-4F68-8DB0-486603FF5A96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 txBox="1">
            <a:spLocks noGrp="1"/>
          </p:cNvSpPr>
          <p:nvPr>
            <p:ph type="title" idx="4294967295"/>
          </p:nvPr>
        </p:nvSpPr>
        <p:spPr>
          <a:xfrm>
            <a:off x="457200" y="1600200"/>
            <a:ext cx="8229600" cy="4525923"/>
          </a:xfrm>
        </p:spPr>
        <p:txBody>
          <a:bodyPr anchor="t" anchorCtr="0"/>
          <a:lstStyle>
            <a:lvl1pPr marL="343082" indent="-343082" algn="l">
              <a:spcBef>
                <a:spcPts val="800"/>
              </a:spcBef>
              <a:buSzPct val="100000"/>
              <a:buFont typeface="Arial" pitchFamily="34"/>
              <a:buChar char="•"/>
              <a:defRPr sz="3200"/>
            </a:lvl1pPr>
          </a:lstStyle>
          <a:p>
            <a:pPr lvl="0"/>
            <a:r>
              <a:rPr lang="cs-CZ"/>
              <a:t>Kliknutím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C4D1D5D-3149-4F21-A7D5-C733E9DF35D9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4B83950-9A12-4A56-8706-62AB30BCB353}" type="slidenum">
              <a:rPr/>
              <a:pPr lvl="0"/>
              <a:t>‹#›</a:t>
            </a:fld>
            <a:endParaRPr lang="cs-CZ"/>
          </a:p>
        </p:txBody>
      </p:sp>
      <p:sp>
        <p:nvSpPr>
          <p:cNvPr id="7" name="Zástupný symbol pro obsah 6"/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8229243" cy="4525923"/>
          </a:xfrm>
        </p:spPr>
        <p:txBody>
          <a:bodyPr lIns="0" tIns="0" rIns="0" bIns="0"/>
          <a:lstStyle>
            <a:lvl1pPr hangingPunct="0">
              <a:defRPr/>
            </a:lvl1pPr>
          </a:lstStyle>
          <a:p>
            <a:pPr lvl="0"/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722156" y="4406758"/>
            <a:ext cx="7772400" cy="1362236"/>
          </a:xfrm>
        </p:spPr>
        <p:txBody>
          <a:bodyPr anchor="t" anchorCtr="0"/>
          <a:lstStyle>
            <a:lvl1pPr algn="l">
              <a:defRPr sz="4000" b="1"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722156" y="2906639"/>
            <a:ext cx="7772400" cy="1500118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B2C9E8-7490-4B7F-9539-A5775F141249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EBD56ED-0BAA-49E0-97D4-AC0858C89E07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 txBox="1">
            <a:spLocks noGrp="1"/>
          </p:cNvSpPr>
          <p:nvPr>
            <p:ph type="title" idx="4294967295"/>
          </p:nvPr>
        </p:nvSpPr>
        <p:spPr>
          <a:xfrm>
            <a:off x="457200" y="1600200"/>
            <a:ext cx="4038475" cy="4525923"/>
          </a:xfrm>
        </p:spPr>
        <p:txBody>
          <a:bodyPr anchor="t" anchorCtr="0"/>
          <a:lstStyle>
            <a:lvl1pPr marL="343082" indent="-343082" algn="l">
              <a:spcBef>
                <a:spcPts val="700"/>
              </a:spcBef>
              <a:buSzPct val="100000"/>
              <a:buFont typeface="Arial" pitchFamily="34"/>
              <a:buChar char="•"/>
              <a:defRPr sz="2800"/>
            </a:lvl1pPr>
          </a:lstStyle>
          <a:p>
            <a:pPr lvl="0"/>
            <a:r>
              <a:rPr lang="cs-CZ"/>
              <a:t>Kliknutím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 txBox="1">
            <a:spLocks noGrp="1"/>
          </p:cNvSpPr>
          <p:nvPr>
            <p:ph type="title" idx="4294967295"/>
          </p:nvPr>
        </p:nvSpPr>
        <p:spPr>
          <a:xfrm>
            <a:off x="4648315" y="1600200"/>
            <a:ext cx="4038475" cy="4525923"/>
          </a:xfrm>
        </p:spPr>
        <p:txBody>
          <a:bodyPr anchor="t" anchorCtr="0"/>
          <a:lstStyle>
            <a:lvl1pPr marL="343082" indent="-343082" algn="l">
              <a:spcBef>
                <a:spcPts val="700"/>
              </a:spcBef>
              <a:buSzPct val="100000"/>
              <a:buFont typeface="Arial" pitchFamily="34"/>
              <a:buChar char="•"/>
              <a:defRPr sz="2800"/>
            </a:lvl1pPr>
          </a:lstStyle>
          <a:p>
            <a:pPr lvl="0"/>
            <a:r>
              <a:rPr lang="cs-CZ"/>
              <a:t>Kliknutím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4404BD-7CC8-42C9-9EC3-C1FA6B8C5C54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3408678-48CD-47C8-9807-B9716ABD4B5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457200" y="1535039"/>
            <a:ext cx="4040276" cy="639723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 txBox="1">
            <a:spLocks noGrp="1"/>
          </p:cNvSpPr>
          <p:nvPr>
            <p:ph type="title" idx="4294967295"/>
          </p:nvPr>
        </p:nvSpPr>
        <p:spPr>
          <a:xfrm>
            <a:off x="457200" y="2174763"/>
            <a:ext cx="4040276" cy="3951360"/>
          </a:xfrm>
        </p:spPr>
        <p:txBody>
          <a:bodyPr anchor="t" anchorCtr="0"/>
          <a:lstStyle>
            <a:lvl1pPr marL="343082" indent="-343082" algn="l">
              <a:spcBef>
                <a:spcPts val="600"/>
              </a:spcBef>
              <a:buSzPct val="100000"/>
              <a:buFont typeface="Arial" pitchFamily="34"/>
              <a:buChar char="•"/>
              <a:defRPr sz="2400"/>
            </a:lvl1pPr>
          </a:lstStyle>
          <a:p>
            <a:pPr lvl="0"/>
            <a:r>
              <a:rPr lang="cs-CZ"/>
              <a:t>Kliknutím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 txBox="1">
            <a:spLocks noGrp="1"/>
          </p:cNvSpPr>
          <p:nvPr>
            <p:ph type="body" idx="3"/>
          </p:nvPr>
        </p:nvSpPr>
        <p:spPr>
          <a:xfrm>
            <a:off x="4645078" y="1535039"/>
            <a:ext cx="4041721" cy="639723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 txBox="1">
            <a:spLocks noGrp="1"/>
          </p:cNvSpPr>
          <p:nvPr>
            <p:ph type="title" idx="4294967295"/>
          </p:nvPr>
        </p:nvSpPr>
        <p:spPr>
          <a:xfrm>
            <a:off x="4645078" y="2174763"/>
            <a:ext cx="4041721" cy="3951360"/>
          </a:xfrm>
        </p:spPr>
        <p:txBody>
          <a:bodyPr anchor="t" anchorCtr="0"/>
          <a:lstStyle>
            <a:lvl1pPr marL="343082" indent="-343082" algn="l">
              <a:spcBef>
                <a:spcPts val="600"/>
              </a:spcBef>
              <a:buSzPct val="100000"/>
              <a:buFont typeface="Arial" pitchFamily="34"/>
              <a:buChar char="•"/>
              <a:defRPr sz="2400"/>
            </a:lvl1pPr>
          </a:lstStyle>
          <a:p>
            <a:pPr lvl="0"/>
            <a:r>
              <a:rPr lang="cs-CZ"/>
              <a:t>Kliknutím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86B777-FA0B-4E62-824A-0763E79338CC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8" name="Zástupný symbol pro zápatí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9" name="Zástupný symbol pro číslo snímku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26B734-0F38-407B-BA82-3436DAF025C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47F808-6E57-4471-B096-5585CAB52406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794A5A-43AE-45A4-A8D4-CC33CFA8F305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07DDF4E-4E65-4F26-930F-662977369148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3" name="Zástupný symbol pro zápatí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EFCD94-D1D6-4070-B076-D87175088B88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57200" y="272884"/>
            <a:ext cx="3008156" cy="1162083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 txBox="1">
            <a:spLocks noGrp="1"/>
          </p:cNvSpPr>
          <p:nvPr>
            <p:ph type="title" idx="4294967295"/>
          </p:nvPr>
        </p:nvSpPr>
        <p:spPr>
          <a:xfrm>
            <a:off x="3575157" y="272884"/>
            <a:ext cx="5111642" cy="5853238"/>
          </a:xfrm>
        </p:spPr>
        <p:txBody>
          <a:bodyPr anchor="t" anchorCtr="0"/>
          <a:lstStyle>
            <a:lvl1pPr marL="343082" indent="-343082" algn="l">
              <a:spcBef>
                <a:spcPts val="800"/>
              </a:spcBef>
              <a:buSzPct val="100000"/>
              <a:buFont typeface="Arial" pitchFamily="34"/>
              <a:buChar char="•"/>
              <a:defRPr sz="3200"/>
            </a:lvl1pPr>
          </a:lstStyle>
          <a:p>
            <a:pPr lvl="0"/>
            <a:r>
              <a:rPr lang="cs-CZ"/>
              <a:t>Kliknutím lze upravit styly předlohy textu.</a:t>
            </a:r>
            <a:br>
              <a:rPr lang="cs-CZ"/>
            </a:br>
            <a:r>
              <a:rPr lang="cs-CZ"/>
              <a:t>Druhá úroveň</a:t>
            </a:r>
            <a:br>
              <a:rPr lang="cs-CZ"/>
            </a:br>
            <a:r>
              <a:rPr lang="cs-CZ"/>
              <a:t>Třetí úroveň</a:t>
            </a:r>
            <a:br>
              <a:rPr lang="cs-CZ"/>
            </a:br>
            <a:r>
              <a:rPr lang="cs-CZ"/>
              <a:t>Čtvrtá úroveň</a:t>
            </a:r>
            <a:br>
              <a:rPr lang="cs-CZ"/>
            </a:br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2"/>
          </p:nvPr>
        </p:nvSpPr>
        <p:spPr>
          <a:xfrm>
            <a:off x="457200" y="1434958"/>
            <a:ext cx="3008156" cy="469115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1AF448-70E9-43C3-AF7E-C8D51C1EC583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BD6545-945A-4F45-B242-6816318E7B75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1792443" y="4800600"/>
            <a:ext cx="5486400" cy="566644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 txBox="1">
            <a:spLocks noGrp="1"/>
          </p:cNvSpPr>
          <p:nvPr>
            <p:ph type="title" idx="4294967295"/>
          </p:nvPr>
        </p:nvSpPr>
        <p:spPr>
          <a:xfrm>
            <a:off x="1792443" y="612721"/>
            <a:ext cx="5486400" cy="4114800"/>
          </a:xfrm>
        </p:spPr>
        <p:txBody>
          <a:bodyPr anchor="t"/>
          <a:lstStyle>
            <a:lvl1pPr hangingPunct="0">
              <a:defRPr>
                <a:latin typeface="Arial" pitchFamily="18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2"/>
          </p:nvPr>
        </p:nvSpPr>
        <p:spPr>
          <a:xfrm>
            <a:off x="1792443" y="5367244"/>
            <a:ext cx="5486400" cy="80495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E3FC89-5158-4DC9-95EB-52E38A5A78BC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5A1B15B-0C6D-4DA8-B484-4E1FE8D22F0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715" cy="3650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2629752-C00F-4E55-8200-D90BE4D8F7A2}" type="datetime1">
              <a:rPr lang="cs-CZ"/>
              <a:pPr lvl="0"/>
              <a:t>30.10.2020</a:t>
            </a:fld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475" cy="3650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715" cy="3650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13969A5-9439-4194-BC25-502EA433F71A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cs-CZ" sz="44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Arial Unicode MS" pitchFamily="2"/>
          <a:cs typeface="Mangal" pitchFamily="2"/>
        </a:defRPr>
      </a:lvl1pPr>
    </p:titleStyle>
    <p:bodyStyle>
      <a:lvl1pPr marL="431999" marR="0" lvl="0" indent="-323999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cs-CZ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Mangal" pitchFamily="2"/>
        </a:defRPr>
      </a:lvl1pPr>
      <a:lvl2pPr marL="863998" marR="0" lvl="1" indent="-323999" algn="l" defTabSz="914400" rtl="0" fontAlgn="auto" hangingPunct="1">
        <a:lnSpc>
          <a:spcPct val="100000"/>
        </a:lnSpc>
        <a:spcBef>
          <a:spcPts val="0"/>
        </a:spcBef>
        <a:spcAft>
          <a:spcPts val="1135"/>
        </a:spcAft>
        <a:buSzPct val="45000"/>
        <a:buFont typeface="StarSymbol"/>
        <a:buChar char="●"/>
        <a:tabLst/>
        <a:defRPr lang="cs-CZ" sz="28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Mangal" pitchFamily="2"/>
        </a:defRPr>
      </a:lvl2pPr>
      <a:lvl3pPr marL="1295997" marR="0" lvl="2" indent="-287999" algn="l" defTabSz="914400" rtl="0" fontAlgn="auto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cs-CZ" sz="2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Mangal" pitchFamily="2"/>
        </a:defRPr>
      </a:lvl3pPr>
      <a:lvl4pPr marL="1727996" marR="0" lvl="3" indent="-215999" algn="l" defTabSz="914400" rtl="0" fontAlgn="auto" hangingPunct="1">
        <a:lnSpc>
          <a:spcPct val="100000"/>
        </a:lnSpc>
        <a:spcBef>
          <a:spcPts val="0"/>
        </a:spcBef>
        <a:spcAft>
          <a:spcPts val="565"/>
        </a:spcAft>
        <a:buSzPct val="45000"/>
        <a:buFont typeface="StarSymbol"/>
        <a:buChar char="●"/>
        <a:tabLst/>
        <a:defRPr lang="cs-CZ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Mangal" pitchFamily="2"/>
        </a:defRPr>
      </a:lvl4pPr>
      <a:lvl5pPr marL="2159995" marR="0" lvl="4" indent="-215999" algn="l" defTabSz="914400" rtl="0" fontAlgn="auto" hangingPunct="1">
        <a:lnSpc>
          <a:spcPct val="100000"/>
        </a:lnSpc>
        <a:spcBef>
          <a:spcPts val="0"/>
        </a:spcBef>
        <a:spcAft>
          <a:spcPts val="285"/>
        </a:spcAft>
        <a:buSzPct val="75000"/>
        <a:buFont typeface="StarSymbol"/>
        <a:buChar char="–"/>
        <a:tabLst/>
        <a:defRPr lang="cs-CZ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Mangal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10401" y="296997"/>
            <a:ext cx="8229600" cy="827747"/>
          </a:xfrm>
        </p:spPr>
        <p:txBody>
          <a:bodyPr/>
          <a:lstStyle/>
          <a:p>
            <a:pPr lvl="0">
              <a:buNone/>
            </a:pPr>
            <a:r>
              <a:rPr lang="cs-CZ" sz="2000" b="1" u="sng" dirty="0" smtClean="0">
                <a:solidFill>
                  <a:srgbClr val="0000FF"/>
                </a:solidFill>
              </a:rPr>
              <a:t>Pohyb a klid tělesa, test – List 1 </a:t>
            </a:r>
            <a:endParaRPr lang="cs-CZ" sz="2000" b="1" u="sng" dirty="0">
              <a:solidFill>
                <a:srgbClr val="0000FF"/>
              </a:solidFill>
            </a:endParaRPr>
          </a:p>
        </p:txBody>
      </p:sp>
      <p:sp>
        <p:nvSpPr>
          <p:cNvPr id="3" name="Zástupný symbol pro obsah 2"/>
          <p:cNvSpPr txBox="1">
            <a:spLocks noGrp="1"/>
          </p:cNvSpPr>
          <p:nvPr>
            <p:ph idx="1"/>
          </p:nvPr>
        </p:nvSpPr>
        <p:spPr>
          <a:xfrm>
            <a:off x="539552" y="1052736"/>
            <a:ext cx="8229600" cy="5616624"/>
          </a:xfrm>
        </p:spPr>
        <p:txBody>
          <a:bodyPr lIns="91440" tIns="45720" rIns="91440" bIns="45720"/>
          <a:lstStyle/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600" b="1" u="sng" dirty="0" smtClean="0">
                <a:latin typeface="Calibri"/>
              </a:rPr>
              <a:t>Úkol č.       Zadání                                                                                   Nabídka odpovědí</a:t>
            </a:r>
          </a:p>
          <a:p>
            <a:pPr marL="457200" lvl="0" indent="-457200" hangingPunct="1">
              <a:spcBef>
                <a:spcPts val="800"/>
              </a:spcBef>
              <a:spcAft>
                <a:spcPts val="0"/>
              </a:spcAft>
              <a:buSzPct val="100000"/>
              <a:buAutoNum type="arabicPeriod"/>
            </a:pPr>
            <a:r>
              <a:rPr lang="cs-CZ" sz="1800" dirty="0" smtClean="0">
                <a:latin typeface="Calibri"/>
              </a:rPr>
              <a:t>    Cestující sedí v jedoucím vlaku.                                   </a:t>
            </a:r>
            <a:r>
              <a:rPr lang="cs-CZ" sz="1800" b="1" dirty="0" smtClean="0">
                <a:latin typeface="Calibri"/>
              </a:rPr>
              <a:t> A  </a:t>
            </a:r>
            <a:r>
              <a:rPr lang="cs-CZ" sz="1800" dirty="0" smtClean="0">
                <a:latin typeface="Calibri"/>
              </a:rPr>
              <a:t>sloupům u tratě</a:t>
            </a:r>
            <a:endParaRPr lang="cs-CZ" sz="18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Je v klidu vzhledem k :  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podlaze vagonu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C  </a:t>
            </a:r>
            <a:r>
              <a:rPr lang="cs-CZ" sz="1800" dirty="0" smtClean="0">
                <a:latin typeface="Calibri"/>
              </a:rPr>
              <a:t>vlaku, který jede proti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D  </a:t>
            </a:r>
            <a:r>
              <a:rPr lang="cs-CZ" sz="1800" dirty="0" smtClean="0">
                <a:latin typeface="Calibri"/>
              </a:rPr>
              <a:t>Zemi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AutoNum type="arabicPeriod" startAt="2"/>
            </a:pPr>
            <a:r>
              <a:rPr lang="cs-CZ" sz="1800" dirty="0" smtClean="0">
                <a:latin typeface="Calibri"/>
              </a:rPr>
              <a:t>      Šroub při utahování nebo                                                </a:t>
            </a:r>
            <a:r>
              <a:rPr lang="cs-CZ" sz="1800" b="1" dirty="0" smtClean="0">
                <a:latin typeface="Calibri"/>
              </a:rPr>
              <a:t>A</a:t>
            </a:r>
            <a:r>
              <a:rPr lang="cs-CZ" sz="1800" dirty="0" smtClean="0">
                <a:latin typeface="Calibri"/>
              </a:rPr>
              <a:t>  otáčivý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povolování šroubovákem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posuvný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koná pohyb                                                                         </a:t>
            </a:r>
            <a:r>
              <a:rPr lang="cs-CZ" sz="1800" b="1" dirty="0" smtClean="0">
                <a:latin typeface="Calibri"/>
              </a:rPr>
              <a:t>C  </a:t>
            </a:r>
            <a:r>
              <a:rPr lang="cs-CZ" sz="1800" dirty="0" smtClean="0">
                <a:latin typeface="Calibri"/>
              </a:rPr>
              <a:t>posuvný i otáčivý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D</a:t>
            </a:r>
            <a:r>
              <a:rPr lang="cs-CZ" sz="1800" dirty="0" smtClean="0">
                <a:latin typeface="Calibri"/>
              </a:rPr>
              <a:t>  ani otáčivý, ani posuvný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AutoNum type="arabicPeriod" startAt="3"/>
            </a:pPr>
            <a:r>
              <a:rPr lang="cs-CZ" sz="1800" dirty="0" smtClean="0">
                <a:latin typeface="Calibri"/>
              </a:rPr>
              <a:t>       Které z uvedených těles koná pohyb                 </a:t>
            </a:r>
            <a:r>
              <a:rPr lang="cs-CZ" sz="1800" b="1" dirty="0" smtClean="0">
                <a:latin typeface="Calibri"/>
              </a:rPr>
              <a:t>A</a:t>
            </a:r>
            <a:r>
              <a:rPr lang="cs-CZ" sz="1800" dirty="0" smtClean="0">
                <a:latin typeface="Calibri"/>
              </a:rPr>
              <a:t>  koule při závodě ve vrhu koulí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křivočarý ?            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padající ocelová kulička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C</a:t>
            </a:r>
            <a:r>
              <a:rPr lang="cs-CZ" sz="1800" dirty="0" smtClean="0">
                <a:latin typeface="Calibri"/>
              </a:rPr>
              <a:t>  klec výtahu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D</a:t>
            </a:r>
            <a:r>
              <a:rPr lang="cs-CZ" sz="1800" dirty="0" smtClean="0">
                <a:latin typeface="Calibri"/>
              </a:rPr>
              <a:t>  ani jedno z uvedených těles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</a:t>
            </a:r>
            <a:endParaRPr lang="cs-CZ" sz="36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</a:pPr>
            <a:endParaRPr lang="cs-CZ" dirty="0">
              <a:latin typeface="Calibri"/>
            </a:endParaRPr>
          </a:p>
        </p:txBody>
      </p:sp>
      <p:pic>
        <p:nvPicPr>
          <p:cNvPr id="2054" name="Picture 6" descr="C:\Documents and Settings\Škola\Local Settings\Temporary Internet Files\Content.IE5\S2LCCRYI\MC9002825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212976"/>
            <a:ext cx="814730" cy="1804111"/>
          </a:xfrm>
          <a:prstGeom prst="rect">
            <a:avLst/>
          </a:prstGeom>
          <a:noFill/>
        </p:spPr>
      </p:pic>
      <p:pic>
        <p:nvPicPr>
          <p:cNvPr id="1029" name="Picture 5" descr="C:\Documents and Settings\Škola\Local Settings\Temporary Internet Files\Content.IE5\CFVQPZ8Y\MP90040661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916832"/>
            <a:ext cx="1590680" cy="106003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10401" y="188641"/>
            <a:ext cx="8229600" cy="720079"/>
          </a:xfrm>
        </p:spPr>
        <p:txBody>
          <a:bodyPr/>
          <a:lstStyle/>
          <a:p>
            <a:pPr lvl="0">
              <a:buNone/>
            </a:pPr>
            <a:r>
              <a:rPr lang="cs-CZ" sz="2000" b="1" u="sng" dirty="0" smtClean="0">
                <a:solidFill>
                  <a:srgbClr val="0000FF"/>
                </a:solidFill>
              </a:rPr>
              <a:t>Pohyb a klid tělesa, test – List 2 </a:t>
            </a:r>
            <a:endParaRPr lang="cs-CZ" sz="2000" b="1" u="sng" dirty="0">
              <a:solidFill>
                <a:srgbClr val="0000FF"/>
              </a:solidFill>
            </a:endParaRPr>
          </a:p>
        </p:txBody>
      </p:sp>
      <p:sp>
        <p:nvSpPr>
          <p:cNvPr id="3" name="Zástupný symbol pro obsah 2"/>
          <p:cNvSpPr txBox="1">
            <a:spLocks noGrp="1"/>
          </p:cNvSpPr>
          <p:nvPr>
            <p:ph idx="1"/>
          </p:nvPr>
        </p:nvSpPr>
        <p:spPr>
          <a:xfrm>
            <a:off x="539552" y="908720"/>
            <a:ext cx="8229600" cy="5760640"/>
          </a:xfrm>
        </p:spPr>
        <p:txBody>
          <a:bodyPr lIns="91440" tIns="45720" rIns="91440" bIns="45720"/>
          <a:lstStyle/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600" b="1" u="sng" dirty="0" smtClean="0">
                <a:latin typeface="Calibri"/>
              </a:rPr>
              <a:t>Úkol č.       Zadání                                                                                   Nabídka odpovědí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4.        </a:t>
            </a:r>
            <a:r>
              <a:rPr lang="cs-CZ" sz="1800" dirty="0" smtClean="0">
                <a:latin typeface="Calibri"/>
              </a:rPr>
              <a:t>Které těleso se pohybuje                                </a:t>
            </a:r>
            <a:r>
              <a:rPr lang="cs-CZ" sz="1800" b="1" dirty="0" smtClean="0">
                <a:latin typeface="Calibri"/>
              </a:rPr>
              <a:t>A</a:t>
            </a:r>
            <a:r>
              <a:rPr lang="cs-CZ" sz="1800" dirty="0" smtClean="0">
                <a:latin typeface="Calibri"/>
              </a:rPr>
              <a:t>  brzdící automobil</a:t>
            </a:r>
            <a:endParaRPr lang="cs-CZ" sz="18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rovnoměrným pohybem ?                            </a:t>
            </a:r>
            <a:r>
              <a:rPr lang="cs-CZ" sz="1800" b="1" dirty="0" smtClean="0">
                <a:latin typeface="Calibri"/>
              </a:rPr>
              <a:t> B  </a:t>
            </a:r>
            <a:r>
              <a:rPr lang="cs-CZ" sz="1800" dirty="0" smtClean="0">
                <a:latin typeface="Calibri"/>
              </a:rPr>
              <a:t>vlak vyjíždějící ze železniční stanice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C</a:t>
            </a:r>
            <a:r>
              <a:rPr lang="cs-CZ" sz="1800" dirty="0" smtClean="0">
                <a:latin typeface="Calibri"/>
              </a:rPr>
              <a:t>  kámen padající k zemi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u="sng" dirty="0" smtClean="0">
                <a:latin typeface="Calibri"/>
              </a:rPr>
              <a:t>                                                                                       </a:t>
            </a:r>
            <a:r>
              <a:rPr lang="cs-CZ" sz="1800" b="1" u="sng" dirty="0" smtClean="0">
                <a:latin typeface="Calibri"/>
              </a:rPr>
              <a:t>D</a:t>
            </a:r>
            <a:r>
              <a:rPr lang="cs-CZ" sz="1800" u="sng" dirty="0" smtClean="0">
                <a:latin typeface="Calibri"/>
              </a:rPr>
              <a:t>  písek na dopravníkovém pásu    </a:t>
            </a:r>
            <a:endParaRPr lang="cs-CZ" sz="1800" dirty="0" smtClean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5.</a:t>
            </a:r>
            <a:r>
              <a:rPr lang="cs-CZ" sz="1800" dirty="0" smtClean="0">
                <a:latin typeface="Calibri"/>
              </a:rPr>
              <a:t>     Na sedačce zastavujícího se  kolotoče                    </a:t>
            </a:r>
            <a:r>
              <a:rPr lang="cs-CZ" sz="1800" b="1" dirty="0" smtClean="0">
                <a:latin typeface="Calibri"/>
              </a:rPr>
              <a:t>A</a:t>
            </a:r>
            <a:r>
              <a:rPr lang="cs-CZ" sz="1800" dirty="0" smtClean="0">
                <a:latin typeface="Calibri"/>
              </a:rPr>
              <a:t>  chlapec je vzhledem k sedačce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sedí chlapec a děvče.                                      v klidu, vzhledem k okolí kolotoče koná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Vyber zcela správný zápis.                             pohyb přímočarý, nerovnoměrný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                                                                               B</a:t>
            </a:r>
            <a:r>
              <a:rPr lang="cs-CZ" sz="1800" dirty="0" smtClean="0">
                <a:latin typeface="Calibri"/>
              </a:rPr>
              <a:t>  chlapec je vzhledem k sedačce i okolí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                                                                                   </a:t>
            </a:r>
            <a:r>
              <a:rPr lang="cs-CZ" sz="1800" dirty="0" smtClean="0">
                <a:latin typeface="Calibri"/>
              </a:rPr>
              <a:t> v pohybu křivočarém nerovnoměrném</a:t>
            </a:r>
            <a:r>
              <a:rPr lang="cs-CZ" sz="1800" b="1" dirty="0" smtClean="0">
                <a:latin typeface="Calibri"/>
              </a:rPr>
              <a:t>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                                                                     C  </a:t>
            </a:r>
            <a:r>
              <a:rPr lang="cs-CZ" sz="1800" dirty="0" smtClean="0">
                <a:latin typeface="Calibri"/>
              </a:rPr>
              <a:t>chlapec je vzhledem k okolí v pohybu                                         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křivočarém a nerovnoměrném,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vzhledem k sedačce a děvčeti je v klidu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</a:t>
            </a:r>
            <a:r>
              <a:rPr lang="cs-CZ" sz="1800" b="1" dirty="0" smtClean="0">
                <a:latin typeface="Calibri"/>
              </a:rPr>
              <a:t>D  </a:t>
            </a:r>
            <a:r>
              <a:rPr lang="cs-CZ" sz="1800" dirty="0" smtClean="0">
                <a:latin typeface="Calibri"/>
              </a:rPr>
              <a:t>chlapec je vzhledem k sedačce v klidu, vzhledem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k okolí kolotoče koná pohyb křivočarý, rovnoměrný                                         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endParaRPr lang="cs-CZ" sz="1800" dirty="0" smtClean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</a:t>
            </a:r>
            <a:endParaRPr lang="cs-CZ" sz="36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</a:pPr>
            <a:endParaRPr lang="cs-CZ" dirty="0">
              <a:latin typeface="Calibri"/>
            </a:endParaRPr>
          </a:p>
        </p:txBody>
      </p:sp>
      <p:pic>
        <p:nvPicPr>
          <p:cNvPr id="1027" name="Picture 3" descr="C:\Documents and Settings\Škola\Local Settings\Temporary Internet Files\Content.IE5\CFVQPZ8Y\MC9004358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77072"/>
            <a:ext cx="2800919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10401" y="296997"/>
            <a:ext cx="8229600" cy="827747"/>
          </a:xfrm>
        </p:spPr>
        <p:txBody>
          <a:bodyPr/>
          <a:lstStyle/>
          <a:p>
            <a:pPr lvl="0">
              <a:buNone/>
            </a:pPr>
            <a:r>
              <a:rPr lang="cs-CZ" sz="2000" b="1" u="sng" dirty="0" smtClean="0">
                <a:solidFill>
                  <a:srgbClr val="0000FF"/>
                </a:solidFill>
              </a:rPr>
              <a:t>Pohyb a klid tělesa, test – List 3 </a:t>
            </a:r>
            <a:endParaRPr lang="cs-CZ" sz="2000" b="1" u="sng" dirty="0">
              <a:solidFill>
                <a:srgbClr val="0000FF"/>
              </a:solidFill>
            </a:endParaRPr>
          </a:p>
        </p:txBody>
      </p:sp>
      <p:sp>
        <p:nvSpPr>
          <p:cNvPr id="3" name="Zástupný symbol pro obsah 2"/>
          <p:cNvSpPr txBox="1">
            <a:spLocks noGrp="1"/>
          </p:cNvSpPr>
          <p:nvPr>
            <p:ph idx="1"/>
          </p:nvPr>
        </p:nvSpPr>
        <p:spPr>
          <a:xfrm>
            <a:off x="539552" y="1052736"/>
            <a:ext cx="8229600" cy="5616624"/>
          </a:xfrm>
        </p:spPr>
        <p:txBody>
          <a:bodyPr lIns="91440" tIns="45720" rIns="91440" bIns="45720"/>
          <a:lstStyle/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600" b="1" u="sng" dirty="0" smtClean="0">
                <a:latin typeface="Calibri"/>
              </a:rPr>
              <a:t>Úkol č.       Zadání                                                                                   Nabídka odpovědí</a:t>
            </a:r>
          </a:p>
          <a:p>
            <a:pPr marL="457200" lvl="0" indent="-457200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6.         </a:t>
            </a:r>
            <a:r>
              <a:rPr lang="cs-CZ" sz="1800" dirty="0" smtClean="0">
                <a:latin typeface="Calibri"/>
              </a:rPr>
              <a:t>Která rychlost je nejmenší ?                                       </a:t>
            </a:r>
            <a:r>
              <a:rPr lang="cs-CZ" sz="1800" b="1" dirty="0" smtClean="0">
                <a:latin typeface="Calibri"/>
              </a:rPr>
              <a:t> A  </a:t>
            </a:r>
            <a:r>
              <a:rPr lang="cs-CZ" sz="1800" dirty="0" smtClean="0">
                <a:latin typeface="Calibri"/>
              </a:rPr>
              <a:t>12 m/s</a:t>
            </a:r>
            <a:endParaRPr lang="cs-CZ" sz="18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 35 km/h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C  </a:t>
            </a:r>
            <a:r>
              <a:rPr lang="cs-CZ" sz="1800" dirty="0" smtClean="0">
                <a:latin typeface="Calibri"/>
              </a:rPr>
              <a:t> 12 km/min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D  </a:t>
            </a:r>
            <a:r>
              <a:rPr lang="cs-CZ" sz="1800" dirty="0" smtClean="0">
                <a:latin typeface="Calibri"/>
              </a:rPr>
              <a:t> 0,1 km/s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7.</a:t>
            </a:r>
            <a:r>
              <a:rPr lang="cs-CZ" sz="1800" dirty="0" smtClean="0">
                <a:latin typeface="Calibri"/>
              </a:rPr>
              <a:t>           Který údaj vyjadřuje rychlost 5,4 km/h                        </a:t>
            </a:r>
            <a:r>
              <a:rPr lang="cs-CZ" sz="1800" b="1" dirty="0" smtClean="0">
                <a:latin typeface="Calibri"/>
              </a:rPr>
              <a:t>A</a:t>
            </a:r>
            <a:r>
              <a:rPr lang="cs-CZ" sz="1800" dirty="0" smtClean="0">
                <a:latin typeface="Calibri"/>
              </a:rPr>
              <a:t>  10 m/s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v m/s ?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 6,8 m/s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   C   </a:t>
            </a:r>
            <a:r>
              <a:rPr lang="cs-CZ" sz="1800" dirty="0" smtClean="0">
                <a:latin typeface="Calibri"/>
              </a:rPr>
              <a:t>3,6 m/s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D   </a:t>
            </a:r>
            <a:r>
              <a:rPr lang="cs-CZ" sz="1800" dirty="0" smtClean="0">
                <a:latin typeface="Calibri"/>
              </a:rPr>
              <a:t>1,5 m/s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8.</a:t>
            </a:r>
            <a:r>
              <a:rPr lang="cs-CZ" sz="1800" dirty="0" smtClean="0">
                <a:latin typeface="Calibri"/>
              </a:rPr>
              <a:t>          Závod v běhu začal v 10 h 12 min 20s                           </a:t>
            </a:r>
            <a:r>
              <a:rPr lang="cs-CZ" sz="1800" b="1" dirty="0" smtClean="0">
                <a:latin typeface="Calibri"/>
              </a:rPr>
              <a:t>A  </a:t>
            </a:r>
            <a:r>
              <a:rPr lang="cs-CZ" sz="1800" dirty="0" smtClean="0">
                <a:latin typeface="Calibri"/>
              </a:rPr>
              <a:t>45 s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a skončil v 10 h 13 min 15 s. Kolik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 55 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sekund závod trval ?                                                        </a:t>
            </a:r>
            <a:r>
              <a:rPr lang="cs-CZ" sz="1800" b="1" dirty="0" smtClean="0">
                <a:latin typeface="Calibri"/>
              </a:rPr>
              <a:t>C</a:t>
            </a:r>
            <a:r>
              <a:rPr lang="cs-CZ" sz="1800" dirty="0" smtClean="0">
                <a:latin typeface="Calibri"/>
              </a:rPr>
              <a:t>   65 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D  </a:t>
            </a:r>
            <a:r>
              <a:rPr lang="cs-CZ" sz="1800" dirty="0" smtClean="0">
                <a:latin typeface="Calibri"/>
              </a:rPr>
              <a:t>75 s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</a:t>
            </a:r>
            <a:endParaRPr lang="cs-CZ" sz="36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</a:pPr>
            <a:endParaRPr lang="cs-CZ" dirty="0">
              <a:latin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10401" y="296997"/>
            <a:ext cx="8229600" cy="827747"/>
          </a:xfrm>
        </p:spPr>
        <p:txBody>
          <a:bodyPr/>
          <a:lstStyle/>
          <a:p>
            <a:pPr lvl="0">
              <a:buNone/>
            </a:pPr>
            <a:r>
              <a:rPr lang="cs-CZ" sz="2000" b="1" u="sng" dirty="0" smtClean="0">
                <a:solidFill>
                  <a:srgbClr val="0000FF"/>
                </a:solidFill>
              </a:rPr>
              <a:t>Pohyb a klid tělesa, test – List 4 </a:t>
            </a:r>
            <a:endParaRPr lang="cs-CZ" sz="2000" b="1" u="sng" dirty="0">
              <a:solidFill>
                <a:srgbClr val="0000FF"/>
              </a:solidFill>
            </a:endParaRPr>
          </a:p>
        </p:txBody>
      </p:sp>
      <p:sp>
        <p:nvSpPr>
          <p:cNvPr id="3" name="Zástupný symbol pro obsah 2"/>
          <p:cNvSpPr txBox="1">
            <a:spLocks noGrp="1"/>
          </p:cNvSpPr>
          <p:nvPr>
            <p:ph idx="1"/>
          </p:nvPr>
        </p:nvSpPr>
        <p:spPr>
          <a:xfrm>
            <a:off x="539552" y="1052736"/>
            <a:ext cx="8229600" cy="5616624"/>
          </a:xfrm>
        </p:spPr>
        <p:txBody>
          <a:bodyPr lIns="91440" tIns="45720" rIns="91440" bIns="45720"/>
          <a:lstStyle/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600" b="1" u="sng" dirty="0" smtClean="0">
                <a:latin typeface="Calibri"/>
              </a:rPr>
              <a:t>Úkol č.       Zadání                                                                                   Nabídka odpovědí</a:t>
            </a:r>
          </a:p>
          <a:p>
            <a:pPr marL="457200" lvl="0" indent="-457200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6.         </a:t>
            </a:r>
            <a:r>
              <a:rPr lang="cs-CZ" sz="1800" dirty="0" smtClean="0">
                <a:latin typeface="Calibri"/>
              </a:rPr>
              <a:t>Která rychlost je nejmenší ?                                       </a:t>
            </a:r>
            <a:r>
              <a:rPr lang="cs-CZ" sz="1800" b="1" dirty="0" smtClean="0">
                <a:latin typeface="Calibri"/>
              </a:rPr>
              <a:t> A  </a:t>
            </a:r>
            <a:r>
              <a:rPr lang="cs-CZ" sz="1800" dirty="0" smtClean="0">
                <a:latin typeface="Calibri"/>
              </a:rPr>
              <a:t>12 m/s</a:t>
            </a:r>
            <a:endParaRPr lang="cs-CZ" sz="18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 35 km/h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C  </a:t>
            </a:r>
            <a:r>
              <a:rPr lang="cs-CZ" sz="1800" dirty="0" smtClean="0">
                <a:latin typeface="Calibri"/>
              </a:rPr>
              <a:t> 12 km/min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D  </a:t>
            </a:r>
            <a:r>
              <a:rPr lang="cs-CZ" sz="1800" dirty="0" smtClean="0">
                <a:latin typeface="Calibri"/>
              </a:rPr>
              <a:t> 0,1 km/s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7.</a:t>
            </a:r>
            <a:r>
              <a:rPr lang="cs-CZ" sz="1800" dirty="0" smtClean="0">
                <a:latin typeface="Calibri"/>
              </a:rPr>
              <a:t>           Který údaj vyjadřuje rychlost 5,4 km/h                        </a:t>
            </a:r>
            <a:r>
              <a:rPr lang="cs-CZ" sz="1800" b="1" dirty="0" smtClean="0">
                <a:latin typeface="Calibri"/>
              </a:rPr>
              <a:t>A</a:t>
            </a:r>
            <a:r>
              <a:rPr lang="cs-CZ" sz="1800" dirty="0" smtClean="0">
                <a:latin typeface="Calibri"/>
              </a:rPr>
              <a:t>  10 m/s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v m/s ?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 6,8 m/s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   C   </a:t>
            </a:r>
            <a:r>
              <a:rPr lang="cs-CZ" sz="1800" dirty="0" smtClean="0">
                <a:latin typeface="Calibri"/>
              </a:rPr>
              <a:t>3,6 m/s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D   </a:t>
            </a:r>
            <a:r>
              <a:rPr lang="cs-CZ" sz="1800" dirty="0" smtClean="0">
                <a:latin typeface="Calibri"/>
              </a:rPr>
              <a:t>1,5 m/s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8.</a:t>
            </a:r>
            <a:r>
              <a:rPr lang="cs-CZ" sz="1800" dirty="0" smtClean="0">
                <a:latin typeface="Calibri"/>
              </a:rPr>
              <a:t>          Závod v běhu začal v 10 h 12 min 20s                           </a:t>
            </a:r>
            <a:r>
              <a:rPr lang="cs-CZ" sz="1800" b="1" dirty="0" smtClean="0">
                <a:latin typeface="Calibri"/>
              </a:rPr>
              <a:t>A  </a:t>
            </a:r>
            <a:r>
              <a:rPr lang="cs-CZ" sz="1800" dirty="0" smtClean="0">
                <a:latin typeface="Calibri"/>
              </a:rPr>
              <a:t>45 s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a skončil v 10 h 13 min 15 s. Kolik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 55 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sekund závod trval ?                                                        </a:t>
            </a:r>
            <a:r>
              <a:rPr lang="cs-CZ" sz="1800" b="1" dirty="0" smtClean="0">
                <a:latin typeface="Calibri"/>
              </a:rPr>
              <a:t>C</a:t>
            </a:r>
            <a:r>
              <a:rPr lang="cs-CZ" sz="1800" dirty="0" smtClean="0">
                <a:latin typeface="Calibri"/>
              </a:rPr>
              <a:t>   65 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D  </a:t>
            </a:r>
            <a:r>
              <a:rPr lang="cs-CZ" sz="1800" dirty="0" smtClean="0">
                <a:latin typeface="Calibri"/>
              </a:rPr>
              <a:t>75 s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</a:t>
            </a:r>
            <a:endParaRPr lang="cs-CZ" sz="36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</a:pPr>
            <a:endParaRPr lang="cs-CZ" dirty="0">
              <a:latin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10401" y="296997"/>
            <a:ext cx="8229600" cy="683731"/>
          </a:xfrm>
        </p:spPr>
        <p:txBody>
          <a:bodyPr/>
          <a:lstStyle/>
          <a:p>
            <a:pPr lvl="0">
              <a:buNone/>
            </a:pPr>
            <a:r>
              <a:rPr lang="cs-CZ" sz="2000" b="1" u="sng" dirty="0" smtClean="0">
                <a:solidFill>
                  <a:srgbClr val="0000FF"/>
                </a:solidFill>
              </a:rPr>
              <a:t>Pohyb a klid tělesa, test – List 5 </a:t>
            </a:r>
            <a:endParaRPr lang="cs-CZ" sz="2000" b="1" u="sng" dirty="0">
              <a:solidFill>
                <a:srgbClr val="0000FF"/>
              </a:solidFill>
            </a:endParaRPr>
          </a:p>
        </p:txBody>
      </p:sp>
      <p:sp>
        <p:nvSpPr>
          <p:cNvPr id="3" name="Zástupný symbol pro obsah 2"/>
          <p:cNvSpPr txBox="1">
            <a:spLocks noGrp="1"/>
          </p:cNvSpPr>
          <p:nvPr>
            <p:ph idx="1"/>
          </p:nvPr>
        </p:nvSpPr>
        <p:spPr>
          <a:xfrm>
            <a:off x="539552" y="908720"/>
            <a:ext cx="8229600" cy="5616624"/>
          </a:xfrm>
        </p:spPr>
        <p:txBody>
          <a:bodyPr lIns="91440" tIns="45720" rIns="91440" bIns="45720"/>
          <a:lstStyle/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600" b="1" u="sng" dirty="0" smtClean="0">
                <a:latin typeface="Calibri"/>
              </a:rPr>
              <a:t>Úkol č.       Zadání                                                                                   Nabídka odpovědí</a:t>
            </a:r>
          </a:p>
          <a:p>
            <a:pPr marL="457200" lvl="0" indent="-457200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9.         </a:t>
            </a:r>
            <a:r>
              <a:rPr lang="cs-CZ" sz="1800" dirty="0" smtClean="0">
                <a:latin typeface="Calibri"/>
              </a:rPr>
              <a:t>Cyklista na horském kole projel                                      </a:t>
            </a:r>
            <a:r>
              <a:rPr lang="cs-CZ" sz="1800" b="1" dirty="0" smtClean="0">
                <a:latin typeface="Calibri"/>
              </a:rPr>
              <a:t> A  </a:t>
            </a:r>
            <a:r>
              <a:rPr lang="cs-CZ" sz="1800" dirty="0" smtClean="0">
                <a:latin typeface="Calibri"/>
              </a:rPr>
              <a:t>8,7 km/h</a:t>
            </a:r>
            <a:endParaRPr lang="cs-CZ" sz="18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trasu 13 km za 1 h 30 min. Jeho                                      </a:t>
            </a:r>
            <a:r>
              <a:rPr lang="cs-CZ" sz="1800" b="1" dirty="0" smtClean="0">
                <a:latin typeface="Calibri"/>
              </a:rPr>
              <a:t>B  </a:t>
            </a:r>
            <a:r>
              <a:rPr lang="cs-CZ" sz="1800" dirty="0" smtClean="0">
                <a:latin typeface="Calibri"/>
              </a:rPr>
              <a:t>10 km/h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průměrná rychlost byla :                                                 </a:t>
            </a:r>
            <a:r>
              <a:rPr lang="cs-CZ" sz="1800" b="1" dirty="0" smtClean="0">
                <a:latin typeface="Calibri"/>
              </a:rPr>
              <a:t> C  </a:t>
            </a:r>
            <a:r>
              <a:rPr lang="cs-CZ" sz="1800" dirty="0" smtClean="0">
                <a:latin typeface="Calibri"/>
              </a:rPr>
              <a:t>7,8 km/h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D  </a:t>
            </a:r>
            <a:r>
              <a:rPr lang="cs-CZ" sz="1800" dirty="0" smtClean="0">
                <a:latin typeface="Calibri"/>
              </a:rPr>
              <a:t>13 km/h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10.</a:t>
            </a:r>
            <a:r>
              <a:rPr lang="cs-CZ" sz="1800" dirty="0" smtClean="0">
                <a:latin typeface="Calibri"/>
              </a:rPr>
              <a:t>      Přístroj k měření rychlosti větru                                                 </a:t>
            </a:r>
            <a:r>
              <a:rPr lang="cs-CZ" sz="1800" b="1" dirty="0" smtClean="0">
                <a:latin typeface="Calibri"/>
              </a:rPr>
              <a:t>A</a:t>
            </a:r>
            <a:r>
              <a:rPr lang="cs-CZ" sz="1800" dirty="0" smtClean="0">
                <a:latin typeface="Calibri"/>
              </a:rPr>
              <a:t>  tachometr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se nazývá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radar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              C   </a:t>
            </a:r>
            <a:r>
              <a:rPr lang="cs-CZ" sz="1800" dirty="0" smtClean="0">
                <a:latin typeface="Calibri"/>
              </a:rPr>
              <a:t>barometr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D   </a:t>
            </a:r>
            <a:r>
              <a:rPr lang="cs-CZ" sz="1800" dirty="0" smtClean="0">
                <a:latin typeface="Calibri"/>
              </a:rPr>
              <a:t>anemometr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------------------------------------------------------------------------------------------------------------------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dirty="0" smtClean="0">
                <a:latin typeface="Calibri"/>
              </a:rPr>
              <a:t>11.</a:t>
            </a:r>
            <a:r>
              <a:rPr lang="cs-CZ" sz="1800" dirty="0" smtClean="0">
                <a:latin typeface="Calibri"/>
              </a:rPr>
              <a:t>     Klec výtahu se pohybuje rovnoměrným                                                     </a:t>
            </a:r>
            <a:r>
              <a:rPr lang="cs-CZ" sz="1800" b="1" dirty="0" smtClean="0">
                <a:latin typeface="Calibri"/>
              </a:rPr>
              <a:t>A  </a:t>
            </a:r>
            <a:r>
              <a:rPr lang="cs-CZ" sz="1800" dirty="0" smtClean="0">
                <a:latin typeface="Calibri"/>
              </a:rPr>
              <a:t>165 s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pohybem rychlostí 5 m/s .                                                                           </a:t>
            </a:r>
            <a:r>
              <a:rPr lang="cs-CZ" sz="1800" b="1" dirty="0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   35 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Za kolik sekund vystoupí klec výtahu                                                         </a:t>
            </a:r>
            <a:r>
              <a:rPr lang="cs-CZ" sz="1800" b="1" dirty="0" smtClean="0">
                <a:latin typeface="Calibri"/>
              </a:rPr>
              <a:t>C</a:t>
            </a:r>
            <a:r>
              <a:rPr lang="cs-CZ" sz="1800" dirty="0" smtClean="0">
                <a:latin typeface="Calibri"/>
              </a:rPr>
              <a:t>     7 s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Do šestého poschodí, které je ve výši 35 m </a:t>
            </a:r>
            <a:r>
              <a:rPr lang="cs-CZ" sz="1800" smtClean="0">
                <a:latin typeface="Calibri"/>
              </a:rPr>
              <a:t>?                                           </a:t>
            </a:r>
            <a:r>
              <a:rPr lang="cs-CZ" sz="1800" b="1" dirty="0" smtClean="0">
                <a:latin typeface="Calibri"/>
              </a:rPr>
              <a:t>D  </a:t>
            </a:r>
            <a:r>
              <a:rPr lang="cs-CZ" sz="1800" dirty="0" smtClean="0">
                <a:latin typeface="Calibri"/>
              </a:rPr>
              <a:t>   5 s                                   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            </a:t>
            </a:r>
            <a:endParaRPr lang="cs-CZ" sz="3600" dirty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Font typeface="Arial" pitchFamily="34"/>
              <a:buChar char="•"/>
            </a:pPr>
            <a:endParaRPr lang="cs-CZ" dirty="0">
              <a:latin typeface="Calibri"/>
            </a:endParaRPr>
          </a:p>
        </p:txBody>
      </p:sp>
      <p:pic>
        <p:nvPicPr>
          <p:cNvPr id="3075" name="Picture 3" descr="C:\Documents and Settings\Škola\Local Settings\Temporary Internet Files\Content.IE5\8LRBJX71\MC90041353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212976"/>
            <a:ext cx="1885066" cy="15841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10401" y="296997"/>
            <a:ext cx="8229600" cy="827747"/>
          </a:xfrm>
        </p:spPr>
        <p:txBody>
          <a:bodyPr/>
          <a:lstStyle/>
          <a:p>
            <a:pPr lvl="0">
              <a:buNone/>
            </a:pPr>
            <a:r>
              <a:rPr lang="cs-CZ" sz="2000" b="1" u="sng" dirty="0" smtClean="0">
                <a:solidFill>
                  <a:srgbClr val="FF0000"/>
                </a:solidFill>
              </a:rPr>
              <a:t>Pohyb </a:t>
            </a:r>
            <a:r>
              <a:rPr lang="cs-CZ" sz="2000" b="1" u="sng" dirty="0">
                <a:solidFill>
                  <a:srgbClr val="FF0000"/>
                </a:solidFill>
              </a:rPr>
              <a:t>tělesa</a:t>
            </a:r>
            <a:r>
              <a:rPr lang="cs-CZ" sz="2000" b="1" u="sng" dirty="0" smtClean="0">
                <a:solidFill>
                  <a:srgbClr val="FF0000"/>
                </a:solidFill>
              </a:rPr>
              <a:t> - test – řešení</a:t>
            </a:r>
            <a:endParaRPr lang="cs-CZ" sz="2000" b="1" u="sng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 txBox="1">
            <a:spLocks noGrp="1"/>
          </p:cNvSpPr>
          <p:nvPr>
            <p:ph idx="1"/>
          </p:nvPr>
        </p:nvSpPr>
        <p:spPr>
          <a:xfrm>
            <a:off x="467544" y="1052736"/>
            <a:ext cx="8229600" cy="5616624"/>
          </a:xfrm>
        </p:spPr>
        <p:txBody>
          <a:bodyPr lIns="91440" tIns="45720" rIns="91440" bIns="45720"/>
          <a:lstStyle/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b="1" u="sng" dirty="0" smtClean="0">
                <a:latin typeface="Calibri"/>
              </a:rPr>
              <a:t>Úkol    Správná odpověď                                                                  </a:t>
            </a:r>
          </a:p>
          <a:p>
            <a:pPr marL="457200" lvl="0" indent="-457200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2000" dirty="0" smtClean="0">
                <a:latin typeface="Calibri"/>
              </a:rPr>
              <a:t>   </a:t>
            </a:r>
            <a:r>
              <a:rPr sz="1800" smtClean="0">
                <a:latin typeface="Calibri"/>
              </a:rPr>
              <a:t> </a:t>
            </a:r>
            <a:r>
              <a:rPr sz="1800" smtClean="0">
                <a:latin typeface="Calibri"/>
              </a:rPr>
              <a:t>                     </a:t>
            </a:r>
            <a:r>
              <a:rPr lang="cs-CZ" sz="1800" dirty="0" smtClean="0">
                <a:latin typeface="Calibri"/>
              </a:rPr>
              <a:t>                                                    </a:t>
            </a:r>
            <a:r>
              <a:rPr lang="cs-CZ" sz="1800" b="1" u="sng" dirty="0" smtClean="0">
                <a:latin typeface="Calibri"/>
              </a:rPr>
              <a:t>Návrh hodnocení    </a:t>
            </a:r>
            <a:r>
              <a:rPr lang="cs-CZ" sz="1800" dirty="0" smtClean="0">
                <a:latin typeface="Calibri"/>
              </a:rPr>
              <a:t>                                                                                                  </a:t>
            </a:r>
            <a:endParaRPr lang="cs-CZ" sz="1800" b="1" u="sng" dirty="0" smtClean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11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–  10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        </a:t>
            </a:r>
            <a:r>
              <a:rPr lang="cs-CZ" sz="1800" b="1" dirty="0" smtClean="0">
                <a:solidFill>
                  <a:srgbClr val="00B0F0"/>
                </a:solidFill>
                <a:latin typeface="Calibri"/>
              </a:rPr>
              <a:t>1</a:t>
            </a:r>
            <a:r>
              <a:rPr lang="cs-CZ" sz="1800" dirty="0" smtClean="0">
                <a:latin typeface="Calibri"/>
              </a:rPr>
              <a:t>                                                             </a:t>
            </a:r>
            <a:endParaRPr lang="cs-CZ" sz="1800" dirty="0" smtClean="0">
              <a:solidFill>
                <a:srgbClr val="00B0F0"/>
              </a:solidFill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9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–    7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</a:t>
            </a:r>
            <a:r>
              <a:rPr lang="cs-CZ" sz="1800" b="1" dirty="0" smtClean="0">
                <a:latin typeface="Calibri"/>
              </a:rPr>
              <a:t>        </a:t>
            </a:r>
            <a:r>
              <a:rPr lang="cs-CZ" sz="1800" b="1" dirty="0" smtClean="0">
                <a:solidFill>
                  <a:srgbClr val="00B0F0"/>
                </a:solidFill>
                <a:latin typeface="Calibri"/>
              </a:rPr>
              <a:t>2  </a:t>
            </a:r>
            <a:r>
              <a:rPr lang="cs-CZ" sz="1800" b="1" dirty="0" smtClean="0">
                <a:latin typeface="Calibri"/>
              </a:rPr>
              <a:t>             </a:t>
            </a:r>
            <a:endParaRPr lang="cs-CZ" sz="1800" dirty="0" smtClean="0">
              <a:latin typeface="Calibri"/>
            </a:endParaRPr>
          </a:p>
          <a:p>
            <a:pPr marL="343082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6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–    5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</a:t>
            </a:r>
            <a:r>
              <a:rPr lang="cs-CZ" sz="1800" b="1" dirty="0" smtClean="0">
                <a:latin typeface="Calibri"/>
              </a:rPr>
              <a:t>         </a:t>
            </a:r>
            <a:r>
              <a:rPr lang="cs-CZ" sz="1800" b="1" dirty="0" smtClean="0">
                <a:solidFill>
                  <a:srgbClr val="00B0F0"/>
                </a:solidFill>
                <a:latin typeface="Calibri"/>
              </a:rPr>
              <a:t>3</a:t>
            </a:r>
            <a:r>
              <a:rPr lang="cs-CZ" sz="1800" b="1" dirty="0" smtClean="0">
                <a:latin typeface="Calibri"/>
              </a:rPr>
              <a:t>                                       </a:t>
            </a:r>
            <a:endParaRPr lang="cs-CZ" sz="1800" b="1" dirty="0" smtClean="0">
              <a:solidFill>
                <a:srgbClr val="00B0F0"/>
              </a:solidFill>
              <a:latin typeface="Calibri"/>
            </a:endParaRPr>
          </a:p>
          <a:p>
            <a:pPr marL="343082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4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–   2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         </a:t>
            </a:r>
            <a:r>
              <a:rPr lang="cs-CZ" sz="1800" b="1" dirty="0" smtClean="0">
                <a:solidFill>
                  <a:srgbClr val="00B0F0"/>
                </a:solidFill>
                <a:latin typeface="Calibri"/>
              </a:rPr>
              <a:t>4</a:t>
            </a:r>
            <a:r>
              <a:rPr lang="cs-CZ" sz="1800" b="1" dirty="0" smtClean="0">
                <a:latin typeface="Calibri"/>
              </a:rPr>
              <a:t>                         </a:t>
            </a:r>
            <a:endParaRPr lang="cs-CZ" sz="1800" b="1" dirty="0" smtClean="0">
              <a:solidFill>
                <a:srgbClr val="00B0F0"/>
              </a:solidFill>
              <a:latin typeface="Calibri"/>
            </a:endParaRPr>
          </a:p>
          <a:p>
            <a:pPr marL="0" indent="0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                                                                  1</a:t>
            </a:r>
            <a:r>
              <a:rPr lang="cs-CZ" sz="1800" b="1" dirty="0" smtClean="0">
                <a:latin typeface="Calibri"/>
              </a:rPr>
              <a:t>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–   0 </a:t>
            </a:r>
            <a:r>
              <a:rPr lang="cs-CZ" sz="1800" dirty="0" err="1" smtClean="0">
                <a:latin typeface="Calibri"/>
              </a:rPr>
              <a:t>b</a:t>
            </a:r>
            <a:r>
              <a:rPr lang="cs-CZ" sz="1800" dirty="0" smtClean="0">
                <a:latin typeface="Calibri"/>
              </a:rPr>
              <a:t>.  </a:t>
            </a:r>
            <a:r>
              <a:rPr lang="cs-CZ" sz="1800" b="1" dirty="0" smtClean="0">
                <a:latin typeface="Calibri"/>
              </a:rPr>
              <a:t>        </a:t>
            </a:r>
            <a:r>
              <a:rPr lang="cs-CZ" sz="1800" b="1" dirty="0" smtClean="0">
                <a:solidFill>
                  <a:srgbClr val="00B0F0"/>
                </a:solidFill>
                <a:latin typeface="Calibri"/>
              </a:rPr>
              <a:t>5</a:t>
            </a:r>
            <a:r>
              <a:rPr lang="cs-CZ" sz="1800" b="1" dirty="0" smtClean="0">
                <a:latin typeface="Calibri"/>
              </a:rPr>
              <a:t>                                     </a:t>
            </a:r>
            <a:endParaRPr lang="cs-CZ" sz="1800" b="1" dirty="0" smtClean="0">
              <a:solidFill>
                <a:srgbClr val="00B0F0"/>
              </a:solidFill>
              <a:latin typeface="Calibri"/>
            </a:endParaRPr>
          </a:p>
          <a:p>
            <a:pPr marL="0" lvl="0" indent="0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</a:t>
            </a:r>
            <a:endParaRPr lang="cs-CZ" sz="1800" dirty="0" smtClean="0">
              <a:latin typeface="Calibri"/>
            </a:endParaRP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>
                <a:latin typeface="Calibri"/>
              </a:rPr>
              <a:t> </a:t>
            </a:r>
            <a:r>
              <a:rPr lang="cs-CZ" sz="1800" dirty="0" smtClean="0">
                <a:latin typeface="Calibri"/>
              </a:rPr>
              <a:t>          </a:t>
            </a:r>
          </a:p>
          <a:p>
            <a:pPr marL="343082" lvl="0" indent="-343082" hangingPunct="1"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cs-CZ" sz="1800" dirty="0" smtClean="0">
                <a:latin typeface="Calibri"/>
              </a:rPr>
              <a:t>                 </a:t>
            </a:r>
            <a:r>
              <a:rPr lang="cs-CZ" sz="2000" dirty="0" smtClean="0">
                <a:latin typeface="Calibri"/>
              </a:rPr>
              <a:t>                                                 </a:t>
            </a:r>
            <a:endParaRPr lang="cs-CZ" sz="20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2351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647</Words>
  <Application>Microsoft Office PowerPoint</Application>
  <PresentationFormat>Předvádění na obrazovce (4:3)</PresentationFormat>
  <Paragraphs>102</Paragraphs>
  <Slides>6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Pohyb a klid tělesa, test – List 1 </vt:lpstr>
      <vt:lpstr>Pohyb a klid tělesa, test – List 2 </vt:lpstr>
      <vt:lpstr>Pohyb a klid tělesa, test – List 3 </vt:lpstr>
      <vt:lpstr>Pohyb a klid tělesa, test – List 4 </vt:lpstr>
      <vt:lpstr>Pohyb a klid tělesa, test – List 5 </vt:lpstr>
      <vt:lpstr>Pohyb tělesa - test – řešení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 A S</dc:title>
  <dc:creator>Škola</dc:creator>
  <cp:lastModifiedBy>ZCH</cp:lastModifiedBy>
  <cp:revision>96</cp:revision>
  <dcterms:created xsi:type="dcterms:W3CDTF">2012-06-01T22:10:47Z</dcterms:created>
  <dcterms:modified xsi:type="dcterms:W3CDTF">2020-10-30T08:12:16Z</dcterms:modified>
</cp:coreProperties>
</file>