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62" r:id="rId5"/>
    <p:sldId id="261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53" d="100"/>
          <a:sy n="53" d="100"/>
        </p:scale>
        <p:origin x="1339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08E1C-08E0-40C3-940F-6D398D1BD5DD}" type="datetimeFigureOut">
              <a:rPr lang="cs-CZ" smtClean="0"/>
              <a:t>30.10.2020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46BE7-6D04-4427-9734-2F31BF3EB71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7169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08E1C-08E0-40C3-940F-6D398D1BD5DD}" type="datetimeFigureOut">
              <a:rPr lang="cs-CZ" smtClean="0"/>
              <a:t>30.10.2020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46BE7-6D04-4427-9734-2F31BF3EB71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7018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08E1C-08E0-40C3-940F-6D398D1BD5DD}" type="datetimeFigureOut">
              <a:rPr lang="cs-CZ" smtClean="0"/>
              <a:t>30.10.2020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46BE7-6D04-4427-9734-2F31BF3EB71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3193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08E1C-08E0-40C3-940F-6D398D1BD5DD}" type="datetimeFigureOut">
              <a:rPr lang="cs-CZ" smtClean="0"/>
              <a:t>30.10.2020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46BE7-6D04-4427-9734-2F31BF3EB71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3198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08E1C-08E0-40C3-940F-6D398D1BD5DD}" type="datetimeFigureOut">
              <a:rPr lang="cs-CZ" smtClean="0"/>
              <a:t>30.10.2020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46BE7-6D04-4427-9734-2F31BF3EB71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67863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08E1C-08E0-40C3-940F-6D398D1BD5DD}" type="datetimeFigureOut">
              <a:rPr lang="cs-CZ" smtClean="0"/>
              <a:t>30.10.2020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46BE7-6D04-4427-9734-2F31BF3EB71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7578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08E1C-08E0-40C3-940F-6D398D1BD5DD}" type="datetimeFigureOut">
              <a:rPr lang="cs-CZ" smtClean="0"/>
              <a:t>30.10.2020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46BE7-6D04-4427-9734-2F31BF3EB71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00845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08E1C-08E0-40C3-940F-6D398D1BD5DD}" type="datetimeFigureOut">
              <a:rPr lang="cs-CZ" smtClean="0"/>
              <a:t>30.10.2020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46BE7-6D04-4427-9734-2F31BF3EB71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91104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08E1C-08E0-40C3-940F-6D398D1BD5DD}" type="datetimeFigureOut">
              <a:rPr lang="cs-CZ" smtClean="0"/>
              <a:t>30.10.2020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46BE7-6D04-4427-9734-2F31BF3EB71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20999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08E1C-08E0-40C3-940F-6D398D1BD5DD}" type="datetimeFigureOut">
              <a:rPr lang="cs-CZ" smtClean="0"/>
              <a:t>30.10.2020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46BE7-6D04-4427-9734-2F31BF3EB71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16823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08E1C-08E0-40C3-940F-6D398D1BD5DD}" type="datetimeFigureOut">
              <a:rPr lang="cs-CZ" smtClean="0"/>
              <a:t>30.10.2020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46BE7-6D04-4427-9734-2F31BF3EB71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63098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08E1C-08E0-40C3-940F-6D398D1BD5DD}" type="datetimeFigureOut">
              <a:rPr lang="cs-CZ" smtClean="0"/>
              <a:t>30.10.2020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46BE7-6D04-4427-9734-2F31BF3EB71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87220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Celá čísla</a:t>
            </a:r>
          </a:p>
        </p:txBody>
      </p:sp>
      <p:sp>
        <p:nvSpPr>
          <p:cNvPr id="20" name="TextovéPole 19"/>
          <p:cNvSpPr txBox="1"/>
          <p:nvPr/>
        </p:nvSpPr>
        <p:spPr>
          <a:xfrm>
            <a:off x="611507" y="2420719"/>
            <a:ext cx="28332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/>
              <a:t>-1 °C </a:t>
            </a:r>
          </a:p>
          <a:p>
            <a:r>
              <a:rPr lang="en-US" dirty="0"/>
              <a:t>[</a:t>
            </a:r>
            <a:r>
              <a:rPr lang="cs-CZ" dirty="0"/>
              <a:t> mínus jeden stupeň celsia</a:t>
            </a:r>
            <a:r>
              <a:rPr lang="en-US" dirty="0"/>
              <a:t>]</a:t>
            </a:r>
            <a:r>
              <a:rPr lang="cs-CZ" dirty="0"/>
              <a:t> 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611507" y="1556792"/>
            <a:ext cx="35447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/>
              <a:t>Záporná celá čísla</a:t>
            </a:r>
          </a:p>
        </p:txBody>
      </p:sp>
      <p:pic>
        <p:nvPicPr>
          <p:cNvPr id="1027" name="Picture 3" descr="C:\Users\charousekz\AppData\Local\Microsoft\Windows\Temporary Internet Files\Content.IE5\P5CRMHYJ\MC90043259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256" y="4293281"/>
            <a:ext cx="898221" cy="898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charousekz\AppData\Local\Microsoft\Windows\Temporary Internet Files\Content.IE5\P5CRMHYJ\MC90043259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644" y="4169928"/>
            <a:ext cx="898221" cy="898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charousekz\AppData\Local\Microsoft\Windows\Temporary Internet Files\Content.IE5\P5CRMHYJ\MC90043259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067" y="3459208"/>
            <a:ext cx="898221" cy="898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Skupina 2"/>
          <p:cNvGrpSpPr/>
          <p:nvPr/>
        </p:nvGrpSpPr>
        <p:grpSpPr>
          <a:xfrm>
            <a:off x="3434658" y="2489162"/>
            <a:ext cx="5256584" cy="3453174"/>
            <a:chOff x="3434658" y="2489162"/>
            <a:chExt cx="5256584" cy="3453174"/>
          </a:xfrm>
        </p:grpSpPr>
        <p:grpSp>
          <p:nvGrpSpPr>
            <p:cNvPr id="5" name="Group 5"/>
            <p:cNvGrpSpPr>
              <a:grpSpLocks noChangeAspect="1"/>
            </p:cNvGrpSpPr>
            <p:nvPr/>
          </p:nvGrpSpPr>
          <p:grpSpPr bwMode="auto">
            <a:xfrm>
              <a:off x="3434658" y="2489162"/>
              <a:ext cx="5256584" cy="3453174"/>
              <a:chOff x="1111" y="164"/>
              <a:chExt cx="3387" cy="2225"/>
            </a:xfrm>
          </p:grpSpPr>
          <p:sp>
            <p:nvSpPr>
              <p:cNvPr id="18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1111" y="164"/>
                <a:ext cx="3387" cy="2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 dirty="0"/>
              </a:p>
            </p:txBody>
          </p:sp>
          <p:sp>
            <p:nvSpPr>
              <p:cNvPr id="19" name="Freeform 7"/>
              <p:cNvSpPr>
                <a:spLocks/>
              </p:cNvSpPr>
              <p:nvPr/>
            </p:nvSpPr>
            <p:spPr bwMode="auto">
              <a:xfrm>
                <a:off x="1321" y="169"/>
                <a:ext cx="3177" cy="1850"/>
              </a:xfrm>
              <a:custGeom>
                <a:avLst/>
                <a:gdLst>
                  <a:gd name="T0" fmla="*/ 2972 w 3177"/>
                  <a:gd name="T1" fmla="*/ 1231 h 1850"/>
                  <a:gd name="T2" fmla="*/ 3069 w 3177"/>
                  <a:gd name="T3" fmla="*/ 1138 h 1850"/>
                  <a:gd name="T4" fmla="*/ 3177 w 3177"/>
                  <a:gd name="T5" fmla="*/ 1086 h 1850"/>
                  <a:gd name="T6" fmla="*/ 3119 w 3177"/>
                  <a:gd name="T7" fmla="*/ 967 h 1850"/>
                  <a:gd name="T8" fmla="*/ 3043 w 3177"/>
                  <a:gd name="T9" fmla="*/ 836 h 1850"/>
                  <a:gd name="T10" fmla="*/ 2922 w 3177"/>
                  <a:gd name="T11" fmla="*/ 790 h 1850"/>
                  <a:gd name="T12" fmla="*/ 2783 w 3177"/>
                  <a:gd name="T13" fmla="*/ 718 h 1850"/>
                  <a:gd name="T14" fmla="*/ 2680 w 3177"/>
                  <a:gd name="T15" fmla="*/ 769 h 1850"/>
                  <a:gd name="T16" fmla="*/ 2578 w 3177"/>
                  <a:gd name="T17" fmla="*/ 659 h 1850"/>
                  <a:gd name="T18" fmla="*/ 2628 w 3177"/>
                  <a:gd name="T19" fmla="*/ 553 h 1850"/>
                  <a:gd name="T20" fmla="*/ 2494 w 3177"/>
                  <a:gd name="T21" fmla="*/ 570 h 1850"/>
                  <a:gd name="T22" fmla="*/ 2382 w 3177"/>
                  <a:gd name="T23" fmla="*/ 518 h 1850"/>
                  <a:gd name="T24" fmla="*/ 2219 w 3177"/>
                  <a:gd name="T25" fmla="*/ 451 h 1850"/>
                  <a:gd name="T26" fmla="*/ 2257 w 3177"/>
                  <a:gd name="T27" fmla="*/ 592 h 1850"/>
                  <a:gd name="T28" fmla="*/ 2154 w 3177"/>
                  <a:gd name="T29" fmla="*/ 675 h 1850"/>
                  <a:gd name="T30" fmla="*/ 2037 w 3177"/>
                  <a:gd name="T31" fmla="*/ 563 h 1850"/>
                  <a:gd name="T32" fmla="*/ 1928 w 3177"/>
                  <a:gd name="T33" fmla="*/ 467 h 1850"/>
                  <a:gd name="T34" fmla="*/ 1976 w 3177"/>
                  <a:gd name="T35" fmla="*/ 291 h 1850"/>
                  <a:gd name="T36" fmla="*/ 1840 w 3177"/>
                  <a:gd name="T37" fmla="*/ 306 h 1850"/>
                  <a:gd name="T38" fmla="*/ 1737 w 3177"/>
                  <a:gd name="T39" fmla="*/ 250 h 1850"/>
                  <a:gd name="T40" fmla="*/ 1598 w 3177"/>
                  <a:gd name="T41" fmla="*/ 191 h 1850"/>
                  <a:gd name="T42" fmla="*/ 1491 w 3177"/>
                  <a:gd name="T43" fmla="*/ 107 h 1850"/>
                  <a:gd name="T44" fmla="*/ 1393 w 3177"/>
                  <a:gd name="T45" fmla="*/ 40 h 1850"/>
                  <a:gd name="T46" fmla="*/ 1342 w 3177"/>
                  <a:gd name="T47" fmla="*/ 126 h 1850"/>
                  <a:gd name="T48" fmla="*/ 1238 w 3177"/>
                  <a:gd name="T49" fmla="*/ 158 h 1850"/>
                  <a:gd name="T50" fmla="*/ 1151 w 3177"/>
                  <a:gd name="T51" fmla="*/ 45 h 1850"/>
                  <a:gd name="T52" fmla="*/ 1053 w 3177"/>
                  <a:gd name="T53" fmla="*/ 2 h 1850"/>
                  <a:gd name="T54" fmla="*/ 1051 w 3177"/>
                  <a:gd name="T55" fmla="*/ 121 h 1850"/>
                  <a:gd name="T56" fmla="*/ 901 w 3177"/>
                  <a:gd name="T57" fmla="*/ 177 h 1850"/>
                  <a:gd name="T58" fmla="*/ 764 w 3177"/>
                  <a:gd name="T59" fmla="*/ 245 h 1850"/>
                  <a:gd name="T60" fmla="*/ 629 w 3177"/>
                  <a:gd name="T61" fmla="*/ 322 h 1850"/>
                  <a:gd name="T62" fmla="*/ 523 w 3177"/>
                  <a:gd name="T63" fmla="*/ 375 h 1850"/>
                  <a:gd name="T64" fmla="*/ 399 w 3177"/>
                  <a:gd name="T65" fmla="*/ 442 h 1850"/>
                  <a:gd name="T66" fmla="*/ 254 w 3177"/>
                  <a:gd name="T67" fmla="*/ 453 h 1850"/>
                  <a:gd name="T68" fmla="*/ 131 w 3177"/>
                  <a:gd name="T69" fmla="*/ 540 h 1850"/>
                  <a:gd name="T70" fmla="*/ 39 w 3177"/>
                  <a:gd name="T71" fmla="*/ 508 h 1850"/>
                  <a:gd name="T72" fmla="*/ 57 w 3177"/>
                  <a:gd name="T73" fmla="*/ 716 h 1850"/>
                  <a:gd name="T74" fmla="*/ 170 w 3177"/>
                  <a:gd name="T75" fmla="*/ 857 h 1850"/>
                  <a:gd name="T76" fmla="*/ 180 w 3177"/>
                  <a:gd name="T77" fmla="*/ 1046 h 1850"/>
                  <a:gd name="T78" fmla="*/ 285 w 3177"/>
                  <a:gd name="T79" fmla="*/ 1249 h 1850"/>
                  <a:gd name="T80" fmla="*/ 411 w 3177"/>
                  <a:gd name="T81" fmla="*/ 1320 h 1850"/>
                  <a:gd name="T82" fmla="*/ 564 w 3177"/>
                  <a:gd name="T83" fmla="*/ 1478 h 1850"/>
                  <a:gd name="T84" fmla="*/ 660 w 3177"/>
                  <a:gd name="T85" fmla="*/ 1556 h 1850"/>
                  <a:gd name="T86" fmla="*/ 762 w 3177"/>
                  <a:gd name="T87" fmla="*/ 1675 h 1850"/>
                  <a:gd name="T88" fmla="*/ 862 w 3177"/>
                  <a:gd name="T89" fmla="*/ 1781 h 1850"/>
                  <a:gd name="T90" fmla="*/ 1006 w 3177"/>
                  <a:gd name="T91" fmla="*/ 1847 h 1850"/>
                  <a:gd name="T92" fmla="*/ 1175 w 3177"/>
                  <a:gd name="T93" fmla="*/ 1829 h 1850"/>
                  <a:gd name="T94" fmla="*/ 1278 w 3177"/>
                  <a:gd name="T95" fmla="*/ 1707 h 1850"/>
                  <a:gd name="T96" fmla="*/ 1366 w 3177"/>
                  <a:gd name="T97" fmla="*/ 1540 h 1850"/>
                  <a:gd name="T98" fmla="*/ 1517 w 3177"/>
                  <a:gd name="T99" fmla="*/ 1554 h 1850"/>
                  <a:gd name="T100" fmla="*/ 1662 w 3177"/>
                  <a:gd name="T101" fmla="*/ 1626 h 1850"/>
                  <a:gd name="T102" fmla="*/ 1772 w 3177"/>
                  <a:gd name="T103" fmla="*/ 1668 h 1850"/>
                  <a:gd name="T104" fmla="*/ 1997 w 3177"/>
                  <a:gd name="T105" fmla="*/ 1736 h 1850"/>
                  <a:gd name="T106" fmla="*/ 2184 w 3177"/>
                  <a:gd name="T107" fmla="*/ 1728 h 1850"/>
                  <a:gd name="T108" fmla="*/ 2276 w 3177"/>
                  <a:gd name="T109" fmla="*/ 1792 h 1850"/>
                  <a:gd name="T110" fmla="*/ 2398 w 3177"/>
                  <a:gd name="T111" fmla="*/ 1630 h 1850"/>
                  <a:gd name="T112" fmla="*/ 2568 w 3177"/>
                  <a:gd name="T113" fmla="*/ 1630 h 1850"/>
                  <a:gd name="T114" fmla="*/ 2726 w 3177"/>
                  <a:gd name="T115" fmla="*/ 1547 h 1850"/>
                  <a:gd name="T116" fmla="*/ 2838 w 3177"/>
                  <a:gd name="T117" fmla="*/ 1434 h 1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177" h="1850">
                    <a:moveTo>
                      <a:pt x="2852" y="1332"/>
                    </a:moveTo>
                    <a:lnTo>
                      <a:pt x="2854" y="1325"/>
                    </a:lnTo>
                    <a:lnTo>
                      <a:pt x="2859" y="1308"/>
                    </a:lnTo>
                    <a:lnTo>
                      <a:pt x="2873" y="1292"/>
                    </a:lnTo>
                    <a:lnTo>
                      <a:pt x="2895" y="1287"/>
                    </a:lnTo>
                    <a:lnTo>
                      <a:pt x="2910" y="1287"/>
                    </a:lnTo>
                    <a:lnTo>
                      <a:pt x="2924" y="1282"/>
                    </a:lnTo>
                    <a:lnTo>
                      <a:pt x="2938" y="1275"/>
                    </a:lnTo>
                    <a:lnTo>
                      <a:pt x="2950" y="1267"/>
                    </a:lnTo>
                    <a:lnTo>
                      <a:pt x="2960" y="1255"/>
                    </a:lnTo>
                    <a:lnTo>
                      <a:pt x="2967" y="1243"/>
                    </a:lnTo>
                    <a:lnTo>
                      <a:pt x="2972" y="1231"/>
                    </a:lnTo>
                    <a:lnTo>
                      <a:pt x="2974" y="1220"/>
                    </a:lnTo>
                    <a:lnTo>
                      <a:pt x="2976" y="1212"/>
                    </a:lnTo>
                    <a:lnTo>
                      <a:pt x="2983" y="1203"/>
                    </a:lnTo>
                    <a:lnTo>
                      <a:pt x="2991" y="1198"/>
                    </a:lnTo>
                    <a:lnTo>
                      <a:pt x="3002" y="1191"/>
                    </a:lnTo>
                    <a:lnTo>
                      <a:pt x="3014" y="1184"/>
                    </a:lnTo>
                    <a:lnTo>
                      <a:pt x="3022" y="1177"/>
                    </a:lnTo>
                    <a:lnTo>
                      <a:pt x="3031" y="1167"/>
                    </a:lnTo>
                    <a:lnTo>
                      <a:pt x="3034" y="1153"/>
                    </a:lnTo>
                    <a:lnTo>
                      <a:pt x="3041" y="1143"/>
                    </a:lnTo>
                    <a:lnTo>
                      <a:pt x="3053" y="1138"/>
                    </a:lnTo>
                    <a:lnTo>
                      <a:pt x="3069" y="1138"/>
                    </a:lnTo>
                    <a:lnTo>
                      <a:pt x="3089" y="1139"/>
                    </a:lnTo>
                    <a:lnTo>
                      <a:pt x="3110" y="1139"/>
                    </a:lnTo>
                    <a:lnTo>
                      <a:pt x="3129" y="1139"/>
                    </a:lnTo>
                    <a:lnTo>
                      <a:pt x="3148" y="1132"/>
                    </a:lnTo>
                    <a:lnTo>
                      <a:pt x="3163" y="1120"/>
                    </a:lnTo>
                    <a:lnTo>
                      <a:pt x="3170" y="1110"/>
                    </a:lnTo>
                    <a:lnTo>
                      <a:pt x="3174" y="1101"/>
                    </a:lnTo>
                    <a:lnTo>
                      <a:pt x="3177" y="1095"/>
                    </a:lnTo>
                    <a:lnTo>
                      <a:pt x="3177" y="1088"/>
                    </a:lnTo>
                    <a:lnTo>
                      <a:pt x="3177" y="1086"/>
                    </a:lnTo>
                    <a:lnTo>
                      <a:pt x="3177" y="1086"/>
                    </a:lnTo>
                    <a:lnTo>
                      <a:pt x="3177" y="1086"/>
                    </a:lnTo>
                    <a:lnTo>
                      <a:pt x="3177" y="1084"/>
                    </a:lnTo>
                    <a:lnTo>
                      <a:pt x="3175" y="1072"/>
                    </a:lnTo>
                    <a:lnTo>
                      <a:pt x="3170" y="1062"/>
                    </a:lnTo>
                    <a:lnTo>
                      <a:pt x="3165" y="1050"/>
                    </a:lnTo>
                    <a:lnTo>
                      <a:pt x="3163" y="1036"/>
                    </a:lnTo>
                    <a:lnTo>
                      <a:pt x="3162" y="1024"/>
                    </a:lnTo>
                    <a:lnTo>
                      <a:pt x="3160" y="1012"/>
                    </a:lnTo>
                    <a:lnTo>
                      <a:pt x="3155" y="1000"/>
                    </a:lnTo>
                    <a:lnTo>
                      <a:pt x="3148" y="988"/>
                    </a:lnTo>
                    <a:lnTo>
                      <a:pt x="3139" y="979"/>
                    </a:lnTo>
                    <a:lnTo>
                      <a:pt x="3131" y="972"/>
                    </a:lnTo>
                    <a:lnTo>
                      <a:pt x="3119" y="967"/>
                    </a:lnTo>
                    <a:lnTo>
                      <a:pt x="3106" y="966"/>
                    </a:lnTo>
                    <a:lnTo>
                      <a:pt x="3094" y="964"/>
                    </a:lnTo>
                    <a:lnTo>
                      <a:pt x="3084" y="960"/>
                    </a:lnTo>
                    <a:lnTo>
                      <a:pt x="3074" y="955"/>
                    </a:lnTo>
                    <a:lnTo>
                      <a:pt x="3065" y="947"/>
                    </a:lnTo>
                    <a:lnTo>
                      <a:pt x="3058" y="936"/>
                    </a:lnTo>
                    <a:lnTo>
                      <a:pt x="3053" y="924"/>
                    </a:lnTo>
                    <a:lnTo>
                      <a:pt x="3051" y="907"/>
                    </a:lnTo>
                    <a:lnTo>
                      <a:pt x="3051" y="888"/>
                    </a:lnTo>
                    <a:lnTo>
                      <a:pt x="3051" y="867"/>
                    </a:lnTo>
                    <a:lnTo>
                      <a:pt x="3050" y="850"/>
                    </a:lnTo>
                    <a:lnTo>
                      <a:pt x="3043" y="836"/>
                    </a:lnTo>
                    <a:lnTo>
                      <a:pt x="3036" y="824"/>
                    </a:lnTo>
                    <a:lnTo>
                      <a:pt x="3027" y="818"/>
                    </a:lnTo>
                    <a:lnTo>
                      <a:pt x="3017" y="811"/>
                    </a:lnTo>
                    <a:lnTo>
                      <a:pt x="3007" y="809"/>
                    </a:lnTo>
                    <a:lnTo>
                      <a:pt x="2996" y="809"/>
                    </a:lnTo>
                    <a:lnTo>
                      <a:pt x="2986" y="809"/>
                    </a:lnTo>
                    <a:lnTo>
                      <a:pt x="2976" y="807"/>
                    </a:lnTo>
                    <a:lnTo>
                      <a:pt x="2965" y="802"/>
                    </a:lnTo>
                    <a:lnTo>
                      <a:pt x="2955" y="797"/>
                    </a:lnTo>
                    <a:lnTo>
                      <a:pt x="2943" y="793"/>
                    </a:lnTo>
                    <a:lnTo>
                      <a:pt x="2933" y="790"/>
                    </a:lnTo>
                    <a:lnTo>
                      <a:pt x="2922" y="790"/>
                    </a:lnTo>
                    <a:lnTo>
                      <a:pt x="2912" y="793"/>
                    </a:lnTo>
                    <a:lnTo>
                      <a:pt x="2902" y="795"/>
                    </a:lnTo>
                    <a:lnTo>
                      <a:pt x="2888" y="792"/>
                    </a:lnTo>
                    <a:lnTo>
                      <a:pt x="2876" y="783"/>
                    </a:lnTo>
                    <a:lnTo>
                      <a:pt x="2862" y="773"/>
                    </a:lnTo>
                    <a:lnTo>
                      <a:pt x="2848" y="762"/>
                    </a:lnTo>
                    <a:lnTo>
                      <a:pt x="2836" y="756"/>
                    </a:lnTo>
                    <a:lnTo>
                      <a:pt x="2823" y="750"/>
                    </a:lnTo>
                    <a:lnTo>
                      <a:pt x="2812" y="754"/>
                    </a:lnTo>
                    <a:lnTo>
                      <a:pt x="2797" y="754"/>
                    </a:lnTo>
                    <a:lnTo>
                      <a:pt x="2790" y="738"/>
                    </a:lnTo>
                    <a:lnTo>
                      <a:pt x="2783" y="718"/>
                    </a:lnTo>
                    <a:lnTo>
                      <a:pt x="2768" y="709"/>
                    </a:lnTo>
                    <a:lnTo>
                      <a:pt x="2752" y="714"/>
                    </a:lnTo>
                    <a:lnTo>
                      <a:pt x="2742" y="725"/>
                    </a:lnTo>
                    <a:lnTo>
                      <a:pt x="2735" y="740"/>
                    </a:lnTo>
                    <a:lnTo>
                      <a:pt x="2728" y="754"/>
                    </a:lnTo>
                    <a:lnTo>
                      <a:pt x="2723" y="761"/>
                    </a:lnTo>
                    <a:lnTo>
                      <a:pt x="2718" y="766"/>
                    </a:lnTo>
                    <a:lnTo>
                      <a:pt x="2711" y="769"/>
                    </a:lnTo>
                    <a:lnTo>
                      <a:pt x="2704" y="771"/>
                    </a:lnTo>
                    <a:lnTo>
                      <a:pt x="2695" y="773"/>
                    </a:lnTo>
                    <a:lnTo>
                      <a:pt x="2687" y="773"/>
                    </a:lnTo>
                    <a:lnTo>
                      <a:pt x="2680" y="769"/>
                    </a:lnTo>
                    <a:lnTo>
                      <a:pt x="2673" y="764"/>
                    </a:lnTo>
                    <a:lnTo>
                      <a:pt x="2663" y="747"/>
                    </a:lnTo>
                    <a:lnTo>
                      <a:pt x="2654" y="721"/>
                    </a:lnTo>
                    <a:lnTo>
                      <a:pt x="2642" y="699"/>
                    </a:lnTo>
                    <a:lnTo>
                      <a:pt x="2623" y="687"/>
                    </a:lnTo>
                    <a:lnTo>
                      <a:pt x="2609" y="685"/>
                    </a:lnTo>
                    <a:lnTo>
                      <a:pt x="2597" y="682"/>
                    </a:lnTo>
                    <a:lnTo>
                      <a:pt x="2587" y="678"/>
                    </a:lnTo>
                    <a:lnTo>
                      <a:pt x="2578" y="675"/>
                    </a:lnTo>
                    <a:lnTo>
                      <a:pt x="2573" y="670"/>
                    </a:lnTo>
                    <a:lnTo>
                      <a:pt x="2573" y="664"/>
                    </a:lnTo>
                    <a:lnTo>
                      <a:pt x="2578" y="659"/>
                    </a:lnTo>
                    <a:lnTo>
                      <a:pt x="2589" y="654"/>
                    </a:lnTo>
                    <a:lnTo>
                      <a:pt x="2602" y="649"/>
                    </a:lnTo>
                    <a:lnTo>
                      <a:pt x="2613" y="644"/>
                    </a:lnTo>
                    <a:lnTo>
                      <a:pt x="2623" y="639"/>
                    </a:lnTo>
                    <a:lnTo>
                      <a:pt x="2630" y="633"/>
                    </a:lnTo>
                    <a:lnTo>
                      <a:pt x="2635" y="628"/>
                    </a:lnTo>
                    <a:lnTo>
                      <a:pt x="2639" y="620"/>
                    </a:lnTo>
                    <a:lnTo>
                      <a:pt x="2640" y="611"/>
                    </a:lnTo>
                    <a:lnTo>
                      <a:pt x="2640" y="597"/>
                    </a:lnTo>
                    <a:lnTo>
                      <a:pt x="2639" y="582"/>
                    </a:lnTo>
                    <a:lnTo>
                      <a:pt x="2635" y="566"/>
                    </a:lnTo>
                    <a:lnTo>
                      <a:pt x="2628" y="553"/>
                    </a:lnTo>
                    <a:lnTo>
                      <a:pt x="2620" y="539"/>
                    </a:lnTo>
                    <a:lnTo>
                      <a:pt x="2609" y="532"/>
                    </a:lnTo>
                    <a:lnTo>
                      <a:pt x="2599" y="528"/>
                    </a:lnTo>
                    <a:lnTo>
                      <a:pt x="2589" y="534"/>
                    </a:lnTo>
                    <a:lnTo>
                      <a:pt x="2578" y="547"/>
                    </a:lnTo>
                    <a:lnTo>
                      <a:pt x="2575" y="549"/>
                    </a:lnTo>
                    <a:lnTo>
                      <a:pt x="2568" y="551"/>
                    </a:lnTo>
                    <a:lnTo>
                      <a:pt x="2556" y="556"/>
                    </a:lnTo>
                    <a:lnTo>
                      <a:pt x="2542" y="561"/>
                    </a:lnTo>
                    <a:lnTo>
                      <a:pt x="2527" y="565"/>
                    </a:lnTo>
                    <a:lnTo>
                      <a:pt x="2510" y="568"/>
                    </a:lnTo>
                    <a:lnTo>
                      <a:pt x="2494" y="570"/>
                    </a:lnTo>
                    <a:lnTo>
                      <a:pt x="2479" y="570"/>
                    </a:lnTo>
                    <a:lnTo>
                      <a:pt x="2465" y="566"/>
                    </a:lnTo>
                    <a:lnTo>
                      <a:pt x="2455" y="563"/>
                    </a:lnTo>
                    <a:lnTo>
                      <a:pt x="2448" y="558"/>
                    </a:lnTo>
                    <a:lnTo>
                      <a:pt x="2441" y="551"/>
                    </a:lnTo>
                    <a:lnTo>
                      <a:pt x="2434" y="546"/>
                    </a:lnTo>
                    <a:lnTo>
                      <a:pt x="2429" y="542"/>
                    </a:lnTo>
                    <a:lnTo>
                      <a:pt x="2420" y="539"/>
                    </a:lnTo>
                    <a:lnTo>
                      <a:pt x="2412" y="537"/>
                    </a:lnTo>
                    <a:lnTo>
                      <a:pt x="2401" y="534"/>
                    </a:lnTo>
                    <a:lnTo>
                      <a:pt x="2391" y="527"/>
                    </a:lnTo>
                    <a:lnTo>
                      <a:pt x="2382" y="518"/>
                    </a:lnTo>
                    <a:lnTo>
                      <a:pt x="2372" y="506"/>
                    </a:lnTo>
                    <a:lnTo>
                      <a:pt x="2360" y="494"/>
                    </a:lnTo>
                    <a:lnTo>
                      <a:pt x="2350" y="485"/>
                    </a:lnTo>
                    <a:lnTo>
                      <a:pt x="2336" y="479"/>
                    </a:lnTo>
                    <a:lnTo>
                      <a:pt x="2322" y="475"/>
                    </a:lnTo>
                    <a:lnTo>
                      <a:pt x="2307" y="473"/>
                    </a:lnTo>
                    <a:lnTo>
                      <a:pt x="2291" y="468"/>
                    </a:lnTo>
                    <a:lnTo>
                      <a:pt x="2274" y="463"/>
                    </a:lnTo>
                    <a:lnTo>
                      <a:pt x="2258" y="456"/>
                    </a:lnTo>
                    <a:lnTo>
                      <a:pt x="2243" y="451"/>
                    </a:lnTo>
                    <a:lnTo>
                      <a:pt x="2229" y="449"/>
                    </a:lnTo>
                    <a:lnTo>
                      <a:pt x="2219" y="451"/>
                    </a:lnTo>
                    <a:lnTo>
                      <a:pt x="2210" y="458"/>
                    </a:lnTo>
                    <a:lnTo>
                      <a:pt x="2203" y="477"/>
                    </a:lnTo>
                    <a:lnTo>
                      <a:pt x="2207" y="491"/>
                    </a:lnTo>
                    <a:lnTo>
                      <a:pt x="2214" y="504"/>
                    </a:lnTo>
                    <a:lnTo>
                      <a:pt x="2222" y="520"/>
                    </a:lnTo>
                    <a:lnTo>
                      <a:pt x="2227" y="528"/>
                    </a:lnTo>
                    <a:lnTo>
                      <a:pt x="2234" y="540"/>
                    </a:lnTo>
                    <a:lnTo>
                      <a:pt x="2243" y="551"/>
                    </a:lnTo>
                    <a:lnTo>
                      <a:pt x="2250" y="563"/>
                    </a:lnTo>
                    <a:lnTo>
                      <a:pt x="2257" y="575"/>
                    </a:lnTo>
                    <a:lnTo>
                      <a:pt x="2258" y="584"/>
                    </a:lnTo>
                    <a:lnTo>
                      <a:pt x="2257" y="592"/>
                    </a:lnTo>
                    <a:lnTo>
                      <a:pt x="2250" y="597"/>
                    </a:lnTo>
                    <a:lnTo>
                      <a:pt x="2240" y="601"/>
                    </a:lnTo>
                    <a:lnTo>
                      <a:pt x="2227" y="604"/>
                    </a:lnTo>
                    <a:lnTo>
                      <a:pt x="2215" y="608"/>
                    </a:lnTo>
                    <a:lnTo>
                      <a:pt x="2205" y="611"/>
                    </a:lnTo>
                    <a:lnTo>
                      <a:pt x="2195" y="616"/>
                    </a:lnTo>
                    <a:lnTo>
                      <a:pt x="2184" y="621"/>
                    </a:lnTo>
                    <a:lnTo>
                      <a:pt x="2178" y="628"/>
                    </a:lnTo>
                    <a:lnTo>
                      <a:pt x="2172" y="637"/>
                    </a:lnTo>
                    <a:lnTo>
                      <a:pt x="2167" y="649"/>
                    </a:lnTo>
                    <a:lnTo>
                      <a:pt x="2160" y="663"/>
                    </a:lnTo>
                    <a:lnTo>
                      <a:pt x="2154" y="675"/>
                    </a:lnTo>
                    <a:lnTo>
                      <a:pt x="2145" y="687"/>
                    </a:lnTo>
                    <a:lnTo>
                      <a:pt x="2136" y="697"/>
                    </a:lnTo>
                    <a:lnTo>
                      <a:pt x="2126" y="702"/>
                    </a:lnTo>
                    <a:lnTo>
                      <a:pt x="2116" y="701"/>
                    </a:lnTo>
                    <a:lnTo>
                      <a:pt x="2105" y="692"/>
                    </a:lnTo>
                    <a:lnTo>
                      <a:pt x="2090" y="666"/>
                    </a:lnTo>
                    <a:lnTo>
                      <a:pt x="2083" y="639"/>
                    </a:lnTo>
                    <a:lnTo>
                      <a:pt x="2078" y="614"/>
                    </a:lnTo>
                    <a:lnTo>
                      <a:pt x="2066" y="597"/>
                    </a:lnTo>
                    <a:lnTo>
                      <a:pt x="2057" y="589"/>
                    </a:lnTo>
                    <a:lnTo>
                      <a:pt x="2047" y="577"/>
                    </a:lnTo>
                    <a:lnTo>
                      <a:pt x="2037" y="563"/>
                    </a:lnTo>
                    <a:lnTo>
                      <a:pt x="2026" y="547"/>
                    </a:lnTo>
                    <a:lnTo>
                      <a:pt x="2016" y="534"/>
                    </a:lnTo>
                    <a:lnTo>
                      <a:pt x="2004" y="522"/>
                    </a:lnTo>
                    <a:lnTo>
                      <a:pt x="1992" y="513"/>
                    </a:lnTo>
                    <a:lnTo>
                      <a:pt x="1981" y="510"/>
                    </a:lnTo>
                    <a:lnTo>
                      <a:pt x="1969" y="510"/>
                    </a:lnTo>
                    <a:lnTo>
                      <a:pt x="1956" y="506"/>
                    </a:lnTo>
                    <a:lnTo>
                      <a:pt x="1942" y="503"/>
                    </a:lnTo>
                    <a:lnTo>
                      <a:pt x="1932" y="496"/>
                    </a:lnTo>
                    <a:lnTo>
                      <a:pt x="1923" y="489"/>
                    </a:lnTo>
                    <a:lnTo>
                      <a:pt x="1921" y="479"/>
                    </a:lnTo>
                    <a:lnTo>
                      <a:pt x="1928" y="467"/>
                    </a:lnTo>
                    <a:lnTo>
                      <a:pt x="1944" y="453"/>
                    </a:lnTo>
                    <a:lnTo>
                      <a:pt x="1964" y="439"/>
                    </a:lnTo>
                    <a:lnTo>
                      <a:pt x="1983" y="429"/>
                    </a:lnTo>
                    <a:lnTo>
                      <a:pt x="2000" y="417"/>
                    </a:lnTo>
                    <a:lnTo>
                      <a:pt x="2016" y="406"/>
                    </a:lnTo>
                    <a:lnTo>
                      <a:pt x="2024" y="393"/>
                    </a:lnTo>
                    <a:lnTo>
                      <a:pt x="2030" y="377"/>
                    </a:lnTo>
                    <a:lnTo>
                      <a:pt x="2026" y="356"/>
                    </a:lnTo>
                    <a:lnTo>
                      <a:pt x="2016" y="331"/>
                    </a:lnTo>
                    <a:lnTo>
                      <a:pt x="2004" y="313"/>
                    </a:lnTo>
                    <a:lnTo>
                      <a:pt x="1990" y="300"/>
                    </a:lnTo>
                    <a:lnTo>
                      <a:pt x="1976" y="291"/>
                    </a:lnTo>
                    <a:lnTo>
                      <a:pt x="1961" y="284"/>
                    </a:lnTo>
                    <a:lnTo>
                      <a:pt x="1947" y="282"/>
                    </a:lnTo>
                    <a:lnTo>
                      <a:pt x="1935" y="282"/>
                    </a:lnTo>
                    <a:lnTo>
                      <a:pt x="1923" y="286"/>
                    </a:lnTo>
                    <a:lnTo>
                      <a:pt x="1916" y="291"/>
                    </a:lnTo>
                    <a:lnTo>
                      <a:pt x="1908" y="296"/>
                    </a:lnTo>
                    <a:lnTo>
                      <a:pt x="1897" y="298"/>
                    </a:lnTo>
                    <a:lnTo>
                      <a:pt x="1883" y="300"/>
                    </a:lnTo>
                    <a:lnTo>
                      <a:pt x="1870" y="300"/>
                    </a:lnTo>
                    <a:lnTo>
                      <a:pt x="1858" y="301"/>
                    </a:lnTo>
                    <a:lnTo>
                      <a:pt x="1847" y="303"/>
                    </a:lnTo>
                    <a:lnTo>
                      <a:pt x="1840" y="306"/>
                    </a:lnTo>
                    <a:lnTo>
                      <a:pt x="1837" y="313"/>
                    </a:lnTo>
                    <a:lnTo>
                      <a:pt x="1835" y="319"/>
                    </a:lnTo>
                    <a:lnTo>
                      <a:pt x="1834" y="315"/>
                    </a:lnTo>
                    <a:lnTo>
                      <a:pt x="1828" y="308"/>
                    </a:lnTo>
                    <a:lnTo>
                      <a:pt x="1820" y="300"/>
                    </a:lnTo>
                    <a:lnTo>
                      <a:pt x="1811" y="289"/>
                    </a:lnTo>
                    <a:lnTo>
                      <a:pt x="1799" y="279"/>
                    </a:lnTo>
                    <a:lnTo>
                      <a:pt x="1785" y="272"/>
                    </a:lnTo>
                    <a:lnTo>
                      <a:pt x="1770" y="269"/>
                    </a:lnTo>
                    <a:lnTo>
                      <a:pt x="1756" y="267"/>
                    </a:lnTo>
                    <a:lnTo>
                      <a:pt x="1746" y="260"/>
                    </a:lnTo>
                    <a:lnTo>
                      <a:pt x="1737" y="250"/>
                    </a:lnTo>
                    <a:lnTo>
                      <a:pt x="1730" y="241"/>
                    </a:lnTo>
                    <a:lnTo>
                      <a:pt x="1723" y="231"/>
                    </a:lnTo>
                    <a:lnTo>
                      <a:pt x="1713" y="224"/>
                    </a:lnTo>
                    <a:lnTo>
                      <a:pt x="1699" y="222"/>
                    </a:lnTo>
                    <a:lnTo>
                      <a:pt x="1682" y="224"/>
                    </a:lnTo>
                    <a:lnTo>
                      <a:pt x="1663" y="227"/>
                    </a:lnTo>
                    <a:lnTo>
                      <a:pt x="1651" y="226"/>
                    </a:lnTo>
                    <a:lnTo>
                      <a:pt x="1641" y="220"/>
                    </a:lnTo>
                    <a:lnTo>
                      <a:pt x="1632" y="212"/>
                    </a:lnTo>
                    <a:lnTo>
                      <a:pt x="1624" y="203"/>
                    </a:lnTo>
                    <a:lnTo>
                      <a:pt x="1613" y="196"/>
                    </a:lnTo>
                    <a:lnTo>
                      <a:pt x="1598" y="191"/>
                    </a:lnTo>
                    <a:lnTo>
                      <a:pt x="1576" y="191"/>
                    </a:lnTo>
                    <a:lnTo>
                      <a:pt x="1553" y="191"/>
                    </a:lnTo>
                    <a:lnTo>
                      <a:pt x="1538" y="186"/>
                    </a:lnTo>
                    <a:lnTo>
                      <a:pt x="1526" y="179"/>
                    </a:lnTo>
                    <a:lnTo>
                      <a:pt x="1517" y="169"/>
                    </a:lnTo>
                    <a:lnTo>
                      <a:pt x="1512" y="160"/>
                    </a:lnTo>
                    <a:lnTo>
                      <a:pt x="1507" y="150"/>
                    </a:lnTo>
                    <a:lnTo>
                      <a:pt x="1500" y="141"/>
                    </a:lnTo>
                    <a:lnTo>
                      <a:pt x="1493" y="136"/>
                    </a:lnTo>
                    <a:lnTo>
                      <a:pt x="1488" y="129"/>
                    </a:lnTo>
                    <a:lnTo>
                      <a:pt x="1488" y="119"/>
                    </a:lnTo>
                    <a:lnTo>
                      <a:pt x="1491" y="107"/>
                    </a:lnTo>
                    <a:lnTo>
                      <a:pt x="1493" y="93"/>
                    </a:lnTo>
                    <a:lnTo>
                      <a:pt x="1491" y="79"/>
                    </a:lnTo>
                    <a:lnTo>
                      <a:pt x="1484" y="66"/>
                    </a:lnTo>
                    <a:lnTo>
                      <a:pt x="1469" y="55"/>
                    </a:lnTo>
                    <a:lnTo>
                      <a:pt x="1441" y="47"/>
                    </a:lnTo>
                    <a:lnTo>
                      <a:pt x="1434" y="45"/>
                    </a:lnTo>
                    <a:lnTo>
                      <a:pt x="1426" y="45"/>
                    </a:lnTo>
                    <a:lnTo>
                      <a:pt x="1419" y="43"/>
                    </a:lnTo>
                    <a:lnTo>
                      <a:pt x="1412" y="41"/>
                    </a:lnTo>
                    <a:lnTo>
                      <a:pt x="1407" y="41"/>
                    </a:lnTo>
                    <a:lnTo>
                      <a:pt x="1400" y="40"/>
                    </a:lnTo>
                    <a:lnTo>
                      <a:pt x="1393" y="40"/>
                    </a:lnTo>
                    <a:lnTo>
                      <a:pt x="1388" y="40"/>
                    </a:lnTo>
                    <a:lnTo>
                      <a:pt x="1371" y="40"/>
                    </a:lnTo>
                    <a:lnTo>
                      <a:pt x="1357" y="41"/>
                    </a:lnTo>
                    <a:lnTo>
                      <a:pt x="1345" y="43"/>
                    </a:lnTo>
                    <a:lnTo>
                      <a:pt x="1338" y="47"/>
                    </a:lnTo>
                    <a:lnTo>
                      <a:pt x="1331" y="52"/>
                    </a:lnTo>
                    <a:lnTo>
                      <a:pt x="1330" y="57"/>
                    </a:lnTo>
                    <a:lnTo>
                      <a:pt x="1330" y="62"/>
                    </a:lnTo>
                    <a:lnTo>
                      <a:pt x="1333" y="69"/>
                    </a:lnTo>
                    <a:lnTo>
                      <a:pt x="1340" y="88"/>
                    </a:lnTo>
                    <a:lnTo>
                      <a:pt x="1343" y="107"/>
                    </a:lnTo>
                    <a:lnTo>
                      <a:pt x="1342" y="126"/>
                    </a:lnTo>
                    <a:lnTo>
                      <a:pt x="1338" y="141"/>
                    </a:lnTo>
                    <a:lnTo>
                      <a:pt x="1335" y="146"/>
                    </a:lnTo>
                    <a:lnTo>
                      <a:pt x="1331" y="148"/>
                    </a:lnTo>
                    <a:lnTo>
                      <a:pt x="1324" y="150"/>
                    </a:lnTo>
                    <a:lnTo>
                      <a:pt x="1316" y="148"/>
                    </a:lnTo>
                    <a:lnTo>
                      <a:pt x="1307" y="148"/>
                    </a:lnTo>
                    <a:lnTo>
                      <a:pt x="1297" y="148"/>
                    </a:lnTo>
                    <a:lnTo>
                      <a:pt x="1287" y="148"/>
                    </a:lnTo>
                    <a:lnTo>
                      <a:pt x="1276" y="152"/>
                    </a:lnTo>
                    <a:lnTo>
                      <a:pt x="1264" y="155"/>
                    </a:lnTo>
                    <a:lnTo>
                      <a:pt x="1252" y="157"/>
                    </a:lnTo>
                    <a:lnTo>
                      <a:pt x="1238" y="158"/>
                    </a:lnTo>
                    <a:lnTo>
                      <a:pt x="1226" y="157"/>
                    </a:lnTo>
                    <a:lnTo>
                      <a:pt x="1214" y="153"/>
                    </a:lnTo>
                    <a:lnTo>
                      <a:pt x="1207" y="150"/>
                    </a:lnTo>
                    <a:lnTo>
                      <a:pt x="1202" y="143"/>
                    </a:lnTo>
                    <a:lnTo>
                      <a:pt x="1204" y="136"/>
                    </a:lnTo>
                    <a:lnTo>
                      <a:pt x="1204" y="121"/>
                    </a:lnTo>
                    <a:lnTo>
                      <a:pt x="1195" y="107"/>
                    </a:lnTo>
                    <a:lnTo>
                      <a:pt x="1182" y="95"/>
                    </a:lnTo>
                    <a:lnTo>
                      <a:pt x="1176" y="79"/>
                    </a:lnTo>
                    <a:lnTo>
                      <a:pt x="1175" y="64"/>
                    </a:lnTo>
                    <a:lnTo>
                      <a:pt x="1166" y="52"/>
                    </a:lnTo>
                    <a:lnTo>
                      <a:pt x="1151" y="45"/>
                    </a:lnTo>
                    <a:lnTo>
                      <a:pt x="1127" y="41"/>
                    </a:lnTo>
                    <a:lnTo>
                      <a:pt x="1113" y="41"/>
                    </a:lnTo>
                    <a:lnTo>
                      <a:pt x="1104" y="41"/>
                    </a:lnTo>
                    <a:lnTo>
                      <a:pt x="1096" y="40"/>
                    </a:lnTo>
                    <a:lnTo>
                      <a:pt x="1089" y="38"/>
                    </a:lnTo>
                    <a:lnTo>
                      <a:pt x="1084" y="35"/>
                    </a:lnTo>
                    <a:lnTo>
                      <a:pt x="1078" y="29"/>
                    </a:lnTo>
                    <a:lnTo>
                      <a:pt x="1072" y="23"/>
                    </a:lnTo>
                    <a:lnTo>
                      <a:pt x="1065" y="12"/>
                    </a:lnTo>
                    <a:lnTo>
                      <a:pt x="1061" y="7"/>
                    </a:lnTo>
                    <a:lnTo>
                      <a:pt x="1056" y="4"/>
                    </a:lnTo>
                    <a:lnTo>
                      <a:pt x="1053" y="2"/>
                    </a:lnTo>
                    <a:lnTo>
                      <a:pt x="1047" y="0"/>
                    </a:lnTo>
                    <a:lnTo>
                      <a:pt x="1035" y="0"/>
                    </a:lnTo>
                    <a:lnTo>
                      <a:pt x="1025" y="7"/>
                    </a:lnTo>
                    <a:lnTo>
                      <a:pt x="1018" y="23"/>
                    </a:lnTo>
                    <a:lnTo>
                      <a:pt x="1015" y="41"/>
                    </a:lnTo>
                    <a:lnTo>
                      <a:pt x="1016" y="67"/>
                    </a:lnTo>
                    <a:lnTo>
                      <a:pt x="1023" y="88"/>
                    </a:lnTo>
                    <a:lnTo>
                      <a:pt x="1034" y="102"/>
                    </a:lnTo>
                    <a:lnTo>
                      <a:pt x="1049" y="107"/>
                    </a:lnTo>
                    <a:lnTo>
                      <a:pt x="1061" y="110"/>
                    </a:lnTo>
                    <a:lnTo>
                      <a:pt x="1061" y="115"/>
                    </a:lnTo>
                    <a:lnTo>
                      <a:pt x="1051" y="121"/>
                    </a:lnTo>
                    <a:lnTo>
                      <a:pt x="1032" y="124"/>
                    </a:lnTo>
                    <a:lnTo>
                      <a:pt x="1018" y="126"/>
                    </a:lnTo>
                    <a:lnTo>
                      <a:pt x="1004" y="133"/>
                    </a:lnTo>
                    <a:lnTo>
                      <a:pt x="991" y="140"/>
                    </a:lnTo>
                    <a:lnTo>
                      <a:pt x="979" y="148"/>
                    </a:lnTo>
                    <a:lnTo>
                      <a:pt x="967" y="158"/>
                    </a:lnTo>
                    <a:lnTo>
                      <a:pt x="955" y="165"/>
                    </a:lnTo>
                    <a:lnTo>
                      <a:pt x="944" y="172"/>
                    </a:lnTo>
                    <a:lnTo>
                      <a:pt x="937" y="174"/>
                    </a:lnTo>
                    <a:lnTo>
                      <a:pt x="929" y="174"/>
                    </a:lnTo>
                    <a:lnTo>
                      <a:pt x="917" y="176"/>
                    </a:lnTo>
                    <a:lnTo>
                      <a:pt x="901" y="177"/>
                    </a:lnTo>
                    <a:lnTo>
                      <a:pt x="886" y="183"/>
                    </a:lnTo>
                    <a:lnTo>
                      <a:pt x="869" y="188"/>
                    </a:lnTo>
                    <a:lnTo>
                      <a:pt x="855" y="196"/>
                    </a:lnTo>
                    <a:lnTo>
                      <a:pt x="844" y="207"/>
                    </a:lnTo>
                    <a:lnTo>
                      <a:pt x="838" y="219"/>
                    </a:lnTo>
                    <a:lnTo>
                      <a:pt x="831" y="231"/>
                    </a:lnTo>
                    <a:lnTo>
                      <a:pt x="822" y="238"/>
                    </a:lnTo>
                    <a:lnTo>
                      <a:pt x="812" y="243"/>
                    </a:lnTo>
                    <a:lnTo>
                      <a:pt x="800" y="243"/>
                    </a:lnTo>
                    <a:lnTo>
                      <a:pt x="786" y="243"/>
                    </a:lnTo>
                    <a:lnTo>
                      <a:pt x="774" y="243"/>
                    </a:lnTo>
                    <a:lnTo>
                      <a:pt x="764" y="245"/>
                    </a:lnTo>
                    <a:lnTo>
                      <a:pt x="753" y="246"/>
                    </a:lnTo>
                    <a:lnTo>
                      <a:pt x="743" y="250"/>
                    </a:lnTo>
                    <a:lnTo>
                      <a:pt x="729" y="251"/>
                    </a:lnTo>
                    <a:lnTo>
                      <a:pt x="715" y="251"/>
                    </a:lnTo>
                    <a:lnTo>
                      <a:pt x="700" y="253"/>
                    </a:lnTo>
                    <a:lnTo>
                      <a:pt x="684" y="257"/>
                    </a:lnTo>
                    <a:lnTo>
                      <a:pt x="672" y="262"/>
                    </a:lnTo>
                    <a:lnTo>
                      <a:pt x="664" y="272"/>
                    </a:lnTo>
                    <a:lnTo>
                      <a:pt x="659" y="286"/>
                    </a:lnTo>
                    <a:lnTo>
                      <a:pt x="654" y="310"/>
                    </a:lnTo>
                    <a:lnTo>
                      <a:pt x="645" y="322"/>
                    </a:lnTo>
                    <a:lnTo>
                      <a:pt x="629" y="322"/>
                    </a:lnTo>
                    <a:lnTo>
                      <a:pt x="609" y="319"/>
                    </a:lnTo>
                    <a:lnTo>
                      <a:pt x="597" y="319"/>
                    </a:lnTo>
                    <a:lnTo>
                      <a:pt x="586" y="320"/>
                    </a:lnTo>
                    <a:lnTo>
                      <a:pt x="578" y="324"/>
                    </a:lnTo>
                    <a:lnTo>
                      <a:pt x="571" y="329"/>
                    </a:lnTo>
                    <a:lnTo>
                      <a:pt x="564" y="334"/>
                    </a:lnTo>
                    <a:lnTo>
                      <a:pt x="557" y="339"/>
                    </a:lnTo>
                    <a:lnTo>
                      <a:pt x="550" y="344"/>
                    </a:lnTo>
                    <a:lnTo>
                      <a:pt x="542" y="348"/>
                    </a:lnTo>
                    <a:lnTo>
                      <a:pt x="531" y="355"/>
                    </a:lnTo>
                    <a:lnTo>
                      <a:pt x="528" y="365"/>
                    </a:lnTo>
                    <a:lnTo>
                      <a:pt x="523" y="375"/>
                    </a:lnTo>
                    <a:lnTo>
                      <a:pt x="509" y="386"/>
                    </a:lnTo>
                    <a:lnTo>
                      <a:pt x="497" y="389"/>
                    </a:lnTo>
                    <a:lnTo>
                      <a:pt x="483" y="393"/>
                    </a:lnTo>
                    <a:lnTo>
                      <a:pt x="469" y="394"/>
                    </a:lnTo>
                    <a:lnTo>
                      <a:pt x="456" y="396"/>
                    </a:lnTo>
                    <a:lnTo>
                      <a:pt x="444" y="399"/>
                    </a:lnTo>
                    <a:lnTo>
                      <a:pt x="433" y="401"/>
                    </a:lnTo>
                    <a:lnTo>
                      <a:pt x="426" y="406"/>
                    </a:lnTo>
                    <a:lnTo>
                      <a:pt x="425" y="413"/>
                    </a:lnTo>
                    <a:lnTo>
                      <a:pt x="421" y="429"/>
                    </a:lnTo>
                    <a:lnTo>
                      <a:pt x="413" y="439"/>
                    </a:lnTo>
                    <a:lnTo>
                      <a:pt x="399" y="442"/>
                    </a:lnTo>
                    <a:lnTo>
                      <a:pt x="380" y="436"/>
                    </a:lnTo>
                    <a:lnTo>
                      <a:pt x="370" y="430"/>
                    </a:lnTo>
                    <a:lnTo>
                      <a:pt x="358" y="427"/>
                    </a:lnTo>
                    <a:lnTo>
                      <a:pt x="346" y="425"/>
                    </a:lnTo>
                    <a:lnTo>
                      <a:pt x="334" y="425"/>
                    </a:lnTo>
                    <a:lnTo>
                      <a:pt x="322" y="427"/>
                    </a:lnTo>
                    <a:lnTo>
                      <a:pt x="309" y="430"/>
                    </a:lnTo>
                    <a:lnTo>
                      <a:pt x="299" y="436"/>
                    </a:lnTo>
                    <a:lnTo>
                      <a:pt x="291" y="442"/>
                    </a:lnTo>
                    <a:lnTo>
                      <a:pt x="280" y="449"/>
                    </a:lnTo>
                    <a:lnTo>
                      <a:pt x="268" y="453"/>
                    </a:lnTo>
                    <a:lnTo>
                      <a:pt x="254" y="453"/>
                    </a:lnTo>
                    <a:lnTo>
                      <a:pt x="239" y="453"/>
                    </a:lnTo>
                    <a:lnTo>
                      <a:pt x="225" y="454"/>
                    </a:lnTo>
                    <a:lnTo>
                      <a:pt x="213" y="454"/>
                    </a:lnTo>
                    <a:lnTo>
                      <a:pt x="203" y="458"/>
                    </a:lnTo>
                    <a:lnTo>
                      <a:pt x="196" y="465"/>
                    </a:lnTo>
                    <a:lnTo>
                      <a:pt x="191" y="473"/>
                    </a:lnTo>
                    <a:lnTo>
                      <a:pt x="182" y="485"/>
                    </a:lnTo>
                    <a:lnTo>
                      <a:pt x="172" y="496"/>
                    </a:lnTo>
                    <a:lnTo>
                      <a:pt x="160" y="508"/>
                    </a:lnTo>
                    <a:lnTo>
                      <a:pt x="150" y="520"/>
                    </a:lnTo>
                    <a:lnTo>
                      <a:pt x="139" y="530"/>
                    </a:lnTo>
                    <a:lnTo>
                      <a:pt x="131" y="540"/>
                    </a:lnTo>
                    <a:lnTo>
                      <a:pt x="124" y="547"/>
                    </a:lnTo>
                    <a:lnTo>
                      <a:pt x="119" y="554"/>
                    </a:lnTo>
                    <a:lnTo>
                      <a:pt x="112" y="559"/>
                    </a:lnTo>
                    <a:lnTo>
                      <a:pt x="103" y="565"/>
                    </a:lnTo>
                    <a:lnTo>
                      <a:pt x="94" y="568"/>
                    </a:lnTo>
                    <a:lnTo>
                      <a:pt x="86" y="568"/>
                    </a:lnTo>
                    <a:lnTo>
                      <a:pt x="77" y="566"/>
                    </a:lnTo>
                    <a:lnTo>
                      <a:pt x="72" y="561"/>
                    </a:lnTo>
                    <a:lnTo>
                      <a:pt x="69" y="553"/>
                    </a:lnTo>
                    <a:lnTo>
                      <a:pt x="64" y="532"/>
                    </a:lnTo>
                    <a:lnTo>
                      <a:pt x="53" y="515"/>
                    </a:lnTo>
                    <a:lnTo>
                      <a:pt x="39" y="508"/>
                    </a:lnTo>
                    <a:lnTo>
                      <a:pt x="24" y="515"/>
                    </a:lnTo>
                    <a:lnTo>
                      <a:pt x="8" y="535"/>
                    </a:lnTo>
                    <a:lnTo>
                      <a:pt x="0" y="561"/>
                    </a:lnTo>
                    <a:lnTo>
                      <a:pt x="0" y="589"/>
                    </a:lnTo>
                    <a:lnTo>
                      <a:pt x="12" y="609"/>
                    </a:lnTo>
                    <a:lnTo>
                      <a:pt x="21" y="620"/>
                    </a:lnTo>
                    <a:lnTo>
                      <a:pt x="27" y="633"/>
                    </a:lnTo>
                    <a:lnTo>
                      <a:pt x="33" y="651"/>
                    </a:lnTo>
                    <a:lnTo>
                      <a:pt x="36" y="668"/>
                    </a:lnTo>
                    <a:lnTo>
                      <a:pt x="41" y="685"/>
                    </a:lnTo>
                    <a:lnTo>
                      <a:pt x="48" y="702"/>
                    </a:lnTo>
                    <a:lnTo>
                      <a:pt x="57" y="716"/>
                    </a:lnTo>
                    <a:lnTo>
                      <a:pt x="69" y="726"/>
                    </a:lnTo>
                    <a:lnTo>
                      <a:pt x="82" y="735"/>
                    </a:lnTo>
                    <a:lnTo>
                      <a:pt x="93" y="742"/>
                    </a:lnTo>
                    <a:lnTo>
                      <a:pt x="103" y="749"/>
                    </a:lnTo>
                    <a:lnTo>
                      <a:pt x="112" y="756"/>
                    </a:lnTo>
                    <a:lnTo>
                      <a:pt x="119" y="764"/>
                    </a:lnTo>
                    <a:lnTo>
                      <a:pt x="125" y="771"/>
                    </a:lnTo>
                    <a:lnTo>
                      <a:pt x="132" y="778"/>
                    </a:lnTo>
                    <a:lnTo>
                      <a:pt x="141" y="787"/>
                    </a:lnTo>
                    <a:lnTo>
                      <a:pt x="156" y="807"/>
                    </a:lnTo>
                    <a:lnTo>
                      <a:pt x="168" y="831"/>
                    </a:lnTo>
                    <a:lnTo>
                      <a:pt x="170" y="857"/>
                    </a:lnTo>
                    <a:lnTo>
                      <a:pt x="158" y="881"/>
                    </a:lnTo>
                    <a:lnTo>
                      <a:pt x="146" y="892"/>
                    </a:lnTo>
                    <a:lnTo>
                      <a:pt x="136" y="900"/>
                    </a:lnTo>
                    <a:lnTo>
                      <a:pt x="127" y="909"/>
                    </a:lnTo>
                    <a:lnTo>
                      <a:pt x="119" y="917"/>
                    </a:lnTo>
                    <a:lnTo>
                      <a:pt x="115" y="928"/>
                    </a:lnTo>
                    <a:lnTo>
                      <a:pt x="117" y="940"/>
                    </a:lnTo>
                    <a:lnTo>
                      <a:pt x="122" y="955"/>
                    </a:lnTo>
                    <a:lnTo>
                      <a:pt x="136" y="976"/>
                    </a:lnTo>
                    <a:lnTo>
                      <a:pt x="162" y="1010"/>
                    </a:lnTo>
                    <a:lnTo>
                      <a:pt x="175" y="1031"/>
                    </a:lnTo>
                    <a:lnTo>
                      <a:pt x="180" y="1046"/>
                    </a:lnTo>
                    <a:lnTo>
                      <a:pt x="180" y="1069"/>
                    </a:lnTo>
                    <a:lnTo>
                      <a:pt x="186" y="1091"/>
                    </a:lnTo>
                    <a:lnTo>
                      <a:pt x="199" y="1105"/>
                    </a:lnTo>
                    <a:lnTo>
                      <a:pt x="213" y="1120"/>
                    </a:lnTo>
                    <a:lnTo>
                      <a:pt x="218" y="1143"/>
                    </a:lnTo>
                    <a:lnTo>
                      <a:pt x="225" y="1165"/>
                    </a:lnTo>
                    <a:lnTo>
                      <a:pt x="239" y="1182"/>
                    </a:lnTo>
                    <a:lnTo>
                      <a:pt x="256" y="1200"/>
                    </a:lnTo>
                    <a:lnTo>
                      <a:pt x="268" y="1220"/>
                    </a:lnTo>
                    <a:lnTo>
                      <a:pt x="273" y="1232"/>
                    </a:lnTo>
                    <a:lnTo>
                      <a:pt x="279" y="1241"/>
                    </a:lnTo>
                    <a:lnTo>
                      <a:pt x="285" y="1249"/>
                    </a:lnTo>
                    <a:lnTo>
                      <a:pt x="294" y="1255"/>
                    </a:lnTo>
                    <a:lnTo>
                      <a:pt x="304" y="1262"/>
                    </a:lnTo>
                    <a:lnTo>
                      <a:pt x="318" y="1265"/>
                    </a:lnTo>
                    <a:lnTo>
                      <a:pt x="334" y="1268"/>
                    </a:lnTo>
                    <a:lnTo>
                      <a:pt x="352" y="1270"/>
                    </a:lnTo>
                    <a:lnTo>
                      <a:pt x="370" y="1274"/>
                    </a:lnTo>
                    <a:lnTo>
                      <a:pt x="382" y="1277"/>
                    </a:lnTo>
                    <a:lnTo>
                      <a:pt x="390" y="1282"/>
                    </a:lnTo>
                    <a:lnTo>
                      <a:pt x="397" y="1291"/>
                    </a:lnTo>
                    <a:lnTo>
                      <a:pt x="401" y="1299"/>
                    </a:lnTo>
                    <a:lnTo>
                      <a:pt x="406" y="1308"/>
                    </a:lnTo>
                    <a:lnTo>
                      <a:pt x="411" y="1320"/>
                    </a:lnTo>
                    <a:lnTo>
                      <a:pt x="420" y="1332"/>
                    </a:lnTo>
                    <a:lnTo>
                      <a:pt x="439" y="1353"/>
                    </a:lnTo>
                    <a:lnTo>
                      <a:pt x="456" y="1370"/>
                    </a:lnTo>
                    <a:lnTo>
                      <a:pt x="466" y="1384"/>
                    </a:lnTo>
                    <a:lnTo>
                      <a:pt x="469" y="1397"/>
                    </a:lnTo>
                    <a:lnTo>
                      <a:pt x="475" y="1413"/>
                    </a:lnTo>
                    <a:lnTo>
                      <a:pt x="487" y="1423"/>
                    </a:lnTo>
                    <a:lnTo>
                      <a:pt x="502" y="1430"/>
                    </a:lnTo>
                    <a:lnTo>
                      <a:pt x="519" y="1432"/>
                    </a:lnTo>
                    <a:lnTo>
                      <a:pt x="537" y="1439"/>
                    </a:lnTo>
                    <a:lnTo>
                      <a:pt x="552" y="1458"/>
                    </a:lnTo>
                    <a:lnTo>
                      <a:pt x="564" y="1478"/>
                    </a:lnTo>
                    <a:lnTo>
                      <a:pt x="569" y="1499"/>
                    </a:lnTo>
                    <a:lnTo>
                      <a:pt x="571" y="1509"/>
                    </a:lnTo>
                    <a:lnTo>
                      <a:pt x="574" y="1520"/>
                    </a:lnTo>
                    <a:lnTo>
                      <a:pt x="580" y="1532"/>
                    </a:lnTo>
                    <a:lnTo>
                      <a:pt x="586" y="1542"/>
                    </a:lnTo>
                    <a:lnTo>
                      <a:pt x="595" y="1552"/>
                    </a:lnTo>
                    <a:lnTo>
                      <a:pt x="605" y="1561"/>
                    </a:lnTo>
                    <a:lnTo>
                      <a:pt x="616" y="1566"/>
                    </a:lnTo>
                    <a:lnTo>
                      <a:pt x="626" y="1566"/>
                    </a:lnTo>
                    <a:lnTo>
                      <a:pt x="641" y="1559"/>
                    </a:lnTo>
                    <a:lnTo>
                      <a:pt x="652" y="1552"/>
                    </a:lnTo>
                    <a:lnTo>
                      <a:pt x="660" y="1556"/>
                    </a:lnTo>
                    <a:lnTo>
                      <a:pt x="669" y="1571"/>
                    </a:lnTo>
                    <a:lnTo>
                      <a:pt x="678" y="1582"/>
                    </a:lnTo>
                    <a:lnTo>
                      <a:pt x="688" y="1592"/>
                    </a:lnTo>
                    <a:lnTo>
                      <a:pt x="702" y="1601"/>
                    </a:lnTo>
                    <a:lnTo>
                      <a:pt x="715" y="1607"/>
                    </a:lnTo>
                    <a:lnTo>
                      <a:pt x="729" y="1614"/>
                    </a:lnTo>
                    <a:lnTo>
                      <a:pt x="740" y="1623"/>
                    </a:lnTo>
                    <a:lnTo>
                      <a:pt x="748" y="1633"/>
                    </a:lnTo>
                    <a:lnTo>
                      <a:pt x="753" y="1644"/>
                    </a:lnTo>
                    <a:lnTo>
                      <a:pt x="755" y="1656"/>
                    </a:lnTo>
                    <a:lnTo>
                      <a:pt x="758" y="1666"/>
                    </a:lnTo>
                    <a:lnTo>
                      <a:pt x="762" y="1675"/>
                    </a:lnTo>
                    <a:lnTo>
                      <a:pt x="767" y="1681"/>
                    </a:lnTo>
                    <a:lnTo>
                      <a:pt x="774" y="1690"/>
                    </a:lnTo>
                    <a:lnTo>
                      <a:pt x="783" y="1695"/>
                    </a:lnTo>
                    <a:lnTo>
                      <a:pt x="795" y="1700"/>
                    </a:lnTo>
                    <a:lnTo>
                      <a:pt x="808" y="1705"/>
                    </a:lnTo>
                    <a:lnTo>
                      <a:pt x="824" y="1711"/>
                    </a:lnTo>
                    <a:lnTo>
                      <a:pt x="834" y="1719"/>
                    </a:lnTo>
                    <a:lnTo>
                      <a:pt x="843" y="1730"/>
                    </a:lnTo>
                    <a:lnTo>
                      <a:pt x="850" y="1742"/>
                    </a:lnTo>
                    <a:lnTo>
                      <a:pt x="853" y="1754"/>
                    </a:lnTo>
                    <a:lnTo>
                      <a:pt x="858" y="1767"/>
                    </a:lnTo>
                    <a:lnTo>
                      <a:pt x="862" y="1781"/>
                    </a:lnTo>
                    <a:lnTo>
                      <a:pt x="865" y="1793"/>
                    </a:lnTo>
                    <a:lnTo>
                      <a:pt x="869" y="1804"/>
                    </a:lnTo>
                    <a:lnTo>
                      <a:pt x="874" y="1812"/>
                    </a:lnTo>
                    <a:lnTo>
                      <a:pt x="879" y="1817"/>
                    </a:lnTo>
                    <a:lnTo>
                      <a:pt x="886" y="1822"/>
                    </a:lnTo>
                    <a:lnTo>
                      <a:pt x="894" y="1824"/>
                    </a:lnTo>
                    <a:lnTo>
                      <a:pt x="906" y="1828"/>
                    </a:lnTo>
                    <a:lnTo>
                      <a:pt x="922" y="1829"/>
                    </a:lnTo>
                    <a:lnTo>
                      <a:pt x="943" y="1833"/>
                    </a:lnTo>
                    <a:lnTo>
                      <a:pt x="965" y="1838"/>
                    </a:lnTo>
                    <a:lnTo>
                      <a:pt x="987" y="1841"/>
                    </a:lnTo>
                    <a:lnTo>
                      <a:pt x="1006" y="1847"/>
                    </a:lnTo>
                    <a:lnTo>
                      <a:pt x="1023" y="1848"/>
                    </a:lnTo>
                    <a:lnTo>
                      <a:pt x="1039" y="1850"/>
                    </a:lnTo>
                    <a:lnTo>
                      <a:pt x="1053" y="1848"/>
                    </a:lnTo>
                    <a:lnTo>
                      <a:pt x="1063" y="1843"/>
                    </a:lnTo>
                    <a:lnTo>
                      <a:pt x="1072" y="1833"/>
                    </a:lnTo>
                    <a:lnTo>
                      <a:pt x="1082" y="1817"/>
                    </a:lnTo>
                    <a:lnTo>
                      <a:pt x="1089" y="1816"/>
                    </a:lnTo>
                    <a:lnTo>
                      <a:pt x="1101" y="1819"/>
                    </a:lnTo>
                    <a:lnTo>
                      <a:pt x="1121" y="1822"/>
                    </a:lnTo>
                    <a:lnTo>
                      <a:pt x="1137" y="1824"/>
                    </a:lnTo>
                    <a:lnTo>
                      <a:pt x="1154" y="1826"/>
                    </a:lnTo>
                    <a:lnTo>
                      <a:pt x="1175" y="1829"/>
                    </a:lnTo>
                    <a:lnTo>
                      <a:pt x="1194" y="1831"/>
                    </a:lnTo>
                    <a:lnTo>
                      <a:pt x="1213" y="1829"/>
                    </a:lnTo>
                    <a:lnTo>
                      <a:pt x="1226" y="1824"/>
                    </a:lnTo>
                    <a:lnTo>
                      <a:pt x="1237" y="1812"/>
                    </a:lnTo>
                    <a:lnTo>
                      <a:pt x="1238" y="1793"/>
                    </a:lnTo>
                    <a:lnTo>
                      <a:pt x="1237" y="1773"/>
                    </a:lnTo>
                    <a:lnTo>
                      <a:pt x="1240" y="1754"/>
                    </a:lnTo>
                    <a:lnTo>
                      <a:pt x="1244" y="1738"/>
                    </a:lnTo>
                    <a:lnTo>
                      <a:pt x="1250" y="1726"/>
                    </a:lnTo>
                    <a:lnTo>
                      <a:pt x="1259" y="1718"/>
                    </a:lnTo>
                    <a:lnTo>
                      <a:pt x="1268" y="1711"/>
                    </a:lnTo>
                    <a:lnTo>
                      <a:pt x="1278" y="1707"/>
                    </a:lnTo>
                    <a:lnTo>
                      <a:pt x="1288" y="1705"/>
                    </a:lnTo>
                    <a:lnTo>
                      <a:pt x="1299" y="1704"/>
                    </a:lnTo>
                    <a:lnTo>
                      <a:pt x="1311" y="1699"/>
                    </a:lnTo>
                    <a:lnTo>
                      <a:pt x="1321" y="1692"/>
                    </a:lnTo>
                    <a:lnTo>
                      <a:pt x="1331" y="1681"/>
                    </a:lnTo>
                    <a:lnTo>
                      <a:pt x="1340" y="1671"/>
                    </a:lnTo>
                    <a:lnTo>
                      <a:pt x="1347" y="1661"/>
                    </a:lnTo>
                    <a:lnTo>
                      <a:pt x="1352" y="1649"/>
                    </a:lnTo>
                    <a:lnTo>
                      <a:pt x="1354" y="1638"/>
                    </a:lnTo>
                    <a:lnTo>
                      <a:pt x="1354" y="1607"/>
                    </a:lnTo>
                    <a:lnTo>
                      <a:pt x="1355" y="1568"/>
                    </a:lnTo>
                    <a:lnTo>
                      <a:pt x="1366" y="1540"/>
                    </a:lnTo>
                    <a:lnTo>
                      <a:pt x="1391" y="1544"/>
                    </a:lnTo>
                    <a:lnTo>
                      <a:pt x="1409" y="1554"/>
                    </a:lnTo>
                    <a:lnTo>
                      <a:pt x="1426" y="1559"/>
                    </a:lnTo>
                    <a:lnTo>
                      <a:pt x="1440" y="1563"/>
                    </a:lnTo>
                    <a:lnTo>
                      <a:pt x="1452" y="1563"/>
                    </a:lnTo>
                    <a:lnTo>
                      <a:pt x="1462" y="1561"/>
                    </a:lnTo>
                    <a:lnTo>
                      <a:pt x="1472" y="1559"/>
                    </a:lnTo>
                    <a:lnTo>
                      <a:pt x="1479" y="1556"/>
                    </a:lnTo>
                    <a:lnTo>
                      <a:pt x="1486" y="1554"/>
                    </a:lnTo>
                    <a:lnTo>
                      <a:pt x="1495" y="1552"/>
                    </a:lnTo>
                    <a:lnTo>
                      <a:pt x="1505" y="1552"/>
                    </a:lnTo>
                    <a:lnTo>
                      <a:pt x="1517" y="1554"/>
                    </a:lnTo>
                    <a:lnTo>
                      <a:pt x="1529" y="1556"/>
                    </a:lnTo>
                    <a:lnTo>
                      <a:pt x="1543" y="1559"/>
                    </a:lnTo>
                    <a:lnTo>
                      <a:pt x="1557" y="1564"/>
                    </a:lnTo>
                    <a:lnTo>
                      <a:pt x="1569" y="1573"/>
                    </a:lnTo>
                    <a:lnTo>
                      <a:pt x="1581" y="1582"/>
                    </a:lnTo>
                    <a:lnTo>
                      <a:pt x="1593" y="1592"/>
                    </a:lnTo>
                    <a:lnTo>
                      <a:pt x="1603" y="1599"/>
                    </a:lnTo>
                    <a:lnTo>
                      <a:pt x="1615" y="1606"/>
                    </a:lnTo>
                    <a:lnTo>
                      <a:pt x="1629" y="1611"/>
                    </a:lnTo>
                    <a:lnTo>
                      <a:pt x="1639" y="1616"/>
                    </a:lnTo>
                    <a:lnTo>
                      <a:pt x="1651" y="1621"/>
                    </a:lnTo>
                    <a:lnTo>
                      <a:pt x="1662" y="1626"/>
                    </a:lnTo>
                    <a:lnTo>
                      <a:pt x="1670" y="1631"/>
                    </a:lnTo>
                    <a:lnTo>
                      <a:pt x="1679" y="1637"/>
                    </a:lnTo>
                    <a:lnTo>
                      <a:pt x="1689" y="1637"/>
                    </a:lnTo>
                    <a:lnTo>
                      <a:pt x="1699" y="1635"/>
                    </a:lnTo>
                    <a:lnTo>
                      <a:pt x="1710" y="1633"/>
                    </a:lnTo>
                    <a:lnTo>
                      <a:pt x="1718" y="1631"/>
                    </a:lnTo>
                    <a:lnTo>
                      <a:pt x="1727" y="1630"/>
                    </a:lnTo>
                    <a:lnTo>
                      <a:pt x="1736" y="1633"/>
                    </a:lnTo>
                    <a:lnTo>
                      <a:pt x="1742" y="1638"/>
                    </a:lnTo>
                    <a:lnTo>
                      <a:pt x="1749" y="1647"/>
                    </a:lnTo>
                    <a:lnTo>
                      <a:pt x="1760" y="1657"/>
                    </a:lnTo>
                    <a:lnTo>
                      <a:pt x="1772" y="1668"/>
                    </a:lnTo>
                    <a:lnTo>
                      <a:pt x="1784" y="1680"/>
                    </a:lnTo>
                    <a:lnTo>
                      <a:pt x="1797" y="1690"/>
                    </a:lnTo>
                    <a:lnTo>
                      <a:pt x="1811" y="1700"/>
                    </a:lnTo>
                    <a:lnTo>
                      <a:pt x="1825" y="1709"/>
                    </a:lnTo>
                    <a:lnTo>
                      <a:pt x="1837" y="1716"/>
                    </a:lnTo>
                    <a:lnTo>
                      <a:pt x="1852" y="1723"/>
                    </a:lnTo>
                    <a:lnTo>
                      <a:pt x="1875" y="1728"/>
                    </a:lnTo>
                    <a:lnTo>
                      <a:pt x="1899" y="1731"/>
                    </a:lnTo>
                    <a:lnTo>
                      <a:pt x="1926" y="1735"/>
                    </a:lnTo>
                    <a:lnTo>
                      <a:pt x="1952" y="1736"/>
                    </a:lnTo>
                    <a:lnTo>
                      <a:pt x="1976" y="1736"/>
                    </a:lnTo>
                    <a:lnTo>
                      <a:pt x="1997" y="1736"/>
                    </a:lnTo>
                    <a:lnTo>
                      <a:pt x="2011" y="1733"/>
                    </a:lnTo>
                    <a:lnTo>
                      <a:pt x="2021" y="1726"/>
                    </a:lnTo>
                    <a:lnTo>
                      <a:pt x="2030" y="1718"/>
                    </a:lnTo>
                    <a:lnTo>
                      <a:pt x="2038" y="1707"/>
                    </a:lnTo>
                    <a:lnTo>
                      <a:pt x="2049" y="1697"/>
                    </a:lnTo>
                    <a:lnTo>
                      <a:pt x="2061" y="1690"/>
                    </a:lnTo>
                    <a:lnTo>
                      <a:pt x="2074" y="1687"/>
                    </a:lnTo>
                    <a:lnTo>
                      <a:pt x="2093" y="1688"/>
                    </a:lnTo>
                    <a:lnTo>
                      <a:pt x="2116" y="1699"/>
                    </a:lnTo>
                    <a:lnTo>
                      <a:pt x="2140" y="1712"/>
                    </a:lnTo>
                    <a:lnTo>
                      <a:pt x="2164" y="1721"/>
                    </a:lnTo>
                    <a:lnTo>
                      <a:pt x="2184" y="1728"/>
                    </a:lnTo>
                    <a:lnTo>
                      <a:pt x="2202" y="1733"/>
                    </a:lnTo>
                    <a:lnTo>
                      <a:pt x="2217" y="1736"/>
                    </a:lnTo>
                    <a:lnTo>
                      <a:pt x="2227" y="1738"/>
                    </a:lnTo>
                    <a:lnTo>
                      <a:pt x="2236" y="1738"/>
                    </a:lnTo>
                    <a:lnTo>
                      <a:pt x="2238" y="1738"/>
                    </a:lnTo>
                    <a:lnTo>
                      <a:pt x="2238" y="1742"/>
                    </a:lnTo>
                    <a:lnTo>
                      <a:pt x="2240" y="1748"/>
                    </a:lnTo>
                    <a:lnTo>
                      <a:pt x="2243" y="1761"/>
                    </a:lnTo>
                    <a:lnTo>
                      <a:pt x="2248" y="1771"/>
                    </a:lnTo>
                    <a:lnTo>
                      <a:pt x="2255" y="1783"/>
                    </a:lnTo>
                    <a:lnTo>
                      <a:pt x="2265" y="1790"/>
                    </a:lnTo>
                    <a:lnTo>
                      <a:pt x="2276" y="1792"/>
                    </a:lnTo>
                    <a:lnTo>
                      <a:pt x="2289" y="1788"/>
                    </a:lnTo>
                    <a:lnTo>
                      <a:pt x="2303" y="1778"/>
                    </a:lnTo>
                    <a:lnTo>
                      <a:pt x="2315" y="1766"/>
                    </a:lnTo>
                    <a:lnTo>
                      <a:pt x="2326" y="1750"/>
                    </a:lnTo>
                    <a:lnTo>
                      <a:pt x="2336" y="1733"/>
                    </a:lnTo>
                    <a:lnTo>
                      <a:pt x="2346" y="1716"/>
                    </a:lnTo>
                    <a:lnTo>
                      <a:pt x="2355" y="1699"/>
                    </a:lnTo>
                    <a:lnTo>
                      <a:pt x="2363" y="1681"/>
                    </a:lnTo>
                    <a:lnTo>
                      <a:pt x="2372" y="1666"/>
                    </a:lnTo>
                    <a:lnTo>
                      <a:pt x="2381" y="1652"/>
                    </a:lnTo>
                    <a:lnTo>
                      <a:pt x="2389" y="1640"/>
                    </a:lnTo>
                    <a:lnTo>
                      <a:pt x="2398" y="1630"/>
                    </a:lnTo>
                    <a:lnTo>
                      <a:pt x="2408" y="1623"/>
                    </a:lnTo>
                    <a:lnTo>
                      <a:pt x="2418" y="1619"/>
                    </a:lnTo>
                    <a:lnTo>
                      <a:pt x="2429" y="1619"/>
                    </a:lnTo>
                    <a:lnTo>
                      <a:pt x="2442" y="1623"/>
                    </a:lnTo>
                    <a:lnTo>
                      <a:pt x="2456" y="1631"/>
                    </a:lnTo>
                    <a:lnTo>
                      <a:pt x="2470" y="1640"/>
                    </a:lnTo>
                    <a:lnTo>
                      <a:pt x="2485" y="1644"/>
                    </a:lnTo>
                    <a:lnTo>
                      <a:pt x="2501" y="1644"/>
                    </a:lnTo>
                    <a:lnTo>
                      <a:pt x="2516" y="1642"/>
                    </a:lnTo>
                    <a:lnTo>
                      <a:pt x="2532" y="1638"/>
                    </a:lnTo>
                    <a:lnTo>
                      <a:pt x="2551" y="1633"/>
                    </a:lnTo>
                    <a:lnTo>
                      <a:pt x="2568" y="1630"/>
                    </a:lnTo>
                    <a:lnTo>
                      <a:pt x="2589" y="1626"/>
                    </a:lnTo>
                    <a:lnTo>
                      <a:pt x="2608" y="1623"/>
                    </a:lnTo>
                    <a:lnTo>
                      <a:pt x="2625" y="1618"/>
                    </a:lnTo>
                    <a:lnTo>
                      <a:pt x="2640" y="1611"/>
                    </a:lnTo>
                    <a:lnTo>
                      <a:pt x="2652" y="1602"/>
                    </a:lnTo>
                    <a:lnTo>
                      <a:pt x="2664" y="1594"/>
                    </a:lnTo>
                    <a:lnTo>
                      <a:pt x="2675" y="1585"/>
                    </a:lnTo>
                    <a:lnTo>
                      <a:pt x="2685" y="1575"/>
                    </a:lnTo>
                    <a:lnTo>
                      <a:pt x="2695" y="1566"/>
                    </a:lnTo>
                    <a:lnTo>
                      <a:pt x="2706" y="1559"/>
                    </a:lnTo>
                    <a:lnTo>
                      <a:pt x="2716" y="1552"/>
                    </a:lnTo>
                    <a:lnTo>
                      <a:pt x="2726" y="1547"/>
                    </a:lnTo>
                    <a:lnTo>
                      <a:pt x="2735" y="1542"/>
                    </a:lnTo>
                    <a:lnTo>
                      <a:pt x="2745" y="1537"/>
                    </a:lnTo>
                    <a:lnTo>
                      <a:pt x="2752" y="1530"/>
                    </a:lnTo>
                    <a:lnTo>
                      <a:pt x="2761" y="1521"/>
                    </a:lnTo>
                    <a:lnTo>
                      <a:pt x="2768" y="1509"/>
                    </a:lnTo>
                    <a:lnTo>
                      <a:pt x="2776" y="1499"/>
                    </a:lnTo>
                    <a:lnTo>
                      <a:pt x="2787" y="1489"/>
                    </a:lnTo>
                    <a:lnTo>
                      <a:pt x="2799" y="1480"/>
                    </a:lnTo>
                    <a:lnTo>
                      <a:pt x="2811" y="1471"/>
                    </a:lnTo>
                    <a:lnTo>
                      <a:pt x="2821" y="1461"/>
                    </a:lnTo>
                    <a:lnTo>
                      <a:pt x="2831" y="1449"/>
                    </a:lnTo>
                    <a:lnTo>
                      <a:pt x="2838" y="1434"/>
                    </a:lnTo>
                    <a:lnTo>
                      <a:pt x="2840" y="1415"/>
                    </a:lnTo>
                    <a:lnTo>
                      <a:pt x="2842" y="1379"/>
                    </a:lnTo>
                    <a:lnTo>
                      <a:pt x="2847" y="1353"/>
                    </a:lnTo>
                    <a:lnTo>
                      <a:pt x="2850" y="1337"/>
                    </a:lnTo>
                    <a:lnTo>
                      <a:pt x="2852" y="1332"/>
                    </a:lnTo>
                    <a:close/>
                  </a:path>
                </a:pathLst>
              </a:custGeom>
              <a:solidFill>
                <a:srgbClr val="FFA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 dirty="0"/>
              </a:p>
            </p:txBody>
          </p:sp>
        </p:grpSp>
        <p:pic>
          <p:nvPicPr>
            <p:cNvPr id="7" name="Picture 9" descr="C:\Users\charousekz\AppData\Local\Microsoft\Windows\Temporary Internet Files\Content.IE5\OZEWI36U\MC900440405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735" y="2564240"/>
              <a:ext cx="980542" cy="980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C:\Users\charousekz\AppData\Local\Microsoft\Windows\Temporary Internet Files\Content.IE5\OZEWI36U\MC900440405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5367" y="3526223"/>
              <a:ext cx="980542" cy="980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9" descr="C:\Users\charousekz\AppData\Local\Microsoft\Windows\Temporary Internet Files\Content.IE5\OZEWI36U\MC900440405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6529" y="3115277"/>
              <a:ext cx="980542" cy="980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ovéPole 11"/>
            <p:cNvSpPr txBox="1"/>
            <p:nvPr/>
          </p:nvSpPr>
          <p:spPr>
            <a:xfrm>
              <a:off x="4156253" y="3754884"/>
              <a:ext cx="10422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800" b="1" u="sng" dirty="0">
                  <a:solidFill>
                    <a:srgbClr val="FF0000"/>
                  </a:solidFill>
                </a:rPr>
                <a:t> -2°C</a:t>
              </a:r>
            </a:p>
          </p:txBody>
        </p:sp>
        <p:sp>
          <p:nvSpPr>
            <p:cNvPr id="13" name="TextovéPole 12"/>
            <p:cNvSpPr txBox="1"/>
            <p:nvPr/>
          </p:nvSpPr>
          <p:spPr>
            <a:xfrm>
              <a:off x="6649285" y="4689950"/>
              <a:ext cx="10422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800" b="1" u="sng" dirty="0">
                  <a:solidFill>
                    <a:srgbClr val="FF0000"/>
                  </a:solidFill>
                </a:rPr>
                <a:t> -2 °C</a:t>
              </a:r>
            </a:p>
          </p:txBody>
        </p:sp>
        <p:sp>
          <p:nvSpPr>
            <p:cNvPr id="14" name="TextovéPole 13"/>
            <p:cNvSpPr txBox="1"/>
            <p:nvPr/>
          </p:nvSpPr>
          <p:spPr>
            <a:xfrm>
              <a:off x="5408442" y="4095819"/>
              <a:ext cx="10422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800" b="1" u="sng" dirty="0">
                  <a:solidFill>
                    <a:srgbClr val="FF0000"/>
                  </a:solidFill>
                </a:rPr>
                <a:t> -1°C</a:t>
              </a:r>
            </a:p>
          </p:txBody>
        </p:sp>
        <p:sp>
          <p:nvSpPr>
            <p:cNvPr id="15" name="TextovéPole 14"/>
            <p:cNvSpPr txBox="1"/>
            <p:nvPr/>
          </p:nvSpPr>
          <p:spPr>
            <a:xfrm>
              <a:off x="7293061" y="3954139"/>
              <a:ext cx="10422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800" b="1" u="sng" dirty="0">
                  <a:solidFill>
                    <a:srgbClr val="FF0000"/>
                  </a:solidFill>
                </a:rPr>
                <a:t> -3 °C</a:t>
              </a:r>
            </a:p>
          </p:txBody>
        </p:sp>
        <p:sp>
          <p:nvSpPr>
            <p:cNvPr id="16" name="TextovéPole 15"/>
            <p:cNvSpPr txBox="1"/>
            <p:nvPr/>
          </p:nvSpPr>
          <p:spPr>
            <a:xfrm>
              <a:off x="5704792" y="3082439"/>
              <a:ext cx="10422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800" b="1" u="sng" dirty="0">
                  <a:solidFill>
                    <a:srgbClr val="FF0000"/>
                  </a:solidFill>
                </a:rPr>
                <a:t> -4 °C</a:t>
              </a:r>
            </a:p>
          </p:txBody>
        </p:sp>
        <p:sp>
          <p:nvSpPr>
            <p:cNvPr id="17" name="TextovéPole 16"/>
            <p:cNvSpPr txBox="1"/>
            <p:nvPr/>
          </p:nvSpPr>
          <p:spPr>
            <a:xfrm>
              <a:off x="4693404" y="4844880"/>
              <a:ext cx="10422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800" b="1" u="sng" dirty="0">
                  <a:solidFill>
                    <a:srgbClr val="FF0000"/>
                  </a:solidFill>
                </a:rPr>
                <a:t> -1 °C</a:t>
              </a:r>
            </a:p>
          </p:txBody>
        </p:sp>
      </p:grpSp>
      <p:sp>
        <p:nvSpPr>
          <p:cNvPr id="26" name="Šipka doprava 25">
            <a:hlinkClick r:id="" action="ppaction://hlinkshowjump?jump=nextslide"/>
          </p:cNvPr>
          <p:cNvSpPr/>
          <p:nvPr/>
        </p:nvSpPr>
        <p:spPr>
          <a:xfrm>
            <a:off x="8119241" y="6227379"/>
            <a:ext cx="1024759" cy="630621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651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Celá čísla</a:t>
            </a:r>
          </a:p>
        </p:txBody>
      </p:sp>
      <p:grpSp>
        <p:nvGrpSpPr>
          <p:cNvPr id="32" name="Skupina 31"/>
          <p:cNvGrpSpPr/>
          <p:nvPr/>
        </p:nvGrpSpPr>
        <p:grpSpPr>
          <a:xfrm>
            <a:off x="264850" y="1716674"/>
            <a:ext cx="8442252" cy="565648"/>
            <a:chOff x="264850" y="1716674"/>
            <a:chExt cx="8442252" cy="565648"/>
          </a:xfrm>
        </p:grpSpPr>
        <p:sp>
          <p:nvSpPr>
            <p:cNvPr id="31" name="Obdélník 30"/>
            <p:cNvSpPr/>
            <p:nvPr/>
          </p:nvSpPr>
          <p:spPr>
            <a:xfrm rot="10800000">
              <a:off x="276786" y="1799104"/>
              <a:ext cx="8352928" cy="45719"/>
            </a:xfrm>
            <a:prstGeom prst="rect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tx2">
                    <a:lumMod val="40000"/>
                    <a:lumOff val="6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grpSp>
          <p:nvGrpSpPr>
            <p:cNvPr id="4" name="Skupina 3"/>
            <p:cNvGrpSpPr/>
            <p:nvPr/>
          </p:nvGrpSpPr>
          <p:grpSpPr>
            <a:xfrm>
              <a:off x="264850" y="1716674"/>
              <a:ext cx="8442252" cy="565648"/>
              <a:chOff x="360000" y="1800000"/>
              <a:chExt cx="8442252" cy="565648"/>
            </a:xfrm>
          </p:grpSpPr>
          <p:cxnSp>
            <p:nvCxnSpPr>
              <p:cNvPr id="5" name="Přímá spojnice 4"/>
              <p:cNvCxnSpPr/>
              <p:nvPr/>
            </p:nvCxnSpPr>
            <p:spPr>
              <a:xfrm>
                <a:off x="360000" y="1872000"/>
                <a:ext cx="8352928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" name="Skupina 5"/>
              <p:cNvGrpSpPr/>
              <p:nvPr/>
            </p:nvGrpSpPr>
            <p:grpSpPr>
              <a:xfrm>
                <a:off x="512646" y="1800000"/>
                <a:ext cx="8289606" cy="565648"/>
                <a:chOff x="512646" y="1800000"/>
                <a:chExt cx="8289606" cy="565648"/>
              </a:xfrm>
            </p:grpSpPr>
            <p:cxnSp>
              <p:nvCxnSpPr>
                <p:cNvPr id="7" name="Přímá spojnice 6"/>
                <p:cNvCxnSpPr/>
                <p:nvPr/>
              </p:nvCxnSpPr>
              <p:spPr>
                <a:xfrm flipV="1">
                  <a:off x="4320000" y="1800000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Přímá spojnice 7"/>
                <p:cNvCxnSpPr/>
                <p:nvPr/>
              </p:nvCxnSpPr>
              <p:spPr>
                <a:xfrm flipV="1">
                  <a:off x="5040000" y="1800000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Přímá spojnice 8"/>
                <p:cNvCxnSpPr/>
                <p:nvPr/>
              </p:nvCxnSpPr>
              <p:spPr>
                <a:xfrm flipV="1">
                  <a:off x="5760000" y="1800000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Přímá spojnice 9"/>
                <p:cNvCxnSpPr/>
                <p:nvPr/>
              </p:nvCxnSpPr>
              <p:spPr>
                <a:xfrm flipV="1">
                  <a:off x="6480000" y="1800000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Přímá spojnice 10"/>
                <p:cNvCxnSpPr/>
                <p:nvPr/>
              </p:nvCxnSpPr>
              <p:spPr>
                <a:xfrm flipV="1">
                  <a:off x="7200000" y="1800000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Přímá spojnice 11"/>
                <p:cNvCxnSpPr/>
                <p:nvPr/>
              </p:nvCxnSpPr>
              <p:spPr>
                <a:xfrm flipV="1">
                  <a:off x="7920000" y="1800000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Přímá spojnice 12"/>
                <p:cNvCxnSpPr/>
                <p:nvPr/>
              </p:nvCxnSpPr>
              <p:spPr>
                <a:xfrm flipV="1">
                  <a:off x="8640000" y="1800000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Přímá spojnice 13"/>
                <p:cNvCxnSpPr/>
                <p:nvPr/>
              </p:nvCxnSpPr>
              <p:spPr>
                <a:xfrm flipV="1">
                  <a:off x="720000" y="1800000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Přímá spojnice 14"/>
                <p:cNvCxnSpPr/>
                <p:nvPr/>
              </p:nvCxnSpPr>
              <p:spPr>
                <a:xfrm flipV="1">
                  <a:off x="2160000" y="1800000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Přímá spojnice 15"/>
                <p:cNvCxnSpPr/>
                <p:nvPr/>
              </p:nvCxnSpPr>
              <p:spPr>
                <a:xfrm flipV="1">
                  <a:off x="1440000" y="1800000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Přímá spojnice 16"/>
                <p:cNvCxnSpPr/>
                <p:nvPr/>
              </p:nvCxnSpPr>
              <p:spPr>
                <a:xfrm flipV="1">
                  <a:off x="2880000" y="1800000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Přímá spojnice 17"/>
                <p:cNvCxnSpPr/>
                <p:nvPr/>
              </p:nvCxnSpPr>
              <p:spPr>
                <a:xfrm flipV="1">
                  <a:off x="3600000" y="1800000"/>
                  <a:ext cx="0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ovéPole 18"/>
                <p:cNvSpPr txBox="1"/>
                <p:nvPr/>
              </p:nvSpPr>
              <p:spPr>
                <a:xfrm>
                  <a:off x="4157939" y="1988582"/>
                  <a:ext cx="32450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dirty="0"/>
                    <a:t>0</a:t>
                  </a:r>
                </a:p>
              </p:txBody>
            </p:sp>
            <p:sp>
              <p:nvSpPr>
                <p:cNvPr id="20" name="TextovéPole 19"/>
                <p:cNvSpPr txBox="1"/>
                <p:nvPr/>
              </p:nvSpPr>
              <p:spPr>
                <a:xfrm>
                  <a:off x="1952726" y="1996316"/>
                  <a:ext cx="4145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dirty="0"/>
                    <a:t>-3</a:t>
                  </a:r>
                </a:p>
              </p:txBody>
            </p:sp>
            <p:sp>
              <p:nvSpPr>
                <p:cNvPr id="21" name="TextovéPole 20"/>
                <p:cNvSpPr txBox="1"/>
                <p:nvPr/>
              </p:nvSpPr>
              <p:spPr>
                <a:xfrm>
                  <a:off x="2672766" y="1987848"/>
                  <a:ext cx="41446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dirty="0"/>
                    <a:t>-2</a:t>
                  </a:r>
                </a:p>
              </p:txBody>
            </p:sp>
            <p:sp>
              <p:nvSpPr>
                <p:cNvPr id="22" name="TextovéPole 21"/>
                <p:cNvSpPr txBox="1"/>
                <p:nvPr/>
              </p:nvSpPr>
              <p:spPr>
                <a:xfrm>
                  <a:off x="5597748" y="1990620"/>
                  <a:ext cx="32450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dirty="0"/>
                    <a:t>2</a:t>
                  </a:r>
                </a:p>
              </p:txBody>
            </p:sp>
            <p:sp>
              <p:nvSpPr>
                <p:cNvPr id="23" name="TextovéPole 22"/>
                <p:cNvSpPr txBox="1"/>
                <p:nvPr/>
              </p:nvSpPr>
              <p:spPr>
                <a:xfrm>
                  <a:off x="6317748" y="1990620"/>
                  <a:ext cx="32450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dirty="0"/>
                    <a:t>3</a:t>
                  </a:r>
                </a:p>
              </p:txBody>
            </p:sp>
            <p:sp>
              <p:nvSpPr>
                <p:cNvPr id="24" name="TextovéPole 23"/>
                <p:cNvSpPr txBox="1"/>
                <p:nvPr/>
              </p:nvSpPr>
              <p:spPr>
                <a:xfrm>
                  <a:off x="7037748" y="1990620"/>
                  <a:ext cx="32450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dirty="0"/>
                    <a:t>4</a:t>
                  </a:r>
                </a:p>
              </p:txBody>
            </p:sp>
            <p:sp>
              <p:nvSpPr>
                <p:cNvPr id="25" name="TextovéPole 24"/>
                <p:cNvSpPr txBox="1"/>
                <p:nvPr/>
              </p:nvSpPr>
              <p:spPr>
                <a:xfrm>
                  <a:off x="7757748" y="1990620"/>
                  <a:ext cx="32450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dirty="0"/>
                    <a:t>5</a:t>
                  </a:r>
                </a:p>
              </p:txBody>
            </p:sp>
            <p:sp>
              <p:nvSpPr>
                <p:cNvPr id="26" name="TextovéPole 25"/>
                <p:cNvSpPr txBox="1"/>
                <p:nvPr/>
              </p:nvSpPr>
              <p:spPr>
                <a:xfrm>
                  <a:off x="3392806" y="1987848"/>
                  <a:ext cx="41438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dirty="0"/>
                    <a:t>-1</a:t>
                  </a:r>
                </a:p>
              </p:txBody>
            </p:sp>
            <p:sp>
              <p:nvSpPr>
                <p:cNvPr id="27" name="TextovéPole 26"/>
                <p:cNvSpPr txBox="1"/>
                <p:nvPr/>
              </p:nvSpPr>
              <p:spPr>
                <a:xfrm>
                  <a:off x="8477748" y="1990620"/>
                  <a:ext cx="32450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dirty="0"/>
                    <a:t>6</a:t>
                  </a:r>
                </a:p>
              </p:txBody>
            </p:sp>
            <p:sp>
              <p:nvSpPr>
                <p:cNvPr id="28" name="TextovéPole 27"/>
                <p:cNvSpPr txBox="1"/>
                <p:nvPr/>
              </p:nvSpPr>
              <p:spPr>
                <a:xfrm>
                  <a:off x="1232686" y="1988582"/>
                  <a:ext cx="4146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dirty="0"/>
                    <a:t>-4</a:t>
                  </a:r>
                </a:p>
              </p:txBody>
            </p:sp>
            <p:sp>
              <p:nvSpPr>
                <p:cNvPr id="29" name="TextovéPole 28"/>
                <p:cNvSpPr txBox="1"/>
                <p:nvPr/>
              </p:nvSpPr>
              <p:spPr>
                <a:xfrm>
                  <a:off x="4877748" y="1996316"/>
                  <a:ext cx="32450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dirty="0"/>
                    <a:t>1</a:t>
                  </a:r>
                </a:p>
              </p:txBody>
            </p:sp>
            <p:sp>
              <p:nvSpPr>
                <p:cNvPr id="30" name="TextovéPole 29"/>
                <p:cNvSpPr txBox="1"/>
                <p:nvPr/>
              </p:nvSpPr>
              <p:spPr>
                <a:xfrm>
                  <a:off x="512646" y="1987848"/>
                  <a:ext cx="41470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dirty="0"/>
                    <a:t>-5</a:t>
                  </a:r>
                </a:p>
              </p:txBody>
            </p:sp>
          </p:grpSp>
        </p:grpSp>
      </p:grpSp>
      <p:sp>
        <p:nvSpPr>
          <p:cNvPr id="33" name="Pravá složená závorka 32"/>
          <p:cNvSpPr/>
          <p:nvPr/>
        </p:nvSpPr>
        <p:spPr>
          <a:xfrm rot="5400000">
            <a:off x="1381812" y="588291"/>
            <a:ext cx="437474" cy="3808601"/>
          </a:xfrm>
          <a:prstGeom prst="rightBrace">
            <a:avLst>
              <a:gd name="adj1" fmla="val 52009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34" name="Pravá složená závorka 33"/>
          <p:cNvSpPr/>
          <p:nvPr/>
        </p:nvSpPr>
        <p:spPr>
          <a:xfrm rot="5400000">
            <a:off x="6879948" y="347224"/>
            <a:ext cx="437474" cy="4307670"/>
          </a:xfrm>
          <a:prstGeom prst="rightBrace">
            <a:avLst>
              <a:gd name="adj1" fmla="val 39530"/>
              <a:gd name="adj2" fmla="val 50000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5107102" y="2852936"/>
            <a:ext cx="3785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Kladná celá čísla</a:t>
            </a:r>
          </a:p>
        </p:txBody>
      </p:sp>
      <p:sp>
        <p:nvSpPr>
          <p:cNvPr id="36" name="TextovéPole 35"/>
          <p:cNvSpPr txBox="1"/>
          <p:nvPr/>
        </p:nvSpPr>
        <p:spPr>
          <a:xfrm>
            <a:off x="172161" y="2850794"/>
            <a:ext cx="33326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Záporná celá čísla</a:t>
            </a:r>
          </a:p>
        </p:txBody>
      </p:sp>
      <p:sp>
        <p:nvSpPr>
          <p:cNvPr id="37" name="Pravá složená závorka 36"/>
          <p:cNvSpPr/>
          <p:nvPr/>
        </p:nvSpPr>
        <p:spPr>
          <a:xfrm rot="16200000">
            <a:off x="4004766" y="-3636614"/>
            <a:ext cx="414388" cy="10081120"/>
          </a:xfrm>
          <a:prstGeom prst="rightBrace">
            <a:avLst>
              <a:gd name="adj1" fmla="val 39523"/>
              <a:gd name="adj2" fmla="val 50000"/>
            </a:avLst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2901344" y="3464388"/>
            <a:ext cx="33212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cs-CZ" sz="2400" dirty="0"/>
              <a:t>NULA není kladné č.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sz="2400" dirty="0"/>
              <a:t>NULA není záporné č.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sz="2400" dirty="0"/>
              <a:t>NULA je celé číslo </a:t>
            </a:r>
          </a:p>
        </p:txBody>
      </p:sp>
      <p:sp>
        <p:nvSpPr>
          <p:cNvPr id="40" name="TextovéPole 39"/>
          <p:cNvSpPr txBox="1"/>
          <p:nvPr/>
        </p:nvSpPr>
        <p:spPr>
          <a:xfrm>
            <a:off x="822270" y="5515489"/>
            <a:ext cx="3739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/>
              <a:t>+7 = 7  ale -9 ≠ 9</a:t>
            </a:r>
          </a:p>
        </p:txBody>
      </p:sp>
      <p:sp>
        <p:nvSpPr>
          <p:cNvPr id="41" name="Šipka doprava 40">
            <a:hlinkClick r:id="" action="ppaction://hlinkshowjump?jump=nextslide"/>
          </p:cNvPr>
          <p:cNvSpPr/>
          <p:nvPr/>
        </p:nvSpPr>
        <p:spPr>
          <a:xfrm>
            <a:off x="8119241" y="6227379"/>
            <a:ext cx="1024759" cy="630621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4812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Celá čísla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23528" y="1484784"/>
            <a:ext cx="66320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Kde se můžeme setkat se zápornými čísly?</a:t>
            </a:r>
          </a:p>
        </p:txBody>
      </p:sp>
      <p:sp>
        <p:nvSpPr>
          <p:cNvPr id="5" name="Šrafovaná šipka doprava 4"/>
          <p:cNvSpPr/>
          <p:nvPr/>
        </p:nvSpPr>
        <p:spPr>
          <a:xfrm rot="5400000">
            <a:off x="467544" y="2008004"/>
            <a:ext cx="648072" cy="700916"/>
          </a:xfrm>
          <a:prstGeom prst="strip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grpSp>
        <p:nvGrpSpPr>
          <p:cNvPr id="7" name="Skupina 6"/>
          <p:cNvGrpSpPr/>
          <p:nvPr/>
        </p:nvGrpSpPr>
        <p:grpSpPr>
          <a:xfrm>
            <a:off x="683568" y="2358462"/>
            <a:ext cx="2664296" cy="1849779"/>
            <a:chOff x="1619672" y="908720"/>
            <a:chExt cx="5256584" cy="3453174"/>
          </a:xfrm>
        </p:grpSpPr>
        <p:grpSp>
          <p:nvGrpSpPr>
            <p:cNvPr id="8" name="Group 5"/>
            <p:cNvGrpSpPr>
              <a:grpSpLocks noChangeAspect="1"/>
            </p:cNvGrpSpPr>
            <p:nvPr/>
          </p:nvGrpSpPr>
          <p:grpSpPr bwMode="auto">
            <a:xfrm>
              <a:off x="1619672" y="908720"/>
              <a:ext cx="5256584" cy="3453174"/>
              <a:chOff x="1111" y="164"/>
              <a:chExt cx="3387" cy="2225"/>
            </a:xfrm>
          </p:grpSpPr>
          <p:sp>
            <p:nvSpPr>
              <p:cNvPr id="21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1111" y="164"/>
                <a:ext cx="3387" cy="2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 dirty="0"/>
              </a:p>
            </p:txBody>
          </p:sp>
          <p:sp>
            <p:nvSpPr>
              <p:cNvPr id="22" name="Freeform 7"/>
              <p:cNvSpPr>
                <a:spLocks/>
              </p:cNvSpPr>
              <p:nvPr/>
            </p:nvSpPr>
            <p:spPr bwMode="auto">
              <a:xfrm>
                <a:off x="1321" y="164"/>
                <a:ext cx="3177" cy="1850"/>
              </a:xfrm>
              <a:custGeom>
                <a:avLst/>
                <a:gdLst>
                  <a:gd name="T0" fmla="*/ 2972 w 3177"/>
                  <a:gd name="T1" fmla="*/ 1231 h 1850"/>
                  <a:gd name="T2" fmla="*/ 3069 w 3177"/>
                  <a:gd name="T3" fmla="*/ 1138 h 1850"/>
                  <a:gd name="T4" fmla="*/ 3177 w 3177"/>
                  <a:gd name="T5" fmla="*/ 1086 h 1850"/>
                  <a:gd name="T6" fmla="*/ 3119 w 3177"/>
                  <a:gd name="T7" fmla="*/ 967 h 1850"/>
                  <a:gd name="T8" fmla="*/ 3043 w 3177"/>
                  <a:gd name="T9" fmla="*/ 836 h 1850"/>
                  <a:gd name="T10" fmla="*/ 2922 w 3177"/>
                  <a:gd name="T11" fmla="*/ 790 h 1850"/>
                  <a:gd name="T12" fmla="*/ 2783 w 3177"/>
                  <a:gd name="T13" fmla="*/ 718 h 1850"/>
                  <a:gd name="T14" fmla="*/ 2680 w 3177"/>
                  <a:gd name="T15" fmla="*/ 769 h 1850"/>
                  <a:gd name="T16" fmla="*/ 2578 w 3177"/>
                  <a:gd name="T17" fmla="*/ 659 h 1850"/>
                  <a:gd name="T18" fmla="*/ 2628 w 3177"/>
                  <a:gd name="T19" fmla="*/ 553 h 1850"/>
                  <a:gd name="T20" fmla="*/ 2494 w 3177"/>
                  <a:gd name="T21" fmla="*/ 570 h 1850"/>
                  <a:gd name="T22" fmla="*/ 2382 w 3177"/>
                  <a:gd name="T23" fmla="*/ 518 h 1850"/>
                  <a:gd name="T24" fmla="*/ 2219 w 3177"/>
                  <a:gd name="T25" fmla="*/ 451 h 1850"/>
                  <a:gd name="T26" fmla="*/ 2257 w 3177"/>
                  <a:gd name="T27" fmla="*/ 592 h 1850"/>
                  <a:gd name="T28" fmla="*/ 2154 w 3177"/>
                  <a:gd name="T29" fmla="*/ 675 h 1850"/>
                  <a:gd name="T30" fmla="*/ 2037 w 3177"/>
                  <a:gd name="T31" fmla="*/ 563 h 1850"/>
                  <a:gd name="T32" fmla="*/ 1928 w 3177"/>
                  <a:gd name="T33" fmla="*/ 467 h 1850"/>
                  <a:gd name="T34" fmla="*/ 1976 w 3177"/>
                  <a:gd name="T35" fmla="*/ 291 h 1850"/>
                  <a:gd name="T36" fmla="*/ 1840 w 3177"/>
                  <a:gd name="T37" fmla="*/ 306 h 1850"/>
                  <a:gd name="T38" fmla="*/ 1737 w 3177"/>
                  <a:gd name="T39" fmla="*/ 250 h 1850"/>
                  <a:gd name="T40" fmla="*/ 1598 w 3177"/>
                  <a:gd name="T41" fmla="*/ 191 h 1850"/>
                  <a:gd name="T42" fmla="*/ 1491 w 3177"/>
                  <a:gd name="T43" fmla="*/ 107 h 1850"/>
                  <a:gd name="T44" fmla="*/ 1393 w 3177"/>
                  <a:gd name="T45" fmla="*/ 40 h 1850"/>
                  <a:gd name="T46" fmla="*/ 1342 w 3177"/>
                  <a:gd name="T47" fmla="*/ 126 h 1850"/>
                  <a:gd name="T48" fmla="*/ 1238 w 3177"/>
                  <a:gd name="T49" fmla="*/ 158 h 1850"/>
                  <a:gd name="T50" fmla="*/ 1151 w 3177"/>
                  <a:gd name="T51" fmla="*/ 45 h 1850"/>
                  <a:gd name="T52" fmla="*/ 1053 w 3177"/>
                  <a:gd name="T53" fmla="*/ 2 h 1850"/>
                  <a:gd name="T54" fmla="*/ 1051 w 3177"/>
                  <a:gd name="T55" fmla="*/ 121 h 1850"/>
                  <a:gd name="T56" fmla="*/ 901 w 3177"/>
                  <a:gd name="T57" fmla="*/ 177 h 1850"/>
                  <a:gd name="T58" fmla="*/ 764 w 3177"/>
                  <a:gd name="T59" fmla="*/ 245 h 1850"/>
                  <a:gd name="T60" fmla="*/ 629 w 3177"/>
                  <a:gd name="T61" fmla="*/ 322 h 1850"/>
                  <a:gd name="T62" fmla="*/ 523 w 3177"/>
                  <a:gd name="T63" fmla="*/ 375 h 1850"/>
                  <a:gd name="T64" fmla="*/ 399 w 3177"/>
                  <a:gd name="T65" fmla="*/ 442 h 1850"/>
                  <a:gd name="T66" fmla="*/ 254 w 3177"/>
                  <a:gd name="T67" fmla="*/ 453 h 1850"/>
                  <a:gd name="T68" fmla="*/ 131 w 3177"/>
                  <a:gd name="T69" fmla="*/ 540 h 1850"/>
                  <a:gd name="T70" fmla="*/ 39 w 3177"/>
                  <a:gd name="T71" fmla="*/ 508 h 1850"/>
                  <a:gd name="T72" fmla="*/ 57 w 3177"/>
                  <a:gd name="T73" fmla="*/ 716 h 1850"/>
                  <a:gd name="T74" fmla="*/ 170 w 3177"/>
                  <a:gd name="T75" fmla="*/ 857 h 1850"/>
                  <a:gd name="T76" fmla="*/ 180 w 3177"/>
                  <a:gd name="T77" fmla="*/ 1046 h 1850"/>
                  <a:gd name="T78" fmla="*/ 285 w 3177"/>
                  <a:gd name="T79" fmla="*/ 1249 h 1850"/>
                  <a:gd name="T80" fmla="*/ 411 w 3177"/>
                  <a:gd name="T81" fmla="*/ 1320 h 1850"/>
                  <a:gd name="T82" fmla="*/ 564 w 3177"/>
                  <a:gd name="T83" fmla="*/ 1478 h 1850"/>
                  <a:gd name="T84" fmla="*/ 660 w 3177"/>
                  <a:gd name="T85" fmla="*/ 1556 h 1850"/>
                  <a:gd name="T86" fmla="*/ 762 w 3177"/>
                  <a:gd name="T87" fmla="*/ 1675 h 1850"/>
                  <a:gd name="T88" fmla="*/ 862 w 3177"/>
                  <a:gd name="T89" fmla="*/ 1781 h 1850"/>
                  <a:gd name="T90" fmla="*/ 1006 w 3177"/>
                  <a:gd name="T91" fmla="*/ 1847 h 1850"/>
                  <a:gd name="T92" fmla="*/ 1175 w 3177"/>
                  <a:gd name="T93" fmla="*/ 1829 h 1850"/>
                  <a:gd name="T94" fmla="*/ 1278 w 3177"/>
                  <a:gd name="T95" fmla="*/ 1707 h 1850"/>
                  <a:gd name="T96" fmla="*/ 1366 w 3177"/>
                  <a:gd name="T97" fmla="*/ 1540 h 1850"/>
                  <a:gd name="T98" fmla="*/ 1517 w 3177"/>
                  <a:gd name="T99" fmla="*/ 1554 h 1850"/>
                  <a:gd name="T100" fmla="*/ 1662 w 3177"/>
                  <a:gd name="T101" fmla="*/ 1626 h 1850"/>
                  <a:gd name="T102" fmla="*/ 1772 w 3177"/>
                  <a:gd name="T103" fmla="*/ 1668 h 1850"/>
                  <a:gd name="T104" fmla="*/ 1997 w 3177"/>
                  <a:gd name="T105" fmla="*/ 1736 h 1850"/>
                  <a:gd name="T106" fmla="*/ 2184 w 3177"/>
                  <a:gd name="T107" fmla="*/ 1728 h 1850"/>
                  <a:gd name="T108" fmla="*/ 2276 w 3177"/>
                  <a:gd name="T109" fmla="*/ 1792 h 1850"/>
                  <a:gd name="T110" fmla="*/ 2398 w 3177"/>
                  <a:gd name="T111" fmla="*/ 1630 h 1850"/>
                  <a:gd name="T112" fmla="*/ 2568 w 3177"/>
                  <a:gd name="T113" fmla="*/ 1630 h 1850"/>
                  <a:gd name="T114" fmla="*/ 2726 w 3177"/>
                  <a:gd name="T115" fmla="*/ 1547 h 1850"/>
                  <a:gd name="T116" fmla="*/ 2838 w 3177"/>
                  <a:gd name="T117" fmla="*/ 1434 h 1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177" h="1850">
                    <a:moveTo>
                      <a:pt x="2852" y="1332"/>
                    </a:moveTo>
                    <a:lnTo>
                      <a:pt x="2854" y="1325"/>
                    </a:lnTo>
                    <a:lnTo>
                      <a:pt x="2859" y="1308"/>
                    </a:lnTo>
                    <a:lnTo>
                      <a:pt x="2873" y="1292"/>
                    </a:lnTo>
                    <a:lnTo>
                      <a:pt x="2895" y="1287"/>
                    </a:lnTo>
                    <a:lnTo>
                      <a:pt x="2910" y="1287"/>
                    </a:lnTo>
                    <a:lnTo>
                      <a:pt x="2924" y="1282"/>
                    </a:lnTo>
                    <a:lnTo>
                      <a:pt x="2938" y="1275"/>
                    </a:lnTo>
                    <a:lnTo>
                      <a:pt x="2950" y="1267"/>
                    </a:lnTo>
                    <a:lnTo>
                      <a:pt x="2960" y="1255"/>
                    </a:lnTo>
                    <a:lnTo>
                      <a:pt x="2967" y="1243"/>
                    </a:lnTo>
                    <a:lnTo>
                      <a:pt x="2972" y="1231"/>
                    </a:lnTo>
                    <a:lnTo>
                      <a:pt x="2974" y="1220"/>
                    </a:lnTo>
                    <a:lnTo>
                      <a:pt x="2976" y="1212"/>
                    </a:lnTo>
                    <a:lnTo>
                      <a:pt x="2983" y="1203"/>
                    </a:lnTo>
                    <a:lnTo>
                      <a:pt x="2991" y="1198"/>
                    </a:lnTo>
                    <a:lnTo>
                      <a:pt x="3002" y="1191"/>
                    </a:lnTo>
                    <a:lnTo>
                      <a:pt x="3014" y="1184"/>
                    </a:lnTo>
                    <a:lnTo>
                      <a:pt x="3022" y="1177"/>
                    </a:lnTo>
                    <a:lnTo>
                      <a:pt x="3031" y="1167"/>
                    </a:lnTo>
                    <a:lnTo>
                      <a:pt x="3034" y="1153"/>
                    </a:lnTo>
                    <a:lnTo>
                      <a:pt x="3041" y="1143"/>
                    </a:lnTo>
                    <a:lnTo>
                      <a:pt x="3053" y="1138"/>
                    </a:lnTo>
                    <a:lnTo>
                      <a:pt x="3069" y="1138"/>
                    </a:lnTo>
                    <a:lnTo>
                      <a:pt x="3089" y="1139"/>
                    </a:lnTo>
                    <a:lnTo>
                      <a:pt x="3110" y="1139"/>
                    </a:lnTo>
                    <a:lnTo>
                      <a:pt x="3129" y="1139"/>
                    </a:lnTo>
                    <a:lnTo>
                      <a:pt x="3148" y="1132"/>
                    </a:lnTo>
                    <a:lnTo>
                      <a:pt x="3163" y="1120"/>
                    </a:lnTo>
                    <a:lnTo>
                      <a:pt x="3170" y="1110"/>
                    </a:lnTo>
                    <a:lnTo>
                      <a:pt x="3174" y="1101"/>
                    </a:lnTo>
                    <a:lnTo>
                      <a:pt x="3177" y="1095"/>
                    </a:lnTo>
                    <a:lnTo>
                      <a:pt x="3177" y="1088"/>
                    </a:lnTo>
                    <a:lnTo>
                      <a:pt x="3177" y="1086"/>
                    </a:lnTo>
                    <a:lnTo>
                      <a:pt x="3177" y="1086"/>
                    </a:lnTo>
                    <a:lnTo>
                      <a:pt x="3177" y="1086"/>
                    </a:lnTo>
                    <a:lnTo>
                      <a:pt x="3177" y="1084"/>
                    </a:lnTo>
                    <a:lnTo>
                      <a:pt x="3175" y="1072"/>
                    </a:lnTo>
                    <a:lnTo>
                      <a:pt x="3170" y="1062"/>
                    </a:lnTo>
                    <a:lnTo>
                      <a:pt x="3165" y="1050"/>
                    </a:lnTo>
                    <a:lnTo>
                      <a:pt x="3163" y="1036"/>
                    </a:lnTo>
                    <a:lnTo>
                      <a:pt x="3162" y="1024"/>
                    </a:lnTo>
                    <a:lnTo>
                      <a:pt x="3160" y="1012"/>
                    </a:lnTo>
                    <a:lnTo>
                      <a:pt x="3155" y="1000"/>
                    </a:lnTo>
                    <a:lnTo>
                      <a:pt x="3148" y="988"/>
                    </a:lnTo>
                    <a:lnTo>
                      <a:pt x="3139" y="979"/>
                    </a:lnTo>
                    <a:lnTo>
                      <a:pt x="3131" y="972"/>
                    </a:lnTo>
                    <a:lnTo>
                      <a:pt x="3119" y="967"/>
                    </a:lnTo>
                    <a:lnTo>
                      <a:pt x="3106" y="966"/>
                    </a:lnTo>
                    <a:lnTo>
                      <a:pt x="3094" y="964"/>
                    </a:lnTo>
                    <a:lnTo>
                      <a:pt x="3084" y="960"/>
                    </a:lnTo>
                    <a:lnTo>
                      <a:pt x="3074" y="955"/>
                    </a:lnTo>
                    <a:lnTo>
                      <a:pt x="3065" y="947"/>
                    </a:lnTo>
                    <a:lnTo>
                      <a:pt x="3058" y="936"/>
                    </a:lnTo>
                    <a:lnTo>
                      <a:pt x="3053" y="924"/>
                    </a:lnTo>
                    <a:lnTo>
                      <a:pt x="3051" y="907"/>
                    </a:lnTo>
                    <a:lnTo>
                      <a:pt x="3051" y="888"/>
                    </a:lnTo>
                    <a:lnTo>
                      <a:pt x="3051" y="867"/>
                    </a:lnTo>
                    <a:lnTo>
                      <a:pt x="3050" y="850"/>
                    </a:lnTo>
                    <a:lnTo>
                      <a:pt x="3043" y="836"/>
                    </a:lnTo>
                    <a:lnTo>
                      <a:pt x="3036" y="824"/>
                    </a:lnTo>
                    <a:lnTo>
                      <a:pt x="3027" y="818"/>
                    </a:lnTo>
                    <a:lnTo>
                      <a:pt x="3017" y="811"/>
                    </a:lnTo>
                    <a:lnTo>
                      <a:pt x="3007" y="809"/>
                    </a:lnTo>
                    <a:lnTo>
                      <a:pt x="2996" y="809"/>
                    </a:lnTo>
                    <a:lnTo>
                      <a:pt x="2986" y="809"/>
                    </a:lnTo>
                    <a:lnTo>
                      <a:pt x="2976" y="807"/>
                    </a:lnTo>
                    <a:lnTo>
                      <a:pt x="2965" y="802"/>
                    </a:lnTo>
                    <a:lnTo>
                      <a:pt x="2955" y="797"/>
                    </a:lnTo>
                    <a:lnTo>
                      <a:pt x="2943" y="793"/>
                    </a:lnTo>
                    <a:lnTo>
                      <a:pt x="2933" y="790"/>
                    </a:lnTo>
                    <a:lnTo>
                      <a:pt x="2922" y="790"/>
                    </a:lnTo>
                    <a:lnTo>
                      <a:pt x="2912" y="793"/>
                    </a:lnTo>
                    <a:lnTo>
                      <a:pt x="2902" y="795"/>
                    </a:lnTo>
                    <a:lnTo>
                      <a:pt x="2888" y="792"/>
                    </a:lnTo>
                    <a:lnTo>
                      <a:pt x="2876" y="783"/>
                    </a:lnTo>
                    <a:lnTo>
                      <a:pt x="2862" y="773"/>
                    </a:lnTo>
                    <a:lnTo>
                      <a:pt x="2848" y="762"/>
                    </a:lnTo>
                    <a:lnTo>
                      <a:pt x="2836" y="756"/>
                    </a:lnTo>
                    <a:lnTo>
                      <a:pt x="2823" y="750"/>
                    </a:lnTo>
                    <a:lnTo>
                      <a:pt x="2812" y="754"/>
                    </a:lnTo>
                    <a:lnTo>
                      <a:pt x="2797" y="754"/>
                    </a:lnTo>
                    <a:lnTo>
                      <a:pt x="2790" y="738"/>
                    </a:lnTo>
                    <a:lnTo>
                      <a:pt x="2783" y="718"/>
                    </a:lnTo>
                    <a:lnTo>
                      <a:pt x="2768" y="709"/>
                    </a:lnTo>
                    <a:lnTo>
                      <a:pt x="2752" y="714"/>
                    </a:lnTo>
                    <a:lnTo>
                      <a:pt x="2742" y="725"/>
                    </a:lnTo>
                    <a:lnTo>
                      <a:pt x="2735" y="740"/>
                    </a:lnTo>
                    <a:lnTo>
                      <a:pt x="2728" y="754"/>
                    </a:lnTo>
                    <a:lnTo>
                      <a:pt x="2723" y="761"/>
                    </a:lnTo>
                    <a:lnTo>
                      <a:pt x="2718" y="766"/>
                    </a:lnTo>
                    <a:lnTo>
                      <a:pt x="2711" y="769"/>
                    </a:lnTo>
                    <a:lnTo>
                      <a:pt x="2704" y="771"/>
                    </a:lnTo>
                    <a:lnTo>
                      <a:pt x="2695" y="773"/>
                    </a:lnTo>
                    <a:lnTo>
                      <a:pt x="2687" y="773"/>
                    </a:lnTo>
                    <a:lnTo>
                      <a:pt x="2680" y="769"/>
                    </a:lnTo>
                    <a:lnTo>
                      <a:pt x="2673" y="764"/>
                    </a:lnTo>
                    <a:lnTo>
                      <a:pt x="2663" y="747"/>
                    </a:lnTo>
                    <a:lnTo>
                      <a:pt x="2654" y="721"/>
                    </a:lnTo>
                    <a:lnTo>
                      <a:pt x="2642" y="699"/>
                    </a:lnTo>
                    <a:lnTo>
                      <a:pt x="2623" y="687"/>
                    </a:lnTo>
                    <a:lnTo>
                      <a:pt x="2609" y="685"/>
                    </a:lnTo>
                    <a:lnTo>
                      <a:pt x="2597" y="682"/>
                    </a:lnTo>
                    <a:lnTo>
                      <a:pt x="2587" y="678"/>
                    </a:lnTo>
                    <a:lnTo>
                      <a:pt x="2578" y="675"/>
                    </a:lnTo>
                    <a:lnTo>
                      <a:pt x="2573" y="670"/>
                    </a:lnTo>
                    <a:lnTo>
                      <a:pt x="2573" y="664"/>
                    </a:lnTo>
                    <a:lnTo>
                      <a:pt x="2578" y="659"/>
                    </a:lnTo>
                    <a:lnTo>
                      <a:pt x="2589" y="654"/>
                    </a:lnTo>
                    <a:lnTo>
                      <a:pt x="2602" y="649"/>
                    </a:lnTo>
                    <a:lnTo>
                      <a:pt x="2613" y="644"/>
                    </a:lnTo>
                    <a:lnTo>
                      <a:pt x="2623" y="639"/>
                    </a:lnTo>
                    <a:lnTo>
                      <a:pt x="2630" y="633"/>
                    </a:lnTo>
                    <a:lnTo>
                      <a:pt x="2635" y="628"/>
                    </a:lnTo>
                    <a:lnTo>
                      <a:pt x="2639" y="620"/>
                    </a:lnTo>
                    <a:lnTo>
                      <a:pt x="2640" y="611"/>
                    </a:lnTo>
                    <a:lnTo>
                      <a:pt x="2640" y="597"/>
                    </a:lnTo>
                    <a:lnTo>
                      <a:pt x="2639" y="582"/>
                    </a:lnTo>
                    <a:lnTo>
                      <a:pt x="2635" y="566"/>
                    </a:lnTo>
                    <a:lnTo>
                      <a:pt x="2628" y="553"/>
                    </a:lnTo>
                    <a:lnTo>
                      <a:pt x="2620" y="539"/>
                    </a:lnTo>
                    <a:lnTo>
                      <a:pt x="2609" y="532"/>
                    </a:lnTo>
                    <a:lnTo>
                      <a:pt x="2599" y="528"/>
                    </a:lnTo>
                    <a:lnTo>
                      <a:pt x="2589" y="534"/>
                    </a:lnTo>
                    <a:lnTo>
                      <a:pt x="2578" y="547"/>
                    </a:lnTo>
                    <a:lnTo>
                      <a:pt x="2575" y="549"/>
                    </a:lnTo>
                    <a:lnTo>
                      <a:pt x="2568" y="551"/>
                    </a:lnTo>
                    <a:lnTo>
                      <a:pt x="2556" y="556"/>
                    </a:lnTo>
                    <a:lnTo>
                      <a:pt x="2542" y="561"/>
                    </a:lnTo>
                    <a:lnTo>
                      <a:pt x="2527" y="565"/>
                    </a:lnTo>
                    <a:lnTo>
                      <a:pt x="2510" y="568"/>
                    </a:lnTo>
                    <a:lnTo>
                      <a:pt x="2494" y="570"/>
                    </a:lnTo>
                    <a:lnTo>
                      <a:pt x="2479" y="570"/>
                    </a:lnTo>
                    <a:lnTo>
                      <a:pt x="2465" y="566"/>
                    </a:lnTo>
                    <a:lnTo>
                      <a:pt x="2455" y="563"/>
                    </a:lnTo>
                    <a:lnTo>
                      <a:pt x="2448" y="558"/>
                    </a:lnTo>
                    <a:lnTo>
                      <a:pt x="2441" y="551"/>
                    </a:lnTo>
                    <a:lnTo>
                      <a:pt x="2434" y="546"/>
                    </a:lnTo>
                    <a:lnTo>
                      <a:pt x="2429" y="542"/>
                    </a:lnTo>
                    <a:lnTo>
                      <a:pt x="2420" y="539"/>
                    </a:lnTo>
                    <a:lnTo>
                      <a:pt x="2412" y="537"/>
                    </a:lnTo>
                    <a:lnTo>
                      <a:pt x="2401" y="534"/>
                    </a:lnTo>
                    <a:lnTo>
                      <a:pt x="2391" y="527"/>
                    </a:lnTo>
                    <a:lnTo>
                      <a:pt x="2382" y="518"/>
                    </a:lnTo>
                    <a:lnTo>
                      <a:pt x="2372" y="506"/>
                    </a:lnTo>
                    <a:lnTo>
                      <a:pt x="2360" y="494"/>
                    </a:lnTo>
                    <a:lnTo>
                      <a:pt x="2350" y="485"/>
                    </a:lnTo>
                    <a:lnTo>
                      <a:pt x="2336" y="479"/>
                    </a:lnTo>
                    <a:lnTo>
                      <a:pt x="2322" y="475"/>
                    </a:lnTo>
                    <a:lnTo>
                      <a:pt x="2307" y="473"/>
                    </a:lnTo>
                    <a:lnTo>
                      <a:pt x="2291" y="468"/>
                    </a:lnTo>
                    <a:lnTo>
                      <a:pt x="2274" y="463"/>
                    </a:lnTo>
                    <a:lnTo>
                      <a:pt x="2258" y="456"/>
                    </a:lnTo>
                    <a:lnTo>
                      <a:pt x="2243" y="451"/>
                    </a:lnTo>
                    <a:lnTo>
                      <a:pt x="2229" y="449"/>
                    </a:lnTo>
                    <a:lnTo>
                      <a:pt x="2219" y="451"/>
                    </a:lnTo>
                    <a:lnTo>
                      <a:pt x="2210" y="458"/>
                    </a:lnTo>
                    <a:lnTo>
                      <a:pt x="2203" y="477"/>
                    </a:lnTo>
                    <a:lnTo>
                      <a:pt x="2207" y="491"/>
                    </a:lnTo>
                    <a:lnTo>
                      <a:pt x="2214" y="504"/>
                    </a:lnTo>
                    <a:lnTo>
                      <a:pt x="2222" y="520"/>
                    </a:lnTo>
                    <a:lnTo>
                      <a:pt x="2227" y="528"/>
                    </a:lnTo>
                    <a:lnTo>
                      <a:pt x="2234" y="540"/>
                    </a:lnTo>
                    <a:lnTo>
                      <a:pt x="2243" y="551"/>
                    </a:lnTo>
                    <a:lnTo>
                      <a:pt x="2250" y="563"/>
                    </a:lnTo>
                    <a:lnTo>
                      <a:pt x="2257" y="575"/>
                    </a:lnTo>
                    <a:lnTo>
                      <a:pt x="2258" y="584"/>
                    </a:lnTo>
                    <a:lnTo>
                      <a:pt x="2257" y="592"/>
                    </a:lnTo>
                    <a:lnTo>
                      <a:pt x="2250" y="597"/>
                    </a:lnTo>
                    <a:lnTo>
                      <a:pt x="2240" y="601"/>
                    </a:lnTo>
                    <a:lnTo>
                      <a:pt x="2227" y="604"/>
                    </a:lnTo>
                    <a:lnTo>
                      <a:pt x="2215" y="608"/>
                    </a:lnTo>
                    <a:lnTo>
                      <a:pt x="2205" y="611"/>
                    </a:lnTo>
                    <a:lnTo>
                      <a:pt x="2195" y="616"/>
                    </a:lnTo>
                    <a:lnTo>
                      <a:pt x="2184" y="621"/>
                    </a:lnTo>
                    <a:lnTo>
                      <a:pt x="2178" y="628"/>
                    </a:lnTo>
                    <a:lnTo>
                      <a:pt x="2172" y="637"/>
                    </a:lnTo>
                    <a:lnTo>
                      <a:pt x="2167" y="649"/>
                    </a:lnTo>
                    <a:lnTo>
                      <a:pt x="2160" y="663"/>
                    </a:lnTo>
                    <a:lnTo>
                      <a:pt x="2154" y="675"/>
                    </a:lnTo>
                    <a:lnTo>
                      <a:pt x="2145" y="687"/>
                    </a:lnTo>
                    <a:lnTo>
                      <a:pt x="2136" y="697"/>
                    </a:lnTo>
                    <a:lnTo>
                      <a:pt x="2126" y="702"/>
                    </a:lnTo>
                    <a:lnTo>
                      <a:pt x="2116" y="701"/>
                    </a:lnTo>
                    <a:lnTo>
                      <a:pt x="2105" y="692"/>
                    </a:lnTo>
                    <a:lnTo>
                      <a:pt x="2090" y="666"/>
                    </a:lnTo>
                    <a:lnTo>
                      <a:pt x="2083" y="639"/>
                    </a:lnTo>
                    <a:lnTo>
                      <a:pt x="2078" y="614"/>
                    </a:lnTo>
                    <a:lnTo>
                      <a:pt x="2066" y="597"/>
                    </a:lnTo>
                    <a:lnTo>
                      <a:pt x="2057" y="589"/>
                    </a:lnTo>
                    <a:lnTo>
                      <a:pt x="2047" y="577"/>
                    </a:lnTo>
                    <a:lnTo>
                      <a:pt x="2037" y="563"/>
                    </a:lnTo>
                    <a:lnTo>
                      <a:pt x="2026" y="547"/>
                    </a:lnTo>
                    <a:lnTo>
                      <a:pt x="2016" y="534"/>
                    </a:lnTo>
                    <a:lnTo>
                      <a:pt x="2004" y="522"/>
                    </a:lnTo>
                    <a:lnTo>
                      <a:pt x="1992" y="513"/>
                    </a:lnTo>
                    <a:lnTo>
                      <a:pt x="1981" y="510"/>
                    </a:lnTo>
                    <a:lnTo>
                      <a:pt x="1969" y="510"/>
                    </a:lnTo>
                    <a:lnTo>
                      <a:pt x="1956" y="506"/>
                    </a:lnTo>
                    <a:lnTo>
                      <a:pt x="1942" y="503"/>
                    </a:lnTo>
                    <a:lnTo>
                      <a:pt x="1932" y="496"/>
                    </a:lnTo>
                    <a:lnTo>
                      <a:pt x="1923" y="489"/>
                    </a:lnTo>
                    <a:lnTo>
                      <a:pt x="1921" y="479"/>
                    </a:lnTo>
                    <a:lnTo>
                      <a:pt x="1928" y="467"/>
                    </a:lnTo>
                    <a:lnTo>
                      <a:pt x="1944" y="453"/>
                    </a:lnTo>
                    <a:lnTo>
                      <a:pt x="1964" y="439"/>
                    </a:lnTo>
                    <a:lnTo>
                      <a:pt x="1983" y="429"/>
                    </a:lnTo>
                    <a:lnTo>
                      <a:pt x="2000" y="417"/>
                    </a:lnTo>
                    <a:lnTo>
                      <a:pt x="2016" y="406"/>
                    </a:lnTo>
                    <a:lnTo>
                      <a:pt x="2024" y="393"/>
                    </a:lnTo>
                    <a:lnTo>
                      <a:pt x="2030" y="377"/>
                    </a:lnTo>
                    <a:lnTo>
                      <a:pt x="2026" y="356"/>
                    </a:lnTo>
                    <a:lnTo>
                      <a:pt x="2016" y="331"/>
                    </a:lnTo>
                    <a:lnTo>
                      <a:pt x="2004" y="313"/>
                    </a:lnTo>
                    <a:lnTo>
                      <a:pt x="1990" y="300"/>
                    </a:lnTo>
                    <a:lnTo>
                      <a:pt x="1976" y="291"/>
                    </a:lnTo>
                    <a:lnTo>
                      <a:pt x="1961" y="284"/>
                    </a:lnTo>
                    <a:lnTo>
                      <a:pt x="1947" y="282"/>
                    </a:lnTo>
                    <a:lnTo>
                      <a:pt x="1935" y="282"/>
                    </a:lnTo>
                    <a:lnTo>
                      <a:pt x="1923" y="286"/>
                    </a:lnTo>
                    <a:lnTo>
                      <a:pt x="1916" y="291"/>
                    </a:lnTo>
                    <a:lnTo>
                      <a:pt x="1908" y="296"/>
                    </a:lnTo>
                    <a:lnTo>
                      <a:pt x="1897" y="298"/>
                    </a:lnTo>
                    <a:lnTo>
                      <a:pt x="1883" y="300"/>
                    </a:lnTo>
                    <a:lnTo>
                      <a:pt x="1870" y="300"/>
                    </a:lnTo>
                    <a:lnTo>
                      <a:pt x="1858" y="301"/>
                    </a:lnTo>
                    <a:lnTo>
                      <a:pt x="1847" y="303"/>
                    </a:lnTo>
                    <a:lnTo>
                      <a:pt x="1840" y="306"/>
                    </a:lnTo>
                    <a:lnTo>
                      <a:pt x="1837" y="313"/>
                    </a:lnTo>
                    <a:lnTo>
                      <a:pt x="1835" y="319"/>
                    </a:lnTo>
                    <a:lnTo>
                      <a:pt x="1834" y="315"/>
                    </a:lnTo>
                    <a:lnTo>
                      <a:pt x="1828" y="308"/>
                    </a:lnTo>
                    <a:lnTo>
                      <a:pt x="1820" y="300"/>
                    </a:lnTo>
                    <a:lnTo>
                      <a:pt x="1811" y="289"/>
                    </a:lnTo>
                    <a:lnTo>
                      <a:pt x="1799" y="279"/>
                    </a:lnTo>
                    <a:lnTo>
                      <a:pt x="1785" y="272"/>
                    </a:lnTo>
                    <a:lnTo>
                      <a:pt x="1770" y="269"/>
                    </a:lnTo>
                    <a:lnTo>
                      <a:pt x="1756" y="267"/>
                    </a:lnTo>
                    <a:lnTo>
                      <a:pt x="1746" y="260"/>
                    </a:lnTo>
                    <a:lnTo>
                      <a:pt x="1737" y="250"/>
                    </a:lnTo>
                    <a:lnTo>
                      <a:pt x="1730" y="241"/>
                    </a:lnTo>
                    <a:lnTo>
                      <a:pt x="1723" y="231"/>
                    </a:lnTo>
                    <a:lnTo>
                      <a:pt x="1713" y="224"/>
                    </a:lnTo>
                    <a:lnTo>
                      <a:pt x="1699" y="222"/>
                    </a:lnTo>
                    <a:lnTo>
                      <a:pt x="1682" y="224"/>
                    </a:lnTo>
                    <a:lnTo>
                      <a:pt x="1663" y="227"/>
                    </a:lnTo>
                    <a:lnTo>
                      <a:pt x="1651" y="226"/>
                    </a:lnTo>
                    <a:lnTo>
                      <a:pt x="1641" y="220"/>
                    </a:lnTo>
                    <a:lnTo>
                      <a:pt x="1632" y="212"/>
                    </a:lnTo>
                    <a:lnTo>
                      <a:pt x="1624" y="203"/>
                    </a:lnTo>
                    <a:lnTo>
                      <a:pt x="1613" y="196"/>
                    </a:lnTo>
                    <a:lnTo>
                      <a:pt x="1598" y="191"/>
                    </a:lnTo>
                    <a:lnTo>
                      <a:pt x="1576" y="191"/>
                    </a:lnTo>
                    <a:lnTo>
                      <a:pt x="1553" y="191"/>
                    </a:lnTo>
                    <a:lnTo>
                      <a:pt x="1538" y="186"/>
                    </a:lnTo>
                    <a:lnTo>
                      <a:pt x="1526" y="179"/>
                    </a:lnTo>
                    <a:lnTo>
                      <a:pt x="1517" y="169"/>
                    </a:lnTo>
                    <a:lnTo>
                      <a:pt x="1512" y="160"/>
                    </a:lnTo>
                    <a:lnTo>
                      <a:pt x="1507" y="150"/>
                    </a:lnTo>
                    <a:lnTo>
                      <a:pt x="1500" y="141"/>
                    </a:lnTo>
                    <a:lnTo>
                      <a:pt x="1493" y="136"/>
                    </a:lnTo>
                    <a:lnTo>
                      <a:pt x="1488" y="129"/>
                    </a:lnTo>
                    <a:lnTo>
                      <a:pt x="1488" y="119"/>
                    </a:lnTo>
                    <a:lnTo>
                      <a:pt x="1491" y="107"/>
                    </a:lnTo>
                    <a:lnTo>
                      <a:pt x="1493" y="93"/>
                    </a:lnTo>
                    <a:lnTo>
                      <a:pt x="1491" y="79"/>
                    </a:lnTo>
                    <a:lnTo>
                      <a:pt x="1484" y="66"/>
                    </a:lnTo>
                    <a:lnTo>
                      <a:pt x="1469" y="55"/>
                    </a:lnTo>
                    <a:lnTo>
                      <a:pt x="1441" y="47"/>
                    </a:lnTo>
                    <a:lnTo>
                      <a:pt x="1434" y="45"/>
                    </a:lnTo>
                    <a:lnTo>
                      <a:pt x="1426" y="45"/>
                    </a:lnTo>
                    <a:lnTo>
                      <a:pt x="1419" y="43"/>
                    </a:lnTo>
                    <a:lnTo>
                      <a:pt x="1412" y="41"/>
                    </a:lnTo>
                    <a:lnTo>
                      <a:pt x="1407" y="41"/>
                    </a:lnTo>
                    <a:lnTo>
                      <a:pt x="1400" y="40"/>
                    </a:lnTo>
                    <a:lnTo>
                      <a:pt x="1393" y="40"/>
                    </a:lnTo>
                    <a:lnTo>
                      <a:pt x="1388" y="40"/>
                    </a:lnTo>
                    <a:lnTo>
                      <a:pt x="1371" y="40"/>
                    </a:lnTo>
                    <a:lnTo>
                      <a:pt x="1357" y="41"/>
                    </a:lnTo>
                    <a:lnTo>
                      <a:pt x="1345" y="43"/>
                    </a:lnTo>
                    <a:lnTo>
                      <a:pt x="1338" y="47"/>
                    </a:lnTo>
                    <a:lnTo>
                      <a:pt x="1331" y="52"/>
                    </a:lnTo>
                    <a:lnTo>
                      <a:pt x="1330" y="57"/>
                    </a:lnTo>
                    <a:lnTo>
                      <a:pt x="1330" y="62"/>
                    </a:lnTo>
                    <a:lnTo>
                      <a:pt x="1333" y="69"/>
                    </a:lnTo>
                    <a:lnTo>
                      <a:pt x="1340" y="88"/>
                    </a:lnTo>
                    <a:lnTo>
                      <a:pt x="1343" y="107"/>
                    </a:lnTo>
                    <a:lnTo>
                      <a:pt x="1342" y="126"/>
                    </a:lnTo>
                    <a:lnTo>
                      <a:pt x="1338" y="141"/>
                    </a:lnTo>
                    <a:lnTo>
                      <a:pt x="1335" y="146"/>
                    </a:lnTo>
                    <a:lnTo>
                      <a:pt x="1331" y="148"/>
                    </a:lnTo>
                    <a:lnTo>
                      <a:pt x="1324" y="150"/>
                    </a:lnTo>
                    <a:lnTo>
                      <a:pt x="1316" y="148"/>
                    </a:lnTo>
                    <a:lnTo>
                      <a:pt x="1307" y="148"/>
                    </a:lnTo>
                    <a:lnTo>
                      <a:pt x="1297" y="148"/>
                    </a:lnTo>
                    <a:lnTo>
                      <a:pt x="1287" y="148"/>
                    </a:lnTo>
                    <a:lnTo>
                      <a:pt x="1276" y="152"/>
                    </a:lnTo>
                    <a:lnTo>
                      <a:pt x="1264" y="155"/>
                    </a:lnTo>
                    <a:lnTo>
                      <a:pt x="1252" y="157"/>
                    </a:lnTo>
                    <a:lnTo>
                      <a:pt x="1238" y="158"/>
                    </a:lnTo>
                    <a:lnTo>
                      <a:pt x="1226" y="157"/>
                    </a:lnTo>
                    <a:lnTo>
                      <a:pt x="1214" y="153"/>
                    </a:lnTo>
                    <a:lnTo>
                      <a:pt x="1207" y="150"/>
                    </a:lnTo>
                    <a:lnTo>
                      <a:pt x="1202" y="143"/>
                    </a:lnTo>
                    <a:lnTo>
                      <a:pt x="1204" y="136"/>
                    </a:lnTo>
                    <a:lnTo>
                      <a:pt x="1204" y="121"/>
                    </a:lnTo>
                    <a:lnTo>
                      <a:pt x="1195" y="107"/>
                    </a:lnTo>
                    <a:lnTo>
                      <a:pt x="1182" y="95"/>
                    </a:lnTo>
                    <a:lnTo>
                      <a:pt x="1176" y="79"/>
                    </a:lnTo>
                    <a:lnTo>
                      <a:pt x="1175" y="64"/>
                    </a:lnTo>
                    <a:lnTo>
                      <a:pt x="1166" y="52"/>
                    </a:lnTo>
                    <a:lnTo>
                      <a:pt x="1151" y="45"/>
                    </a:lnTo>
                    <a:lnTo>
                      <a:pt x="1127" y="41"/>
                    </a:lnTo>
                    <a:lnTo>
                      <a:pt x="1113" y="41"/>
                    </a:lnTo>
                    <a:lnTo>
                      <a:pt x="1104" y="41"/>
                    </a:lnTo>
                    <a:lnTo>
                      <a:pt x="1096" y="40"/>
                    </a:lnTo>
                    <a:lnTo>
                      <a:pt x="1089" y="38"/>
                    </a:lnTo>
                    <a:lnTo>
                      <a:pt x="1084" y="35"/>
                    </a:lnTo>
                    <a:lnTo>
                      <a:pt x="1078" y="29"/>
                    </a:lnTo>
                    <a:lnTo>
                      <a:pt x="1072" y="23"/>
                    </a:lnTo>
                    <a:lnTo>
                      <a:pt x="1065" y="12"/>
                    </a:lnTo>
                    <a:lnTo>
                      <a:pt x="1061" y="7"/>
                    </a:lnTo>
                    <a:lnTo>
                      <a:pt x="1056" y="4"/>
                    </a:lnTo>
                    <a:lnTo>
                      <a:pt x="1053" y="2"/>
                    </a:lnTo>
                    <a:lnTo>
                      <a:pt x="1047" y="0"/>
                    </a:lnTo>
                    <a:lnTo>
                      <a:pt x="1035" y="0"/>
                    </a:lnTo>
                    <a:lnTo>
                      <a:pt x="1025" y="7"/>
                    </a:lnTo>
                    <a:lnTo>
                      <a:pt x="1018" y="23"/>
                    </a:lnTo>
                    <a:lnTo>
                      <a:pt x="1015" y="41"/>
                    </a:lnTo>
                    <a:lnTo>
                      <a:pt x="1016" y="67"/>
                    </a:lnTo>
                    <a:lnTo>
                      <a:pt x="1023" y="88"/>
                    </a:lnTo>
                    <a:lnTo>
                      <a:pt x="1034" y="102"/>
                    </a:lnTo>
                    <a:lnTo>
                      <a:pt x="1049" y="107"/>
                    </a:lnTo>
                    <a:lnTo>
                      <a:pt x="1061" y="110"/>
                    </a:lnTo>
                    <a:lnTo>
                      <a:pt x="1061" y="115"/>
                    </a:lnTo>
                    <a:lnTo>
                      <a:pt x="1051" y="121"/>
                    </a:lnTo>
                    <a:lnTo>
                      <a:pt x="1032" y="124"/>
                    </a:lnTo>
                    <a:lnTo>
                      <a:pt x="1018" y="126"/>
                    </a:lnTo>
                    <a:lnTo>
                      <a:pt x="1004" y="133"/>
                    </a:lnTo>
                    <a:lnTo>
                      <a:pt x="991" y="140"/>
                    </a:lnTo>
                    <a:lnTo>
                      <a:pt x="979" y="148"/>
                    </a:lnTo>
                    <a:lnTo>
                      <a:pt x="967" y="158"/>
                    </a:lnTo>
                    <a:lnTo>
                      <a:pt x="955" y="165"/>
                    </a:lnTo>
                    <a:lnTo>
                      <a:pt x="944" y="172"/>
                    </a:lnTo>
                    <a:lnTo>
                      <a:pt x="937" y="174"/>
                    </a:lnTo>
                    <a:lnTo>
                      <a:pt x="929" y="174"/>
                    </a:lnTo>
                    <a:lnTo>
                      <a:pt x="917" y="176"/>
                    </a:lnTo>
                    <a:lnTo>
                      <a:pt x="901" y="177"/>
                    </a:lnTo>
                    <a:lnTo>
                      <a:pt x="886" y="183"/>
                    </a:lnTo>
                    <a:lnTo>
                      <a:pt x="869" y="188"/>
                    </a:lnTo>
                    <a:lnTo>
                      <a:pt x="855" y="196"/>
                    </a:lnTo>
                    <a:lnTo>
                      <a:pt x="844" y="207"/>
                    </a:lnTo>
                    <a:lnTo>
                      <a:pt x="838" y="219"/>
                    </a:lnTo>
                    <a:lnTo>
                      <a:pt x="831" y="231"/>
                    </a:lnTo>
                    <a:lnTo>
                      <a:pt x="822" y="238"/>
                    </a:lnTo>
                    <a:lnTo>
                      <a:pt x="812" y="243"/>
                    </a:lnTo>
                    <a:lnTo>
                      <a:pt x="800" y="243"/>
                    </a:lnTo>
                    <a:lnTo>
                      <a:pt x="786" y="243"/>
                    </a:lnTo>
                    <a:lnTo>
                      <a:pt x="774" y="243"/>
                    </a:lnTo>
                    <a:lnTo>
                      <a:pt x="764" y="245"/>
                    </a:lnTo>
                    <a:lnTo>
                      <a:pt x="753" y="246"/>
                    </a:lnTo>
                    <a:lnTo>
                      <a:pt x="743" y="250"/>
                    </a:lnTo>
                    <a:lnTo>
                      <a:pt x="729" y="251"/>
                    </a:lnTo>
                    <a:lnTo>
                      <a:pt x="715" y="251"/>
                    </a:lnTo>
                    <a:lnTo>
                      <a:pt x="700" y="253"/>
                    </a:lnTo>
                    <a:lnTo>
                      <a:pt x="684" y="257"/>
                    </a:lnTo>
                    <a:lnTo>
                      <a:pt x="672" y="262"/>
                    </a:lnTo>
                    <a:lnTo>
                      <a:pt x="664" y="272"/>
                    </a:lnTo>
                    <a:lnTo>
                      <a:pt x="659" y="286"/>
                    </a:lnTo>
                    <a:lnTo>
                      <a:pt x="654" y="310"/>
                    </a:lnTo>
                    <a:lnTo>
                      <a:pt x="645" y="322"/>
                    </a:lnTo>
                    <a:lnTo>
                      <a:pt x="629" y="322"/>
                    </a:lnTo>
                    <a:lnTo>
                      <a:pt x="609" y="319"/>
                    </a:lnTo>
                    <a:lnTo>
                      <a:pt x="597" y="319"/>
                    </a:lnTo>
                    <a:lnTo>
                      <a:pt x="586" y="320"/>
                    </a:lnTo>
                    <a:lnTo>
                      <a:pt x="578" y="324"/>
                    </a:lnTo>
                    <a:lnTo>
                      <a:pt x="571" y="329"/>
                    </a:lnTo>
                    <a:lnTo>
                      <a:pt x="564" y="334"/>
                    </a:lnTo>
                    <a:lnTo>
                      <a:pt x="557" y="339"/>
                    </a:lnTo>
                    <a:lnTo>
                      <a:pt x="550" y="344"/>
                    </a:lnTo>
                    <a:lnTo>
                      <a:pt x="542" y="348"/>
                    </a:lnTo>
                    <a:lnTo>
                      <a:pt x="531" y="355"/>
                    </a:lnTo>
                    <a:lnTo>
                      <a:pt x="528" y="365"/>
                    </a:lnTo>
                    <a:lnTo>
                      <a:pt x="523" y="375"/>
                    </a:lnTo>
                    <a:lnTo>
                      <a:pt x="509" y="386"/>
                    </a:lnTo>
                    <a:lnTo>
                      <a:pt x="497" y="389"/>
                    </a:lnTo>
                    <a:lnTo>
                      <a:pt x="483" y="393"/>
                    </a:lnTo>
                    <a:lnTo>
                      <a:pt x="469" y="394"/>
                    </a:lnTo>
                    <a:lnTo>
                      <a:pt x="456" y="396"/>
                    </a:lnTo>
                    <a:lnTo>
                      <a:pt x="444" y="399"/>
                    </a:lnTo>
                    <a:lnTo>
                      <a:pt x="433" y="401"/>
                    </a:lnTo>
                    <a:lnTo>
                      <a:pt x="426" y="406"/>
                    </a:lnTo>
                    <a:lnTo>
                      <a:pt x="425" y="413"/>
                    </a:lnTo>
                    <a:lnTo>
                      <a:pt x="421" y="429"/>
                    </a:lnTo>
                    <a:lnTo>
                      <a:pt x="413" y="439"/>
                    </a:lnTo>
                    <a:lnTo>
                      <a:pt x="399" y="442"/>
                    </a:lnTo>
                    <a:lnTo>
                      <a:pt x="380" y="436"/>
                    </a:lnTo>
                    <a:lnTo>
                      <a:pt x="370" y="430"/>
                    </a:lnTo>
                    <a:lnTo>
                      <a:pt x="358" y="427"/>
                    </a:lnTo>
                    <a:lnTo>
                      <a:pt x="346" y="425"/>
                    </a:lnTo>
                    <a:lnTo>
                      <a:pt x="334" y="425"/>
                    </a:lnTo>
                    <a:lnTo>
                      <a:pt x="322" y="427"/>
                    </a:lnTo>
                    <a:lnTo>
                      <a:pt x="309" y="430"/>
                    </a:lnTo>
                    <a:lnTo>
                      <a:pt x="299" y="436"/>
                    </a:lnTo>
                    <a:lnTo>
                      <a:pt x="291" y="442"/>
                    </a:lnTo>
                    <a:lnTo>
                      <a:pt x="280" y="449"/>
                    </a:lnTo>
                    <a:lnTo>
                      <a:pt x="268" y="453"/>
                    </a:lnTo>
                    <a:lnTo>
                      <a:pt x="254" y="453"/>
                    </a:lnTo>
                    <a:lnTo>
                      <a:pt x="239" y="453"/>
                    </a:lnTo>
                    <a:lnTo>
                      <a:pt x="225" y="454"/>
                    </a:lnTo>
                    <a:lnTo>
                      <a:pt x="213" y="454"/>
                    </a:lnTo>
                    <a:lnTo>
                      <a:pt x="203" y="458"/>
                    </a:lnTo>
                    <a:lnTo>
                      <a:pt x="196" y="465"/>
                    </a:lnTo>
                    <a:lnTo>
                      <a:pt x="191" y="473"/>
                    </a:lnTo>
                    <a:lnTo>
                      <a:pt x="182" y="485"/>
                    </a:lnTo>
                    <a:lnTo>
                      <a:pt x="172" y="496"/>
                    </a:lnTo>
                    <a:lnTo>
                      <a:pt x="160" y="508"/>
                    </a:lnTo>
                    <a:lnTo>
                      <a:pt x="150" y="520"/>
                    </a:lnTo>
                    <a:lnTo>
                      <a:pt x="139" y="530"/>
                    </a:lnTo>
                    <a:lnTo>
                      <a:pt x="131" y="540"/>
                    </a:lnTo>
                    <a:lnTo>
                      <a:pt x="124" y="547"/>
                    </a:lnTo>
                    <a:lnTo>
                      <a:pt x="119" y="554"/>
                    </a:lnTo>
                    <a:lnTo>
                      <a:pt x="112" y="559"/>
                    </a:lnTo>
                    <a:lnTo>
                      <a:pt x="103" y="565"/>
                    </a:lnTo>
                    <a:lnTo>
                      <a:pt x="94" y="568"/>
                    </a:lnTo>
                    <a:lnTo>
                      <a:pt x="86" y="568"/>
                    </a:lnTo>
                    <a:lnTo>
                      <a:pt x="77" y="566"/>
                    </a:lnTo>
                    <a:lnTo>
                      <a:pt x="72" y="561"/>
                    </a:lnTo>
                    <a:lnTo>
                      <a:pt x="69" y="553"/>
                    </a:lnTo>
                    <a:lnTo>
                      <a:pt x="64" y="532"/>
                    </a:lnTo>
                    <a:lnTo>
                      <a:pt x="53" y="515"/>
                    </a:lnTo>
                    <a:lnTo>
                      <a:pt x="39" y="508"/>
                    </a:lnTo>
                    <a:lnTo>
                      <a:pt x="24" y="515"/>
                    </a:lnTo>
                    <a:lnTo>
                      <a:pt x="8" y="535"/>
                    </a:lnTo>
                    <a:lnTo>
                      <a:pt x="0" y="561"/>
                    </a:lnTo>
                    <a:lnTo>
                      <a:pt x="0" y="589"/>
                    </a:lnTo>
                    <a:lnTo>
                      <a:pt x="12" y="609"/>
                    </a:lnTo>
                    <a:lnTo>
                      <a:pt x="21" y="620"/>
                    </a:lnTo>
                    <a:lnTo>
                      <a:pt x="27" y="633"/>
                    </a:lnTo>
                    <a:lnTo>
                      <a:pt x="33" y="651"/>
                    </a:lnTo>
                    <a:lnTo>
                      <a:pt x="36" y="668"/>
                    </a:lnTo>
                    <a:lnTo>
                      <a:pt x="41" y="685"/>
                    </a:lnTo>
                    <a:lnTo>
                      <a:pt x="48" y="702"/>
                    </a:lnTo>
                    <a:lnTo>
                      <a:pt x="57" y="716"/>
                    </a:lnTo>
                    <a:lnTo>
                      <a:pt x="69" y="726"/>
                    </a:lnTo>
                    <a:lnTo>
                      <a:pt x="82" y="735"/>
                    </a:lnTo>
                    <a:lnTo>
                      <a:pt x="93" y="742"/>
                    </a:lnTo>
                    <a:lnTo>
                      <a:pt x="103" y="749"/>
                    </a:lnTo>
                    <a:lnTo>
                      <a:pt x="112" y="756"/>
                    </a:lnTo>
                    <a:lnTo>
                      <a:pt x="119" y="764"/>
                    </a:lnTo>
                    <a:lnTo>
                      <a:pt x="125" y="771"/>
                    </a:lnTo>
                    <a:lnTo>
                      <a:pt x="132" y="778"/>
                    </a:lnTo>
                    <a:lnTo>
                      <a:pt x="141" y="787"/>
                    </a:lnTo>
                    <a:lnTo>
                      <a:pt x="156" y="807"/>
                    </a:lnTo>
                    <a:lnTo>
                      <a:pt x="168" y="831"/>
                    </a:lnTo>
                    <a:lnTo>
                      <a:pt x="170" y="857"/>
                    </a:lnTo>
                    <a:lnTo>
                      <a:pt x="158" y="881"/>
                    </a:lnTo>
                    <a:lnTo>
                      <a:pt x="146" y="892"/>
                    </a:lnTo>
                    <a:lnTo>
                      <a:pt x="136" y="900"/>
                    </a:lnTo>
                    <a:lnTo>
                      <a:pt x="127" y="909"/>
                    </a:lnTo>
                    <a:lnTo>
                      <a:pt x="119" y="917"/>
                    </a:lnTo>
                    <a:lnTo>
                      <a:pt x="115" y="928"/>
                    </a:lnTo>
                    <a:lnTo>
                      <a:pt x="117" y="940"/>
                    </a:lnTo>
                    <a:lnTo>
                      <a:pt x="122" y="955"/>
                    </a:lnTo>
                    <a:lnTo>
                      <a:pt x="136" y="976"/>
                    </a:lnTo>
                    <a:lnTo>
                      <a:pt x="162" y="1010"/>
                    </a:lnTo>
                    <a:lnTo>
                      <a:pt x="175" y="1031"/>
                    </a:lnTo>
                    <a:lnTo>
                      <a:pt x="180" y="1046"/>
                    </a:lnTo>
                    <a:lnTo>
                      <a:pt x="180" y="1069"/>
                    </a:lnTo>
                    <a:lnTo>
                      <a:pt x="186" y="1091"/>
                    </a:lnTo>
                    <a:lnTo>
                      <a:pt x="199" y="1105"/>
                    </a:lnTo>
                    <a:lnTo>
                      <a:pt x="213" y="1120"/>
                    </a:lnTo>
                    <a:lnTo>
                      <a:pt x="218" y="1143"/>
                    </a:lnTo>
                    <a:lnTo>
                      <a:pt x="225" y="1165"/>
                    </a:lnTo>
                    <a:lnTo>
                      <a:pt x="239" y="1182"/>
                    </a:lnTo>
                    <a:lnTo>
                      <a:pt x="256" y="1200"/>
                    </a:lnTo>
                    <a:lnTo>
                      <a:pt x="268" y="1220"/>
                    </a:lnTo>
                    <a:lnTo>
                      <a:pt x="273" y="1232"/>
                    </a:lnTo>
                    <a:lnTo>
                      <a:pt x="279" y="1241"/>
                    </a:lnTo>
                    <a:lnTo>
                      <a:pt x="285" y="1249"/>
                    </a:lnTo>
                    <a:lnTo>
                      <a:pt x="294" y="1255"/>
                    </a:lnTo>
                    <a:lnTo>
                      <a:pt x="304" y="1262"/>
                    </a:lnTo>
                    <a:lnTo>
                      <a:pt x="318" y="1265"/>
                    </a:lnTo>
                    <a:lnTo>
                      <a:pt x="334" y="1268"/>
                    </a:lnTo>
                    <a:lnTo>
                      <a:pt x="352" y="1270"/>
                    </a:lnTo>
                    <a:lnTo>
                      <a:pt x="370" y="1274"/>
                    </a:lnTo>
                    <a:lnTo>
                      <a:pt x="382" y="1277"/>
                    </a:lnTo>
                    <a:lnTo>
                      <a:pt x="390" y="1282"/>
                    </a:lnTo>
                    <a:lnTo>
                      <a:pt x="397" y="1291"/>
                    </a:lnTo>
                    <a:lnTo>
                      <a:pt x="401" y="1299"/>
                    </a:lnTo>
                    <a:lnTo>
                      <a:pt x="406" y="1308"/>
                    </a:lnTo>
                    <a:lnTo>
                      <a:pt x="411" y="1320"/>
                    </a:lnTo>
                    <a:lnTo>
                      <a:pt x="420" y="1332"/>
                    </a:lnTo>
                    <a:lnTo>
                      <a:pt x="439" y="1353"/>
                    </a:lnTo>
                    <a:lnTo>
                      <a:pt x="456" y="1370"/>
                    </a:lnTo>
                    <a:lnTo>
                      <a:pt x="466" y="1384"/>
                    </a:lnTo>
                    <a:lnTo>
                      <a:pt x="469" y="1397"/>
                    </a:lnTo>
                    <a:lnTo>
                      <a:pt x="475" y="1413"/>
                    </a:lnTo>
                    <a:lnTo>
                      <a:pt x="487" y="1423"/>
                    </a:lnTo>
                    <a:lnTo>
                      <a:pt x="502" y="1430"/>
                    </a:lnTo>
                    <a:lnTo>
                      <a:pt x="519" y="1432"/>
                    </a:lnTo>
                    <a:lnTo>
                      <a:pt x="537" y="1439"/>
                    </a:lnTo>
                    <a:lnTo>
                      <a:pt x="552" y="1458"/>
                    </a:lnTo>
                    <a:lnTo>
                      <a:pt x="564" y="1478"/>
                    </a:lnTo>
                    <a:lnTo>
                      <a:pt x="569" y="1499"/>
                    </a:lnTo>
                    <a:lnTo>
                      <a:pt x="571" y="1509"/>
                    </a:lnTo>
                    <a:lnTo>
                      <a:pt x="574" y="1520"/>
                    </a:lnTo>
                    <a:lnTo>
                      <a:pt x="580" y="1532"/>
                    </a:lnTo>
                    <a:lnTo>
                      <a:pt x="586" y="1542"/>
                    </a:lnTo>
                    <a:lnTo>
                      <a:pt x="595" y="1552"/>
                    </a:lnTo>
                    <a:lnTo>
                      <a:pt x="605" y="1561"/>
                    </a:lnTo>
                    <a:lnTo>
                      <a:pt x="616" y="1566"/>
                    </a:lnTo>
                    <a:lnTo>
                      <a:pt x="626" y="1566"/>
                    </a:lnTo>
                    <a:lnTo>
                      <a:pt x="641" y="1559"/>
                    </a:lnTo>
                    <a:lnTo>
                      <a:pt x="652" y="1552"/>
                    </a:lnTo>
                    <a:lnTo>
                      <a:pt x="660" y="1556"/>
                    </a:lnTo>
                    <a:lnTo>
                      <a:pt x="669" y="1571"/>
                    </a:lnTo>
                    <a:lnTo>
                      <a:pt x="678" y="1582"/>
                    </a:lnTo>
                    <a:lnTo>
                      <a:pt x="688" y="1592"/>
                    </a:lnTo>
                    <a:lnTo>
                      <a:pt x="702" y="1601"/>
                    </a:lnTo>
                    <a:lnTo>
                      <a:pt x="715" y="1607"/>
                    </a:lnTo>
                    <a:lnTo>
                      <a:pt x="729" y="1614"/>
                    </a:lnTo>
                    <a:lnTo>
                      <a:pt x="740" y="1623"/>
                    </a:lnTo>
                    <a:lnTo>
                      <a:pt x="748" y="1633"/>
                    </a:lnTo>
                    <a:lnTo>
                      <a:pt x="753" y="1644"/>
                    </a:lnTo>
                    <a:lnTo>
                      <a:pt x="755" y="1656"/>
                    </a:lnTo>
                    <a:lnTo>
                      <a:pt x="758" y="1666"/>
                    </a:lnTo>
                    <a:lnTo>
                      <a:pt x="762" y="1675"/>
                    </a:lnTo>
                    <a:lnTo>
                      <a:pt x="767" y="1681"/>
                    </a:lnTo>
                    <a:lnTo>
                      <a:pt x="774" y="1690"/>
                    </a:lnTo>
                    <a:lnTo>
                      <a:pt x="783" y="1695"/>
                    </a:lnTo>
                    <a:lnTo>
                      <a:pt x="795" y="1700"/>
                    </a:lnTo>
                    <a:lnTo>
                      <a:pt x="808" y="1705"/>
                    </a:lnTo>
                    <a:lnTo>
                      <a:pt x="824" y="1711"/>
                    </a:lnTo>
                    <a:lnTo>
                      <a:pt x="834" y="1719"/>
                    </a:lnTo>
                    <a:lnTo>
                      <a:pt x="843" y="1730"/>
                    </a:lnTo>
                    <a:lnTo>
                      <a:pt x="850" y="1742"/>
                    </a:lnTo>
                    <a:lnTo>
                      <a:pt x="853" y="1754"/>
                    </a:lnTo>
                    <a:lnTo>
                      <a:pt x="858" y="1767"/>
                    </a:lnTo>
                    <a:lnTo>
                      <a:pt x="862" y="1781"/>
                    </a:lnTo>
                    <a:lnTo>
                      <a:pt x="865" y="1793"/>
                    </a:lnTo>
                    <a:lnTo>
                      <a:pt x="869" y="1804"/>
                    </a:lnTo>
                    <a:lnTo>
                      <a:pt x="874" y="1812"/>
                    </a:lnTo>
                    <a:lnTo>
                      <a:pt x="879" y="1817"/>
                    </a:lnTo>
                    <a:lnTo>
                      <a:pt x="886" y="1822"/>
                    </a:lnTo>
                    <a:lnTo>
                      <a:pt x="894" y="1824"/>
                    </a:lnTo>
                    <a:lnTo>
                      <a:pt x="906" y="1828"/>
                    </a:lnTo>
                    <a:lnTo>
                      <a:pt x="922" y="1829"/>
                    </a:lnTo>
                    <a:lnTo>
                      <a:pt x="943" y="1833"/>
                    </a:lnTo>
                    <a:lnTo>
                      <a:pt x="965" y="1838"/>
                    </a:lnTo>
                    <a:lnTo>
                      <a:pt x="987" y="1841"/>
                    </a:lnTo>
                    <a:lnTo>
                      <a:pt x="1006" y="1847"/>
                    </a:lnTo>
                    <a:lnTo>
                      <a:pt x="1023" y="1848"/>
                    </a:lnTo>
                    <a:lnTo>
                      <a:pt x="1039" y="1850"/>
                    </a:lnTo>
                    <a:lnTo>
                      <a:pt x="1053" y="1848"/>
                    </a:lnTo>
                    <a:lnTo>
                      <a:pt x="1063" y="1843"/>
                    </a:lnTo>
                    <a:lnTo>
                      <a:pt x="1072" y="1833"/>
                    </a:lnTo>
                    <a:lnTo>
                      <a:pt x="1082" y="1817"/>
                    </a:lnTo>
                    <a:lnTo>
                      <a:pt x="1089" y="1816"/>
                    </a:lnTo>
                    <a:lnTo>
                      <a:pt x="1101" y="1819"/>
                    </a:lnTo>
                    <a:lnTo>
                      <a:pt x="1121" y="1822"/>
                    </a:lnTo>
                    <a:lnTo>
                      <a:pt x="1137" y="1824"/>
                    </a:lnTo>
                    <a:lnTo>
                      <a:pt x="1154" y="1826"/>
                    </a:lnTo>
                    <a:lnTo>
                      <a:pt x="1175" y="1829"/>
                    </a:lnTo>
                    <a:lnTo>
                      <a:pt x="1194" y="1831"/>
                    </a:lnTo>
                    <a:lnTo>
                      <a:pt x="1213" y="1829"/>
                    </a:lnTo>
                    <a:lnTo>
                      <a:pt x="1226" y="1824"/>
                    </a:lnTo>
                    <a:lnTo>
                      <a:pt x="1237" y="1812"/>
                    </a:lnTo>
                    <a:lnTo>
                      <a:pt x="1238" y="1793"/>
                    </a:lnTo>
                    <a:lnTo>
                      <a:pt x="1237" y="1773"/>
                    </a:lnTo>
                    <a:lnTo>
                      <a:pt x="1240" y="1754"/>
                    </a:lnTo>
                    <a:lnTo>
                      <a:pt x="1244" y="1738"/>
                    </a:lnTo>
                    <a:lnTo>
                      <a:pt x="1250" y="1726"/>
                    </a:lnTo>
                    <a:lnTo>
                      <a:pt x="1259" y="1718"/>
                    </a:lnTo>
                    <a:lnTo>
                      <a:pt x="1268" y="1711"/>
                    </a:lnTo>
                    <a:lnTo>
                      <a:pt x="1278" y="1707"/>
                    </a:lnTo>
                    <a:lnTo>
                      <a:pt x="1288" y="1705"/>
                    </a:lnTo>
                    <a:lnTo>
                      <a:pt x="1299" y="1704"/>
                    </a:lnTo>
                    <a:lnTo>
                      <a:pt x="1311" y="1699"/>
                    </a:lnTo>
                    <a:lnTo>
                      <a:pt x="1321" y="1692"/>
                    </a:lnTo>
                    <a:lnTo>
                      <a:pt x="1331" y="1681"/>
                    </a:lnTo>
                    <a:lnTo>
                      <a:pt x="1340" y="1671"/>
                    </a:lnTo>
                    <a:lnTo>
                      <a:pt x="1347" y="1661"/>
                    </a:lnTo>
                    <a:lnTo>
                      <a:pt x="1352" y="1649"/>
                    </a:lnTo>
                    <a:lnTo>
                      <a:pt x="1354" y="1638"/>
                    </a:lnTo>
                    <a:lnTo>
                      <a:pt x="1354" y="1607"/>
                    </a:lnTo>
                    <a:lnTo>
                      <a:pt x="1355" y="1568"/>
                    </a:lnTo>
                    <a:lnTo>
                      <a:pt x="1366" y="1540"/>
                    </a:lnTo>
                    <a:lnTo>
                      <a:pt x="1391" y="1544"/>
                    </a:lnTo>
                    <a:lnTo>
                      <a:pt x="1409" y="1554"/>
                    </a:lnTo>
                    <a:lnTo>
                      <a:pt x="1426" y="1559"/>
                    </a:lnTo>
                    <a:lnTo>
                      <a:pt x="1440" y="1563"/>
                    </a:lnTo>
                    <a:lnTo>
                      <a:pt x="1452" y="1563"/>
                    </a:lnTo>
                    <a:lnTo>
                      <a:pt x="1462" y="1561"/>
                    </a:lnTo>
                    <a:lnTo>
                      <a:pt x="1472" y="1559"/>
                    </a:lnTo>
                    <a:lnTo>
                      <a:pt x="1479" y="1556"/>
                    </a:lnTo>
                    <a:lnTo>
                      <a:pt x="1486" y="1554"/>
                    </a:lnTo>
                    <a:lnTo>
                      <a:pt x="1495" y="1552"/>
                    </a:lnTo>
                    <a:lnTo>
                      <a:pt x="1505" y="1552"/>
                    </a:lnTo>
                    <a:lnTo>
                      <a:pt x="1517" y="1554"/>
                    </a:lnTo>
                    <a:lnTo>
                      <a:pt x="1529" y="1556"/>
                    </a:lnTo>
                    <a:lnTo>
                      <a:pt x="1543" y="1559"/>
                    </a:lnTo>
                    <a:lnTo>
                      <a:pt x="1557" y="1564"/>
                    </a:lnTo>
                    <a:lnTo>
                      <a:pt x="1569" y="1573"/>
                    </a:lnTo>
                    <a:lnTo>
                      <a:pt x="1581" y="1582"/>
                    </a:lnTo>
                    <a:lnTo>
                      <a:pt x="1593" y="1592"/>
                    </a:lnTo>
                    <a:lnTo>
                      <a:pt x="1603" y="1599"/>
                    </a:lnTo>
                    <a:lnTo>
                      <a:pt x="1615" y="1606"/>
                    </a:lnTo>
                    <a:lnTo>
                      <a:pt x="1629" y="1611"/>
                    </a:lnTo>
                    <a:lnTo>
                      <a:pt x="1639" y="1616"/>
                    </a:lnTo>
                    <a:lnTo>
                      <a:pt x="1651" y="1621"/>
                    </a:lnTo>
                    <a:lnTo>
                      <a:pt x="1662" y="1626"/>
                    </a:lnTo>
                    <a:lnTo>
                      <a:pt x="1670" y="1631"/>
                    </a:lnTo>
                    <a:lnTo>
                      <a:pt x="1679" y="1637"/>
                    </a:lnTo>
                    <a:lnTo>
                      <a:pt x="1689" y="1637"/>
                    </a:lnTo>
                    <a:lnTo>
                      <a:pt x="1699" y="1635"/>
                    </a:lnTo>
                    <a:lnTo>
                      <a:pt x="1710" y="1633"/>
                    </a:lnTo>
                    <a:lnTo>
                      <a:pt x="1718" y="1631"/>
                    </a:lnTo>
                    <a:lnTo>
                      <a:pt x="1727" y="1630"/>
                    </a:lnTo>
                    <a:lnTo>
                      <a:pt x="1736" y="1633"/>
                    </a:lnTo>
                    <a:lnTo>
                      <a:pt x="1742" y="1638"/>
                    </a:lnTo>
                    <a:lnTo>
                      <a:pt x="1749" y="1647"/>
                    </a:lnTo>
                    <a:lnTo>
                      <a:pt x="1760" y="1657"/>
                    </a:lnTo>
                    <a:lnTo>
                      <a:pt x="1772" y="1668"/>
                    </a:lnTo>
                    <a:lnTo>
                      <a:pt x="1784" y="1680"/>
                    </a:lnTo>
                    <a:lnTo>
                      <a:pt x="1797" y="1690"/>
                    </a:lnTo>
                    <a:lnTo>
                      <a:pt x="1811" y="1700"/>
                    </a:lnTo>
                    <a:lnTo>
                      <a:pt x="1825" y="1709"/>
                    </a:lnTo>
                    <a:lnTo>
                      <a:pt x="1837" y="1716"/>
                    </a:lnTo>
                    <a:lnTo>
                      <a:pt x="1852" y="1723"/>
                    </a:lnTo>
                    <a:lnTo>
                      <a:pt x="1875" y="1728"/>
                    </a:lnTo>
                    <a:lnTo>
                      <a:pt x="1899" y="1731"/>
                    </a:lnTo>
                    <a:lnTo>
                      <a:pt x="1926" y="1735"/>
                    </a:lnTo>
                    <a:lnTo>
                      <a:pt x="1952" y="1736"/>
                    </a:lnTo>
                    <a:lnTo>
                      <a:pt x="1976" y="1736"/>
                    </a:lnTo>
                    <a:lnTo>
                      <a:pt x="1997" y="1736"/>
                    </a:lnTo>
                    <a:lnTo>
                      <a:pt x="2011" y="1733"/>
                    </a:lnTo>
                    <a:lnTo>
                      <a:pt x="2021" y="1726"/>
                    </a:lnTo>
                    <a:lnTo>
                      <a:pt x="2030" y="1718"/>
                    </a:lnTo>
                    <a:lnTo>
                      <a:pt x="2038" y="1707"/>
                    </a:lnTo>
                    <a:lnTo>
                      <a:pt x="2049" y="1697"/>
                    </a:lnTo>
                    <a:lnTo>
                      <a:pt x="2061" y="1690"/>
                    </a:lnTo>
                    <a:lnTo>
                      <a:pt x="2074" y="1687"/>
                    </a:lnTo>
                    <a:lnTo>
                      <a:pt x="2093" y="1688"/>
                    </a:lnTo>
                    <a:lnTo>
                      <a:pt x="2116" y="1699"/>
                    </a:lnTo>
                    <a:lnTo>
                      <a:pt x="2140" y="1712"/>
                    </a:lnTo>
                    <a:lnTo>
                      <a:pt x="2164" y="1721"/>
                    </a:lnTo>
                    <a:lnTo>
                      <a:pt x="2184" y="1728"/>
                    </a:lnTo>
                    <a:lnTo>
                      <a:pt x="2202" y="1733"/>
                    </a:lnTo>
                    <a:lnTo>
                      <a:pt x="2217" y="1736"/>
                    </a:lnTo>
                    <a:lnTo>
                      <a:pt x="2227" y="1738"/>
                    </a:lnTo>
                    <a:lnTo>
                      <a:pt x="2236" y="1738"/>
                    </a:lnTo>
                    <a:lnTo>
                      <a:pt x="2238" y="1738"/>
                    </a:lnTo>
                    <a:lnTo>
                      <a:pt x="2238" y="1742"/>
                    </a:lnTo>
                    <a:lnTo>
                      <a:pt x="2240" y="1748"/>
                    </a:lnTo>
                    <a:lnTo>
                      <a:pt x="2243" y="1761"/>
                    </a:lnTo>
                    <a:lnTo>
                      <a:pt x="2248" y="1771"/>
                    </a:lnTo>
                    <a:lnTo>
                      <a:pt x="2255" y="1783"/>
                    </a:lnTo>
                    <a:lnTo>
                      <a:pt x="2265" y="1790"/>
                    </a:lnTo>
                    <a:lnTo>
                      <a:pt x="2276" y="1792"/>
                    </a:lnTo>
                    <a:lnTo>
                      <a:pt x="2289" y="1788"/>
                    </a:lnTo>
                    <a:lnTo>
                      <a:pt x="2303" y="1778"/>
                    </a:lnTo>
                    <a:lnTo>
                      <a:pt x="2315" y="1766"/>
                    </a:lnTo>
                    <a:lnTo>
                      <a:pt x="2326" y="1750"/>
                    </a:lnTo>
                    <a:lnTo>
                      <a:pt x="2336" y="1733"/>
                    </a:lnTo>
                    <a:lnTo>
                      <a:pt x="2346" y="1716"/>
                    </a:lnTo>
                    <a:lnTo>
                      <a:pt x="2355" y="1699"/>
                    </a:lnTo>
                    <a:lnTo>
                      <a:pt x="2363" y="1681"/>
                    </a:lnTo>
                    <a:lnTo>
                      <a:pt x="2372" y="1666"/>
                    </a:lnTo>
                    <a:lnTo>
                      <a:pt x="2381" y="1652"/>
                    </a:lnTo>
                    <a:lnTo>
                      <a:pt x="2389" y="1640"/>
                    </a:lnTo>
                    <a:lnTo>
                      <a:pt x="2398" y="1630"/>
                    </a:lnTo>
                    <a:lnTo>
                      <a:pt x="2408" y="1623"/>
                    </a:lnTo>
                    <a:lnTo>
                      <a:pt x="2418" y="1619"/>
                    </a:lnTo>
                    <a:lnTo>
                      <a:pt x="2429" y="1619"/>
                    </a:lnTo>
                    <a:lnTo>
                      <a:pt x="2442" y="1623"/>
                    </a:lnTo>
                    <a:lnTo>
                      <a:pt x="2456" y="1631"/>
                    </a:lnTo>
                    <a:lnTo>
                      <a:pt x="2470" y="1640"/>
                    </a:lnTo>
                    <a:lnTo>
                      <a:pt x="2485" y="1644"/>
                    </a:lnTo>
                    <a:lnTo>
                      <a:pt x="2501" y="1644"/>
                    </a:lnTo>
                    <a:lnTo>
                      <a:pt x="2516" y="1642"/>
                    </a:lnTo>
                    <a:lnTo>
                      <a:pt x="2532" y="1638"/>
                    </a:lnTo>
                    <a:lnTo>
                      <a:pt x="2551" y="1633"/>
                    </a:lnTo>
                    <a:lnTo>
                      <a:pt x="2568" y="1630"/>
                    </a:lnTo>
                    <a:lnTo>
                      <a:pt x="2589" y="1626"/>
                    </a:lnTo>
                    <a:lnTo>
                      <a:pt x="2608" y="1623"/>
                    </a:lnTo>
                    <a:lnTo>
                      <a:pt x="2625" y="1618"/>
                    </a:lnTo>
                    <a:lnTo>
                      <a:pt x="2640" y="1611"/>
                    </a:lnTo>
                    <a:lnTo>
                      <a:pt x="2652" y="1602"/>
                    </a:lnTo>
                    <a:lnTo>
                      <a:pt x="2664" y="1594"/>
                    </a:lnTo>
                    <a:lnTo>
                      <a:pt x="2675" y="1585"/>
                    </a:lnTo>
                    <a:lnTo>
                      <a:pt x="2685" y="1575"/>
                    </a:lnTo>
                    <a:lnTo>
                      <a:pt x="2695" y="1566"/>
                    </a:lnTo>
                    <a:lnTo>
                      <a:pt x="2706" y="1559"/>
                    </a:lnTo>
                    <a:lnTo>
                      <a:pt x="2716" y="1552"/>
                    </a:lnTo>
                    <a:lnTo>
                      <a:pt x="2726" y="1547"/>
                    </a:lnTo>
                    <a:lnTo>
                      <a:pt x="2735" y="1542"/>
                    </a:lnTo>
                    <a:lnTo>
                      <a:pt x="2745" y="1537"/>
                    </a:lnTo>
                    <a:lnTo>
                      <a:pt x="2752" y="1530"/>
                    </a:lnTo>
                    <a:lnTo>
                      <a:pt x="2761" y="1521"/>
                    </a:lnTo>
                    <a:lnTo>
                      <a:pt x="2768" y="1509"/>
                    </a:lnTo>
                    <a:lnTo>
                      <a:pt x="2776" y="1499"/>
                    </a:lnTo>
                    <a:lnTo>
                      <a:pt x="2787" y="1489"/>
                    </a:lnTo>
                    <a:lnTo>
                      <a:pt x="2799" y="1480"/>
                    </a:lnTo>
                    <a:lnTo>
                      <a:pt x="2811" y="1471"/>
                    </a:lnTo>
                    <a:lnTo>
                      <a:pt x="2821" y="1461"/>
                    </a:lnTo>
                    <a:lnTo>
                      <a:pt x="2831" y="1449"/>
                    </a:lnTo>
                    <a:lnTo>
                      <a:pt x="2838" y="1434"/>
                    </a:lnTo>
                    <a:lnTo>
                      <a:pt x="2840" y="1415"/>
                    </a:lnTo>
                    <a:lnTo>
                      <a:pt x="2842" y="1379"/>
                    </a:lnTo>
                    <a:lnTo>
                      <a:pt x="2847" y="1353"/>
                    </a:lnTo>
                    <a:lnTo>
                      <a:pt x="2850" y="1337"/>
                    </a:lnTo>
                    <a:lnTo>
                      <a:pt x="2852" y="1332"/>
                    </a:lnTo>
                    <a:close/>
                  </a:path>
                </a:pathLst>
              </a:custGeom>
              <a:solidFill>
                <a:srgbClr val="FFA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 dirty="0"/>
              </a:p>
            </p:txBody>
          </p:sp>
        </p:grpSp>
        <p:pic>
          <p:nvPicPr>
            <p:cNvPr id="9" name="Picture 8" descr="C:\Program Files (x86)\Microsoft Office\MEDIA\CAGCAT10\j0293828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6" y="2739594"/>
              <a:ext cx="702741" cy="739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C:\Users\charousekz\AppData\Local\Microsoft\Windows\Temporary Internet Files\Content.IE5\OZEWI36U\MC900440405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5749" y="983798"/>
              <a:ext cx="980542" cy="980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8" descr="C:\Program Files (x86)\Microsoft Office\MEDIA\CAGCAT10\j0293828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2130" y="2799429"/>
              <a:ext cx="702741" cy="739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8" descr="C:\Program Files (x86)\Microsoft Office\MEDIA\CAGCAT10\j0293828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8104" y="1982154"/>
              <a:ext cx="702741" cy="739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9" descr="C:\Users\charousekz\AppData\Local\Microsoft\Windows\Temporary Internet Files\Content.IE5\OZEWI36U\MC900440405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0381" y="1945781"/>
              <a:ext cx="980542" cy="980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9" descr="C:\Users\charousekz\AppData\Local\Microsoft\Windows\Temporary Internet Files\Content.IE5\OZEWI36U\MC900440405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1543" y="1534835"/>
              <a:ext cx="980542" cy="980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ovéPole 18"/>
            <p:cNvSpPr txBox="1"/>
            <p:nvPr/>
          </p:nvSpPr>
          <p:spPr>
            <a:xfrm>
              <a:off x="3889806" y="1501998"/>
              <a:ext cx="1042233" cy="1515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cs-CZ" sz="2800" b="1" u="sng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27" name="Picture 3" descr="C:\Users\charousekz\AppData\Local\Microsoft\Windows\Temporary Internet Files\Content.IE5\6RVER6AF\MC90028708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147310"/>
            <a:ext cx="1856565" cy="174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ovéPole 22"/>
          <p:cNvSpPr txBox="1"/>
          <p:nvPr/>
        </p:nvSpPr>
        <p:spPr>
          <a:xfrm>
            <a:off x="251521" y="4293096"/>
            <a:ext cx="36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Teplota pod nulou dosahuje záporných hodnot.</a:t>
            </a:r>
          </a:p>
        </p:txBody>
      </p:sp>
      <p:sp>
        <p:nvSpPr>
          <p:cNvPr id="24" name="TextovéPole 23"/>
          <p:cNvSpPr txBox="1"/>
          <p:nvPr/>
        </p:nvSpPr>
        <p:spPr>
          <a:xfrm flipH="1">
            <a:off x="5227422" y="4174997"/>
            <a:ext cx="36650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Dluhy na účtu jsou značeny záporným číslem.</a:t>
            </a:r>
          </a:p>
        </p:txBody>
      </p:sp>
      <p:sp>
        <p:nvSpPr>
          <p:cNvPr id="27" name="Šipka doprava 26">
            <a:hlinkClick r:id="" action="ppaction://hlinkshowjump?jump=nextslide"/>
          </p:cNvPr>
          <p:cNvSpPr/>
          <p:nvPr/>
        </p:nvSpPr>
        <p:spPr>
          <a:xfrm>
            <a:off x="8119241" y="6227379"/>
            <a:ext cx="1024759" cy="630621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2170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Celá čísla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51520" y="1268760"/>
            <a:ext cx="86409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Příklad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2800" dirty="0"/>
              <a:t>Vypiš z čísel 12, -5, 3, 8,-16, -7, 32, 45, -3, 1, 0</a:t>
            </a:r>
          </a:p>
          <a:p>
            <a:endParaRPr lang="cs-CZ" sz="2800" dirty="0"/>
          </a:p>
          <a:p>
            <a:pPr marL="971550" lvl="1" indent="-514350">
              <a:buAutoNum type="alphaLcParenR"/>
            </a:pPr>
            <a:r>
              <a:rPr lang="cs-CZ" sz="2800" dirty="0"/>
              <a:t>všechna čísla kladná:	</a:t>
            </a:r>
          </a:p>
          <a:p>
            <a:pPr lvl="1"/>
            <a:endParaRPr lang="cs-CZ" sz="2800" dirty="0"/>
          </a:p>
          <a:p>
            <a:pPr lvl="1"/>
            <a:r>
              <a:rPr lang="cs-CZ" sz="2800" dirty="0"/>
              <a:t>b) Všechna čísla záporná: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251520" y="4077072"/>
            <a:ext cx="86409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rgbClr val="C00000"/>
                </a:solidFill>
              </a:rPr>
              <a:t>Řešení:</a:t>
            </a:r>
          </a:p>
          <a:p>
            <a:pPr marL="800100" lvl="1" indent="-342900">
              <a:buAutoNum type="alphaLcParenR"/>
            </a:pPr>
            <a:r>
              <a:rPr lang="cs-CZ" sz="2800" dirty="0">
                <a:solidFill>
                  <a:srgbClr val="C00000"/>
                </a:solidFill>
              </a:rPr>
              <a:t>čísla kladná:  12, 3, 8, 32, 45, 1</a:t>
            </a:r>
          </a:p>
          <a:p>
            <a:pPr marL="800100" lvl="1" indent="-342900">
              <a:buAutoNum type="alphaLcParenR"/>
            </a:pPr>
            <a:endParaRPr lang="cs-CZ" sz="2800" dirty="0">
              <a:solidFill>
                <a:srgbClr val="C00000"/>
              </a:solidFill>
            </a:endParaRPr>
          </a:p>
          <a:p>
            <a:pPr marL="800100" lvl="1" indent="-342900">
              <a:buAutoNum type="alphaLcParenR"/>
            </a:pPr>
            <a:r>
              <a:rPr lang="cs-CZ" sz="2800" dirty="0">
                <a:solidFill>
                  <a:srgbClr val="C00000"/>
                </a:solidFill>
              </a:rPr>
              <a:t>čísla záporná: -5, -16, -7, -3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7873504" y="3300085"/>
            <a:ext cx="1001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chemeClr val="tx2">
                    <a:lumMod val="60000"/>
                    <a:lumOff val="40000"/>
                  </a:schemeClr>
                </a:solidFill>
              </a:rPr>
              <a:t>Zobrazit řešení</a:t>
            </a:r>
          </a:p>
        </p:txBody>
      </p:sp>
      <p:sp>
        <p:nvSpPr>
          <p:cNvPr id="7" name="Šipka doprava 6">
            <a:hlinkClick r:id="" action="ppaction://hlinkshowjump?jump=nextslide"/>
          </p:cNvPr>
          <p:cNvSpPr/>
          <p:nvPr/>
        </p:nvSpPr>
        <p:spPr>
          <a:xfrm>
            <a:off x="8119241" y="6227379"/>
            <a:ext cx="1024759" cy="630621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0832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Absolutní hodnota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2735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Absolutní hodnota čísla udává vzdálenost od čísla 0 na číselné ose.</a:t>
            </a:r>
          </a:p>
        </p:txBody>
      </p:sp>
      <p:grpSp>
        <p:nvGrpSpPr>
          <p:cNvPr id="33" name="Skupina 32"/>
          <p:cNvGrpSpPr/>
          <p:nvPr/>
        </p:nvGrpSpPr>
        <p:grpSpPr>
          <a:xfrm>
            <a:off x="276786" y="3045179"/>
            <a:ext cx="8352928" cy="144016"/>
            <a:chOff x="276786" y="3045179"/>
            <a:chExt cx="8352928" cy="144016"/>
          </a:xfrm>
        </p:grpSpPr>
        <p:cxnSp>
          <p:nvCxnSpPr>
            <p:cNvPr id="7" name="Přímá spojnice 6"/>
            <p:cNvCxnSpPr/>
            <p:nvPr/>
          </p:nvCxnSpPr>
          <p:spPr>
            <a:xfrm>
              <a:off x="276786" y="3117179"/>
              <a:ext cx="835292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Přímá spojnice 8"/>
            <p:cNvCxnSpPr/>
            <p:nvPr/>
          </p:nvCxnSpPr>
          <p:spPr>
            <a:xfrm flipV="1">
              <a:off x="4236786" y="3045179"/>
              <a:ext cx="0" cy="14401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Přímá spojnice 9"/>
            <p:cNvCxnSpPr/>
            <p:nvPr/>
          </p:nvCxnSpPr>
          <p:spPr>
            <a:xfrm flipV="1">
              <a:off x="4956786" y="3045179"/>
              <a:ext cx="0" cy="14401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Přímá spojnice 10"/>
            <p:cNvCxnSpPr/>
            <p:nvPr/>
          </p:nvCxnSpPr>
          <p:spPr>
            <a:xfrm flipV="1">
              <a:off x="5676786" y="3045179"/>
              <a:ext cx="0" cy="14401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Přímá spojnice 11"/>
            <p:cNvCxnSpPr/>
            <p:nvPr/>
          </p:nvCxnSpPr>
          <p:spPr>
            <a:xfrm flipV="1">
              <a:off x="6396786" y="3045179"/>
              <a:ext cx="0" cy="14401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Přímá spojnice 12"/>
            <p:cNvCxnSpPr/>
            <p:nvPr/>
          </p:nvCxnSpPr>
          <p:spPr>
            <a:xfrm flipV="1">
              <a:off x="7116786" y="3045179"/>
              <a:ext cx="0" cy="14401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Přímá spojnice 13"/>
            <p:cNvCxnSpPr/>
            <p:nvPr/>
          </p:nvCxnSpPr>
          <p:spPr>
            <a:xfrm flipV="1">
              <a:off x="7836786" y="3045179"/>
              <a:ext cx="0" cy="14401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Přímá spojnice 14"/>
            <p:cNvCxnSpPr/>
            <p:nvPr/>
          </p:nvCxnSpPr>
          <p:spPr>
            <a:xfrm flipV="1">
              <a:off x="8556786" y="3045179"/>
              <a:ext cx="0" cy="14401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Přímá spojnice 15"/>
            <p:cNvCxnSpPr/>
            <p:nvPr/>
          </p:nvCxnSpPr>
          <p:spPr>
            <a:xfrm flipV="1">
              <a:off x="636786" y="3045179"/>
              <a:ext cx="0" cy="14401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Přímá spojnice 16"/>
            <p:cNvCxnSpPr/>
            <p:nvPr/>
          </p:nvCxnSpPr>
          <p:spPr>
            <a:xfrm flipV="1">
              <a:off x="2076786" y="3045179"/>
              <a:ext cx="0" cy="14401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Přímá spojnice 17"/>
            <p:cNvCxnSpPr/>
            <p:nvPr/>
          </p:nvCxnSpPr>
          <p:spPr>
            <a:xfrm flipV="1">
              <a:off x="1356786" y="3045179"/>
              <a:ext cx="0" cy="14401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Přímá spojnice 18"/>
            <p:cNvCxnSpPr/>
            <p:nvPr/>
          </p:nvCxnSpPr>
          <p:spPr>
            <a:xfrm flipV="1">
              <a:off x="2796786" y="3045179"/>
              <a:ext cx="0" cy="14401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Přímá spojnice 19"/>
            <p:cNvCxnSpPr/>
            <p:nvPr/>
          </p:nvCxnSpPr>
          <p:spPr>
            <a:xfrm flipV="1">
              <a:off x="3516786" y="3045179"/>
              <a:ext cx="0" cy="14401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ovéPole 20"/>
          <p:cNvSpPr txBox="1"/>
          <p:nvPr/>
        </p:nvSpPr>
        <p:spPr>
          <a:xfrm>
            <a:off x="4074725" y="3233761"/>
            <a:ext cx="324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0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1869512" y="3241495"/>
            <a:ext cx="414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-3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2589552" y="3233027"/>
            <a:ext cx="414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-2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5514534" y="3235799"/>
            <a:ext cx="324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2</a:t>
            </a:r>
          </a:p>
        </p:txBody>
      </p:sp>
      <p:sp>
        <p:nvSpPr>
          <p:cNvPr id="25" name="TextovéPole 24"/>
          <p:cNvSpPr txBox="1"/>
          <p:nvPr/>
        </p:nvSpPr>
        <p:spPr>
          <a:xfrm>
            <a:off x="6234534" y="3235799"/>
            <a:ext cx="324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3</a:t>
            </a:r>
          </a:p>
        </p:txBody>
      </p:sp>
      <p:sp>
        <p:nvSpPr>
          <p:cNvPr id="26" name="TextovéPole 25"/>
          <p:cNvSpPr txBox="1"/>
          <p:nvPr/>
        </p:nvSpPr>
        <p:spPr>
          <a:xfrm>
            <a:off x="6954534" y="3235799"/>
            <a:ext cx="324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4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7674534" y="3235799"/>
            <a:ext cx="324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5</a:t>
            </a:r>
          </a:p>
        </p:txBody>
      </p:sp>
      <p:sp>
        <p:nvSpPr>
          <p:cNvPr id="28" name="TextovéPole 27"/>
          <p:cNvSpPr txBox="1"/>
          <p:nvPr/>
        </p:nvSpPr>
        <p:spPr>
          <a:xfrm>
            <a:off x="3309592" y="3233027"/>
            <a:ext cx="414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-1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8394534" y="3235799"/>
            <a:ext cx="324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6</a:t>
            </a:r>
          </a:p>
        </p:txBody>
      </p:sp>
      <p:sp>
        <p:nvSpPr>
          <p:cNvPr id="30" name="TextovéPole 29"/>
          <p:cNvSpPr txBox="1"/>
          <p:nvPr/>
        </p:nvSpPr>
        <p:spPr>
          <a:xfrm>
            <a:off x="1149472" y="3233761"/>
            <a:ext cx="414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-4</a:t>
            </a:r>
          </a:p>
        </p:txBody>
      </p:sp>
      <p:sp>
        <p:nvSpPr>
          <p:cNvPr id="31" name="TextovéPole 30"/>
          <p:cNvSpPr txBox="1"/>
          <p:nvPr/>
        </p:nvSpPr>
        <p:spPr>
          <a:xfrm>
            <a:off x="4794534" y="3241495"/>
            <a:ext cx="324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1</a:t>
            </a:r>
          </a:p>
        </p:txBody>
      </p:sp>
      <p:sp>
        <p:nvSpPr>
          <p:cNvPr id="32" name="TextovéPole 31"/>
          <p:cNvSpPr txBox="1"/>
          <p:nvPr/>
        </p:nvSpPr>
        <p:spPr>
          <a:xfrm>
            <a:off x="429432" y="3233027"/>
            <a:ext cx="414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-5</a:t>
            </a:r>
          </a:p>
        </p:txBody>
      </p:sp>
      <p:grpSp>
        <p:nvGrpSpPr>
          <p:cNvPr id="43" name="Skupina 42"/>
          <p:cNvGrpSpPr/>
          <p:nvPr/>
        </p:nvGrpSpPr>
        <p:grpSpPr>
          <a:xfrm>
            <a:off x="1356786" y="3603093"/>
            <a:ext cx="2880191" cy="545987"/>
            <a:chOff x="1356786" y="3603093"/>
            <a:chExt cx="2880191" cy="545987"/>
          </a:xfrm>
        </p:grpSpPr>
        <p:cxnSp>
          <p:nvCxnSpPr>
            <p:cNvPr id="37" name="Přímá spojnice 36"/>
            <p:cNvCxnSpPr>
              <a:endCxn id="30" idx="2"/>
            </p:cNvCxnSpPr>
            <p:nvPr/>
          </p:nvCxnSpPr>
          <p:spPr>
            <a:xfrm flipV="1">
              <a:off x="1356786" y="3603093"/>
              <a:ext cx="0" cy="5459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Přímá spojnice 38"/>
            <p:cNvCxnSpPr>
              <a:endCxn id="21" idx="2"/>
            </p:cNvCxnSpPr>
            <p:nvPr/>
          </p:nvCxnSpPr>
          <p:spPr>
            <a:xfrm flipV="1">
              <a:off x="4236977" y="3603093"/>
              <a:ext cx="0" cy="5459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Přímá spojnice se šipkou 40"/>
            <p:cNvCxnSpPr/>
            <p:nvPr/>
          </p:nvCxnSpPr>
          <p:spPr>
            <a:xfrm flipH="1">
              <a:off x="1356786" y="4005064"/>
              <a:ext cx="288000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ovéPole 41"/>
          <p:cNvSpPr txBox="1"/>
          <p:nvPr/>
        </p:nvSpPr>
        <p:spPr>
          <a:xfrm>
            <a:off x="1869511" y="3528010"/>
            <a:ext cx="22052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4 jednotky</a:t>
            </a:r>
          </a:p>
          <a:p>
            <a:r>
              <a:rPr lang="en-US" sz="2800" dirty="0"/>
              <a:t>p</a:t>
            </a:r>
            <a:r>
              <a:rPr lang="cs-CZ" sz="2800" dirty="0"/>
              <a:t>roto </a:t>
            </a:r>
            <a:r>
              <a:rPr lang="en-US" sz="2800" dirty="0"/>
              <a:t>|-4|= 4</a:t>
            </a:r>
            <a:endParaRPr lang="cs-CZ" sz="2800" dirty="0"/>
          </a:p>
        </p:txBody>
      </p:sp>
      <p:grpSp>
        <p:nvGrpSpPr>
          <p:cNvPr id="44" name="Skupina 43"/>
          <p:cNvGrpSpPr/>
          <p:nvPr/>
        </p:nvGrpSpPr>
        <p:grpSpPr>
          <a:xfrm>
            <a:off x="4236404" y="3732069"/>
            <a:ext cx="3600382" cy="545987"/>
            <a:chOff x="1356786" y="3603093"/>
            <a:chExt cx="2880191" cy="545987"/>
          </a:xfrm>
        </p:grpSpPr>
        <p:cxnSp>
          <p:nvCxnSpPr>
            <p:cNvPr id="45" name="Přímá spojnice 44"/>
            <p:cNvCxnSpPr/>
            <p:nvPr/>
          </p:nvCxnSpPr>
          <p:spPr>
            <a:xfrm flipV="1">
              <a:off x="1356786" y="3603093"/>
              <a:ext cx="0" cy="5459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Přímá spojnice 45"/>
            <p:cNvCxnSpPr/>
            <p:nvPr/>
          </p:nvCxnSpPr>
          <p:spPr>
            <a:xfrm flipV="1">
              <a:off x="4236977" y="3603093"/>
              <a:ext cx="0" cy="5459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Přímá spojnice se šipkou 46"/>
            <p:cNvCxnSpPr/>
            <p:nvPr/>
          </p:nvCxnSpPr>
          <p:spPr>
            <a:xfrm flipH="1">
              <a:off x="1356786" y="4005064"/>
              <a:ext cx="288000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ovéPole 47"/>
          <p:cNvSpPr txBox="1"/>
          <p:nvPr/>
        </p:nvSpPr>
        <p:spPr>
          <a:xfrm>
            <a:off x="5095637" y="3656986"/>
            <a:ext cx="21834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5 jednotek</a:t>
            </a:r>
          </a:p>
          <a:p>
            <a:r>
              <a:rPr lang="en-US" sz="2800" dirty="0"/>
              <a:t>proto |5|= 5</a:t>
            </a:r>
            <a:endParaRPr lang="cs-CZ" sz="2800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3689668" y="4349483"/>
            <a:ext cx="1267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|0|= 0</a:t>
            </a:r>
            <a:endParaRPr lang="cs-CZ" sz="2800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276786" y="5035651"/>
            <a:ext cx="8615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rgbClr val="C00000"/>
                </a:solidFill>
              </a:rPr>
              <a:t>Absolutní hodnota každého čísla je kladné číslo nebo nula.</a:t>
            </a:r>
          </a:p>
        </p:txBody>
      </p:sp>
      <p:sp>
        <p:nvSpPr>
          <p:cNvPr id="52" name="Šipka doprava 51">
            <a:hlinkClick r:id="" action="ppaction://hlinkshowjump?jump=nextslide"/>
          </p:cNvPr>
          <p:cNvSpPr/>
          <p:nvPr/>
        </p:nvSpPr>
        <p:spPr>
          <a:xfrm>
            <a:off x="8119241" y="6227379"/>
            <a:ext cx="1024759" cy="630621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2954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Absolutní hodnota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51520" y="1268760"/>
            <a:ext cx="86409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Příklad</a:t>
            </a:r>
          </a:p>
          <a:p>
            <a:r>
              <a:rPr lang="cs-CZ" sz="2800" dirty="0"/>
              <a:t>2. Vypočítej absolutní hodnoty:</a:t>
            </a:r>
          </a:p>
          <a:p>
            <a:r>
              <a:rPr lang="cs-CZ" sz="2800" dirty="0"/>
              <a:t>	a) </a:t>
            </a:r>
            <a:r>
              <a:rPr lang="en-US" sz="2800" dirty="0"/>
              <a:t>|-3|=	b</a:t>
            </a:r>
            <a:r>
              <a:rPr lang="cs-CZ" sz="2800" dirty="0"/>
              <a:t>)</a:t>
            </a:r>
            <a:r>
              <a:rPr lang="en-US" sz="2800" dirty="0"/>
              <a:t> |7|=	c</a:t>
            </a:r>
            <a:r>
              <a:rPr lang="cs-CZ" sz="2800" dirty="0"/>
              <a:t>)</a:t>
            </a:r>
            <a:r>
              <a:rPr lang="en-US" sz="2800" dirty="0"/>
              <a:t> |-5|=	</a:t>
            </a:r>
            <a:r>
              <a:rPr lang="cs-CZ" sz="2800" dirty="0"/>
              <a:t>d)</a:t>
            </a:r>
            <a:r>
              <a:rPr lang="en-US" sz="2800" dirty="0"/>
              <a:t> |-7|=</a:t>
            </a:r>
          </a:p>
          <a:p>
            <a:r>
              <a:rPr lang="en-US" sz="2800" dirty="0"/>
              <a:t>	e</a:t>
            </a:r>
            <a:r>
              <a:rPr lang="cs-CZ" sz="2800" dirty="0"/>
              <a:t>)</a:t>
            </a:r>
            <a:r>
              <a:rPr lang="en-US" sz="2800" dirty="0"/>
              <a:t> |27|=	f</a:t>
            </a:r>
            <a:r>
              <a:rPr lang="cs-CZ" sz="2800" dirty="0"/>
              <a:t>)</a:t>
            </a:r>
            <a:r>
              <a:rPr lang="en-US" sz="2800" dirty="0"/>
              <a:t> |-32|=	g</a:t>
            </a:r>
            <a:r>
              <a:rPr lang="cs-CZ" sz="2800" dirty="0"/>
              <a:t>)</a:t>
            </a:r>
            <a:r>
              <a:rPr lang="en-US" sz="2800" dirty="0"/>
              <a:t> |45|=	h</a:t>
            </a:r>
            <a:r>
              <a:rPr lang="cs-CZ" sz="2800" dirty="0"/>
              <a:t>)</a:t>
            </a:r>
            <a:r>
              <a:rPr lang="en-US" sz="2800" dirty="0"/>
              <a:t> |-177|=</a:t>
            </a:r>
            <a:endParaRPr lang="cs-CZ" sz="28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251520" y="4077072"/>
            <a:ext cx="88924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rgbClr val="C00000"/>
                </a:solidFill>
              </a:rPr>
              <a:t>Řešení:</a:t>
            </a:r>
            <a:endParaRPr lang="en-US" sz="2800" dirty="0">
              <a:solidFill>
                <a:srgbClr val="C00000"/>
              </a:solidFill>
            </a:endParaRPr>
          </a:p>
          <a:p>
            <a:r>
              <a:rPr lang="en-US" sz="2800" dirty="0">
                <a:solidFill>
                  <a:srgbClr val="C00000"/>
                </a:solidFill>
              </a:rPr>
              <a:t>	</a:t>
            </a:r>
            <a:r>
              <a:rPr lang="cs-CZ" sz="2800" dirty="0">
                <a:solidFill>
                  <a:srgbClr val="C00000"/>
                </a:solidFill>
              </a:rPr>
              <a:t>a) </a:t>
            </a:r>
            <a:r>
              <a:rPr lang="en-US" sz="2800" dirty="0">
                <a:solidFill>
                  <a:srgbClr val="C00000"/>
                </a:solidFill>
              </a:rPr>
              <a:t>|-3|= 3	b</a:t>
            </a:r>
            <a:r>
              <a:rPr lang="cs-CZ" sz="2800" dirty="0">
                <a:solidFill>
                  <a:srgbClr val="C00000"/>
                </a:solidFill>
              </a:rPr>
              <a:t>)</a:t>
            </a:r>
            <a:r>
              <a:rPr lang="en-US" sz="2800" dirty="0">
                <a:solidFill>
                  <a:srgbClr val="C00000"/>
                </a:solidFill>
              </a:rPr>
              <a:t> |7|= 7 	c</a:t>
            </a:r>
            <a:r>
              <a:rPr lang="cs-CZ" sz="2800" dirty="0">
                <a:solidFill>
                  <a:srgbClr val="C00000"/>
                </a:solidFill>
              </a:rPr>
              <a:t>)</a:t>
            </a:r>
            <a:r>
              <a:rPr lang="en-US" sz="2800" dirty="0">
                <a:solidFill>
                  <a:srgbClr val="C00000"/>
                </a:solidFill>
              </a:rPr>
              <a:t> |-5|= 5	</a:t>
            </a:r>
            <a:r>
              <a:rPr lang="cs-CZ" sz="2800" dirty="0">
                <a:solidFill>
                  <a:srgbClr val="C00000"/>
                </a:solidFill>
              </a:rPr>
              <a:t>d)</a:t>
            </a:r>
            <a:r>
              <a:rPr lang="en-US" sz="2800" dirty="0">
                <a:solidFill>
                  <a:srgbClr val="C00000"/>
                </a:solidFill>
              </a:rPr>
              <a:t> |-7|= 7</a:t>
            </a:r>
          </a:p>
          <a:p>
            <a:r>
              <a:rPr lang="en-US" sz="2800" dirty="0">
                <a:solidFill>
                  <a:srgbClr val="C00000"/>
                </a:solidFill>
              </a:rPr>
              <a:t>	e</a:t>
            </a:r>
            <a:r>
              <a:rPr lang="cs-CZ" sz="2800" dirty="0">
                <a:solidFill>
                  <a:srgbClr val="C00000"/>
                </a:solidFill>
              </a:rPr>
              <a:t>)</a:t>
            </a:r>
            <a:r>
              <a:rPr lang="en-US" sz="2800" dirty="0">
                <a:solidFill>
                  <a:srgbClr val="C00000"/>
                </a:solidFill>
              </a:rPr>
              <a:t> |27|= 27	f</a:t>
            </a:r>
            <a:r>
              <a:rPr lang="cs-CZ" sz="2800" dirty="0">
                <a:solidFill>
                  <a:srgbClr val="C00000"/>
                </a:solidFill>
              </a:rPr>
              <a:t>)</a:t>
            </a:r>
            <a:r>
              <a:rPr lang="en-US" sz="2800" dirty="0">
                <a:solidFill>
                  <a:srgbClr val="C00000"/>
                </a:solidFill>
              </a:rPr>
              <a:t> |-32|= 32	g</a:t>
            </a:r>
            <a:r>
              <a:rPr lang="cs-CZ" sz="2800" dirty="0">
                <a:solidFill>
                  <a:srgbClr val="C00000"/>
                </a:solidFill>
              </a:rPr>
              <a:t>)</a:t>
            </a:r>
            <a:r>
              <a:rPr lang="en-US" sz="2800" dirty="0">
                <a:solidFill>
                  <a:srgbClr val="C00000"/>
                </a:solidFill>
              </a:rPr>
              <a:t> |45|= 45	h</a:t>
            </a:r>
            <a:r>
              <a:rPr lang="cs-CZ" sz="2800" dirty="0">
                <a:solidFill>
                  <a:srgbClr val="C00000"/>
                </a:solidFill>
              </a:rPr>
              <a:t>)</a:t>
            </a:r>
            <a:r>
              <a:rPr lang="en-US" sz="2800" dirty="0">
                <a:solidFill>
                  <a:srgbClr val="C00000"/>
                </a:solidFill>
              </a:rPr>
              <a:t> |-177|= 177</a:t>
            </a:r>
            <a:endParaRPr lang="cs-CZ" sz="2800" dirty="0">
              <a:solidFill>
                <a:srgbClr val="C00000"/>
              </a:solidFill>
            </a:endParaRPr>
          </a:p>
          <a:p>
            <a:endParaRPr lang="cs-CZ" sz="2800" dirty="0">
              <a:solidFill>
                <a:srgbClr val="C00000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7873504" y="3300085"/>
            <a:ext cx="1001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chemeClr val="tx2">
                    <a:lumMod val="60000"/>
                    <a:lumOff val="40000"/>
                  </a:schemeClr>
                </a:solidFill>
              </a:rPr>
              <a:t>Zobrazit řešení</a:t>
            </a:r>
          </a:p>
        </p:txBody>
      </p:sp>
      <p:sp>
        <p:nvSpPr>
          <p:cNvPr id="7" name="Šipka doprava 6">
            <a:hlinkClick r:id="" action="ppaction://hlinkshowjump?jump=nextslide"/>
          </p:cNvPr>
          <p:cNvSpPr/>
          <p:nvPr/>
        </p:nvSpPr>
        <p:spPr>
          <a:xfrm>
            <a:off x="8119241" y="6227379"/>
            <a:ext cx="1024759" cy="630621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4878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Opačné číslo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072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dirty="0"/>
              <a:t>Opačné číslo k číslu různému od nuly je číslo, které se mu nerovná, ale má stejnou absolutní hodnotu.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467544" y="2780928"/>
            <a:ext cx="8208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chemeClr val="tx2">
                    <a:lumMod val="50000"/>
                  </a:schemeClr>
                </a:solidFill>
              </a:rPr>
              <a:t>	opačné číslo k číslu 7 je -7 =&gt; 	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|7|=|-7| a 7</a:t>
            </a:r>
            <a:r>
              <a:rPr lang="cs-CZ" sz="28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≠</a:t>
            </a:r>
            <a:r>
              <a:rPr lang="cs-CZ" sz="28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-7</a:t>
            </a:r>
          </a:p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cs-CZ" sz="2800" dirty="0">
                <a:solidFill>
                  <a:schemeClr val="tx2">
                    <a:lumMod val="50000"/>
                  </a:schemeClr>
                </a:solidFill>
              </a:rPr>
              <a:t>opačné číslo k číslu -6 je 6 =&gt;	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|</a:t>
            </a:r>
            <a:r>
              <a:rPr lang="cs-CZ" sz="2800" dirty="0">
                <a:solidFill>
                  <a:schemeClr val="tx2">
                    <a:lumMod val="50000"/>
                  </a:schemeClr>
                </a:solidFill>
              </a:rPr>
              <a:t>-6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|</a:t>
            </a:r>
            <a:r>
              <a:rPr lang="cs-CZ" sz="2800" dirty="0">
                <a:solidFill>
                  <a:schemeClr val="tx2">
                    <a:lumMod val="50000"/>
                  </a:schemeClr>
                </a:solidFill>
              </a:rPr>
              <a:t>=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|</a:t>
            </a:r>
            <a:r>
              <a:rPr lang="cs-CZ" sz="2800" dirty="0">
                <a:solidFill>
                  <a:schemeClr val="tx2">
                    <a:lumMod val="50000"/>
                  </a:schemeClr>
                </a:solidFill>
              </a:rPr>
              <a:t>6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|</a:t>
            </a:r>
            <a:r>
              <a:rPr lang="cs-CZ" sz="2800" dirty="0">
                <a:solidFill>
                  <a:schemeClr val="tx2">
                    <a:lumMod val="50000"/>
                  </a:schemeClr>
                </a:solidFill>
              </a:rPr>
              <a:t> a -6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 ≠</a:t>
            </a:r>
            <a:r>
              <a:rPr lang="cs-CZ" sz="2800" dirty="0">
                <a:solidFill>
                  <a:schemeClr val="tx2">
                    <a:lumMod val="50000"/>
                  </a:schemeClr>
                </a:solidFill>
              </a:rPr>
              <a:t> 6</a:t>
            </a:r>
          </a:p>
          <a:p>
            <a:r>
              <a:rPr lang="cs-CZ" sz="2800" dirty="0">
                <a:solidFill>
                  <a:schemeClr val="tx2">
                    <a:lumMod val="50000"/>
                  </a:schemeClr>
                </a:solidFill>
              </a:rPr>
              <a:t>	opačné číslo k číslu 0 je 0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225529" y="4165441"/>
            <a:ext cx="86409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Příklad</a:t>
            </a:r>
          </a:p>
          <a:p>
            <a:r>
              <a:rPr lang="cs-CZ" sz="2800" dirty="0"/>
              <a:t>3. Zapiš opačné číslo k číslu:</a:t>
            </a:r>
          </a:p>
          <a:p>
            <a:r>
              <a:rPr lang="cs-CZ" sz="2800" dirty="0"/>
              <a:t>	a) 8</a:t>
            </a:r>
            <a:r>
              <a:rPr lang="en-US" sz="2800" dirty="0"/>
              <a:t>	</a:t>
            </a:r>
            <a:r>
              <a:rPr lang="cs-CZ" sz="2800" dirty="0"/>
              <a:t>	</a:t>
            </a:r>
            <a:r>
              <a:rPr lang="en-US" sz="2800" dirty="0"/>
              <a:t>b</a:t>
            </a:r>
            <a:r>
              <a:rPr lang="cs-CZ" sz="2800" dirty="0"/>
              <a:t>)</a:t>
            </a:r>
            <a:r>
              <a:rPr lang="en-US" sz="2800" dirty="0"/>
              <a:t> </a:t>
            </a:r>
            <a:r>
              <a:rPr lang="cs-CZ" sz="2800" dirty="0"/>
              <a:t>-12</a:t>
            </a:r>
            <a:r>
              <a:rPr lang="en-US" sz="2800" dirty="0"/>
              <a:t>	</a:t>
            </a:r>
            <a:r>
              <a:rPr lang="cs-CZ" sz="2800" dirty="0"/>
              <a:t>	</a:t>
            </a:r>
            <a:r>
              <a:rPr lang="en-US" sz="2800" dirty="0"/>
              <a:t>c</a:t>
            </a:r>
            <a:r>
              <a:rPr lang="cs-CZ" sz="2800" dirty="0"/>
              <a:t>)</a:t>
            </a:r>
            <a:r>
              <a:rPr lang="en-US" sz="2800" dirty="0"/>
              <a:t> </a:t>
            </a:r>
            <a:r>
              <a:rPr lang="cs-CZ" sz="2800" dirty="0"/>
              <a:t>-36	</a:t>
            </a:r>
            <a:r>
              <a:rPr lang="en-US" sz="2800" dirty="0"/>
              <a:t>	</a:t>
            </a:r>
            <a:r>
              <a:rPr lang="cs-CZ" sz="2800" dirty="0"/>
              <a:t>d)</a:t>
            </a:r>
            <a:r>
              <a:rPr lang="en-US" sz="2800" dirty="0"/>
              <a:t> </a:t>
            </a:r>
            <a:r>
              <a:rPr lang="cs-CZ" sz="2800" dirty="0"/>
              <a:t>0	</a:t>
            </a:r>
            <a:r>
              <a:rPr lang="en-US" sz="2800" dirty="0"/>
              <a:t>	e</a:t>
            </a:r>
            <a:r>
              <a:rPr lang="cs-CZ" sz="2800" dirty="0"/>
              <a:t>)</a:t>
            </a:r>
            <a:r>
              <a:rPr lang="en-US" sz="2800" dirty="0"/>
              <a:t> </a:t>
            </a:r>
            <a:r>
              <a:rPr lang="cs-CZ" sz="2800" dirty="0"/>
              <a:t>45	</a:t>
            </a:r>
            <a:r>
              <a:rPr lang="en-US" sz="2800" dirty="0"/>
              <a:t>	f</a:t>
            </a:r>
            <a:r>
              <a:rPr lang="cs-CZ" sz="2800" dirty="0"/>
              <a:t>)</a:t>
            </a:r>
            <a:r>
              <a:rPr lang="en-US" sz="2800" dirty="0"/>
              <a:t> </a:t>
            </a:r>
            <a:r>
              <a:rPr lang="cs-CZ" sz="2800" dirty="0"/>
              <a:t>165	</a:t>
            </a:r>
            <a:r>
              <a:rPr lang="en-US" sz="2800" dirty="0"/>
              <a:t>	g</a:t>
            </a:r>
            <a:r>
              <a:rPr lang="cs-CZ" sz="2800" dirty="0"/>
              <a:t>)</a:t>
            </a:r>
            <a:r>
              <a:rPr lang="en-US" sz="2800" dirty="0"/>
              <a:t> </a:t>
            </a:r>
            <a:r>
              <a:rPr lang="cs-CZ" sz="2800" dirty="0"/>
              <a:t>-1	</a:t>
            </a:r>
            <a:r>
              <a:rPr lang="en-US" sz="2800" dirty="0"/>
              <a:t>	h</a:t>
            </a:r>
            <a:r>
              <a:rPr lang="cs-CZ" sz="2800" dirty="0"/>
              <a:t>)</a:t>
            </a:r>
            <a:r>
              <a:rPr lang="en-US" sz="2800" dirty="0"/>
              <a:t> </a:t>
            </a:r>
            <a:r>
              <a:rPr lang="cs-CZ" sz="2800" dirty="0"/>
              <a:t>5321</a:t>
            </a:r>
          </a:p>
        </p:txBody>
      </p:sp>
      <p:sp>
        <p:nvSpPr>
          <p:cNvPr id="8" name="Šipka doprava 7">
            <a:hlinkClick r:id="" action="ppaction://hlinkshowjump?jump=nextslide"/>
          </p:cNvPr>
          <p:cNvSpPr/>
          <p:nvPr/>
        </p:nvSpPr>
        <p:spPr>
          <a:xfrm>
            <a:off x="8119241" y="6227379"/>
            <a:ext cx="1024759" cy="630621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369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Opačné číslo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218777" y="1052736"/>
            <a:ext cx="86409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Příklad</a:t>
            </a:r>
          </a:p>
          <a:p>
            <a:r>
              <a:rPr lang="cs-CZ" sz="2800" dirty="0"/>
              <a:t>3. Zapiš opačné číslo k číslu:</a:t>
            </a:r>
          </a:p>
          <a:p>
            <a:r>
              <a:rPr lang="cs-CZ" sz="2800" dirty="0"/>
              <a:t>	a) 8</a:t>
            </a:r>
            <a:r>
              <a:rPr lang="en-US" sz="2800" dirty="0"/>
              <a:t>	</a:t>
            </a:r>
            <a:r>
              <a:rPr lang="cs-CZ" sz="2800" dirty="0"/>
              <a:t>	</a:t>
            </a:r>
            <a:r>
              <a:rPr lang="en-US" sz="2800" dirty="0"/>
              <a:t>b</a:t>
            </a:r>
            <a:r>
              <a:rPr lang="cs-CZ" sz="2800" dirty="0"/>
              <a:t>)</a:t>
            </a:r>
            <a:r>
              <a:rPr lang="en-US" sz="2800" dirty="0"/>
              <a:t> </a:t>
            </a:r>
            <a:r>
              <a:rPr lang="cs-CZ" sz="2800" dirty="0"/>
              <a:t>-12</a:t>
            </a:r>
            <a:r>
              <a:rPr lang="en-US" sz="2800" dirty="0"/>
              <a:t>	</a:t>
            </a:r>
            <a:r>
              <a:rPr lang="cs-CZ" sz="2800" dirty="0"/>
              <a:t>	</a:t>
            </a:r>
            <a:r>
              <a:rPr lang="en-US" sz="2800" dirty="0"/>
              <a:t>c</a:t>
            </a:r>
            <a:r>
              <a:rPr lang="cs-CZ" sz="2800" dirty="0"/>
              <a:t>)</a:t>
            </a:r>
            <a:r>
              <a:rPr lang="en-US" sz="2800" dirty="0"/>
              <a:t> </a:t>
            </a:r>
            <a:r>
              <a:rPr lang="cs-CZ" sz="2800" dirty="0"/>
              <a:t>-36	</a:t>
            </a:r>
            <a:r>
              <a:rPr lang="en-US" sz="2800" dirty="0"/>
              <a:t>	</a:t>
            </a:r>
            <a:r>
              <a:rPr lang="cs-CZ" sz="2800" dirty="0"/>
              <a:t>d)</a:t>
            </a:r>
            <a:r>
              <a:rPr lang="en-US" sz="2800" dirty="0"/>
              <a:t> </a:t>
            </a:r>
            <a:r>
              <a:rPr lang="cs-CZ" sz="2800" dirty="0"/>
              <a:t>0	</a:t>
            </a:r>
            <a:r>
              <a:rPr lang="en-US" sz="2800" dirty="0"/>
              <a:t>	e</a:t>
            </a:r>
            <a:r>
              <a:rPr lang="cs-CZ" sz="2800" dirty="0"/>
              <a:t>)</a:t>
            </a:r>
            <a:r>
              <a:rPr lang="en-US" sz="2800" dirty="0"/>
              <a:t> </a:t>
            </a:r>
            <a:r>
              <a:rPr lang="cs-CZ" sz="2800" dirty="0"/>
              <a:t>45	</a:t>
            </a:r>
            <a:r>
              <a:rPr lang="en-US" sz="2800" dirty="0"/>
              <a:t>	f</a:t>
            </a:r>
            <a:r>
              <a:rPr lang="cs-CZ" sz="2800" dirty="0"/>
              <a:t>)</a:t>
            </a:r>
            <a:r>
              <a:rPr lang="en-US" sz="2800" dirty="0"/>
              <a:t> </a:t>
            </a:r>
            <a:r>
              <a:rPr lang="cs-CZ" sz="2800" dirty="0"/>
              <a:t>165	</a:t>
            </a:r>
            <a:r>
              <a:rPr lang="en-US" sz="2800" dirty="0"/>
              <a:t>	g</a:t>
            </a:r>
            <a:r>
              <a:rPr lang="cs-CZ" sz="2800" dirty="0"/>
              <a:t>)</a:t>
            </a:r>
            <a:r>
              <a:rPr lang="en-US" sz="2800" dirty="0"/>
              <a:t> </a:t>
            </a:r>
            <a:r>
              <a:rPr lang="cs-CZ" sz="2800" dirty="0"/>
              <a:t>-1	</a:t>
            </a:r>
            <a:r>
              <a:rPr lang="en-US" sz="2800" dirty="0"/>
              <a:t>	h</a:t>
            </a:r>
            <a:r>
              <a:rPr lang="cs-CZ" sz="2800" dirty="0"/>
              <a:t>)</a:t>
            </a:r>
            <a:r>
              <a:rPr lang="en-US" sz="2800" dirty="0"/>
              <a:t> </a:t>
            </a:r>
            <a:r>
              <a:rPr lang="cs-CZ" sz="2800" dirty="0"/>
              <a:t>5321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274922" y="3034866"/>
            <a:ext cx="681735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rgbClr val="C00000"/>
                </a:solidFill>
              </a:rPr>
              <a:t>Řešení:</a:t>
            </a:r>
            <a:r>
              <a:rPr lang="en-US" sz="2800" dirty="0">
                <a:solidFill>
                  <a:srgbClr val="C00000"/>
                </a:solidFill>
              </a:rPr>
              <a:t>	</a:t>
            </a:r>
            <a:r>
              <a:rPr lang="cs-CZ" sz="2800" dirty="0">
                <a:solidFill>
                  <a:srgbClr val="C00000"/>
                </a:solidFill>
              </a:rPr>
              <a:t>a) opačné číslo k č. 8 je -8</a:t>
            </a:r>
          </a:p>
          <a:p>
            <a:r>
              <a:rPr lang="en-US" sz="2800" dirty="0">
                <a:solidFill>
                  <a:srgbClr val="C00000"/>
                </a:solidFill>
              </a:rPr>
              <a:t>	</a:t>
            </a:r>
            <a:r>
              <a:rPr lang="cs-CZ" sz="2800" dirty="0">
                <a:solidFill>
                  <a:srgbClr val="C00000"/>
                </a:solidFill>
              </a:rPr>
              <a:t>	a) opačné číslo k č. -12 je 12</a:t>
            </a:r>
          </a:p>
          <a:p>
            <a:r>
              <a:rPr lang="cs-CZ" sz="2800" dirty="0">
                <a:solidFill>
                  <a:srgbClr val="C00000"/>
                </a:solidFill>
              </a:rPr>
              <a:t>	</a:t>
            </a:r>
            <a:r>
              <a:rPr lang="en-US" sz="2800" dirty="0">
                <a:solidFill>
                  <a:srgbClr val="C00000"/>
                </a:solidFill>
              </a:rPr>
              <a:t>	</a:t>
            </a:r>
            <a:r>
              <a:rPr lang="cs-CZ" sz="2800" dirty="0">
                <a:solidFill>
                  <a:srgbClr val="C00000"/>
                </a:solidFill>
              </a:rPr>
              <a:t>a) opačné číslo k č. -36 je 36</a:t>
            </a:r>
          </a:p>
          <a:p>
            <a:r>
              <a:rPr lang="cs-CZ" sz="2800" dirty="0">
                <a:solidFill>
                  <a:srgbClr val="C00000"/>
                </a:solidFill>
              </a:rPr>
              <a:t>	</a:t>
            </a:r>
            <a:r>
              <a:rPr lang="en-US" sz="2800" dirty="0">
                <a:solidFill>
                  <a:srgbClr val="C00000"/>
                </a:solidFill>
              </a:rPr>
              <a:t>	</a:t>
            </a:r>
            <a:r>
              <a:rPr lang="cs-CZ" sz="2800" dirty="0">
                <a:solidFill>
                  <a:srgbClr val="C00000"/>
                </a:solidFill>
              </a:rPr>
              <a:t>a) opačné číslo k č. 0 je 0</a:t>
            </a:r>
          </a:p>
          <a:p>
            <a:r>
              <a:rPr lang="cs-CZ" sz="2800" dirty="0">
                <a:solidFill>
                  <a:srgbClr val="C00000"/>
                </a:solidFill>
              </a:rPr>
              <a:t>	</a:t>
            </a:r>
            <a:r>
              <a:rPr lang="en-US" sz="2800" dirty="0">
                <a:solidFill>
                  <a:srgbClr val="C00000"/>
                </a:solidFill>
              </a:rPr>
              <a:t>	</a:t>
            </a:r>
            <a:r>
              <a:rPr lang="cs-CZ" sz="2800" dirty="0">
                <a:solidFill>
                  <a:srgbClr val="C00000"/>
                </a:solidFill>
              </a:rPr>
              <a:t>a) opačné číslo k č. 45 je -45</a:t>
            </a:r>
          </a:p>
          <a:p>
            <a:r>
              <a:rPr lang="cs-CZ" sz="2800" dirty="0">
                <a:solidFill>
                  <a:srgbClr val="C00000"/>
                </a:solidFill>
              </a:rPr>
              <a:t>	</a:t>
            </a:r>
            <a:r>
              <a:rPr lang="en-US" sz="2800" dirty="0">
                <a:solidFill>
                  <a:srgbClr val="C00000"/>
                </a:solidFill>
              </a:rPr>
              <a:t>	</a:t>
            </a:r>
            <a:r>
              <a:rPr lang="cs-CZ" sz="2800" dirty="0">
                <a:solidFill>
                  <a:srgbClr val="C00000"/>
                </a:solidFill>
              </a:rPr>
              <a:t>a) opačné číslo k č. 165 je -165</a:t>
            </a:r>
          </a:p>
          <a:p>
            <a:r>
              <a:rPr lang="cs-CZ" sz="2800" dirty="0">
                <a:solidFill>
                  <a:srgbClr val="C00000"/>
                </a:solidFill>
              </a:rPr>
              <a:t>	</a:t>
            </a:r>
            <a:r>
              <a:rPr lang="en-US" sz="2800" dirty="0">
                <a:solidFill>
                  <a:srgbClr val="C00000"/>
                </a:solidFill>
              </a:rPr>
              <a:t>	</a:t>
            </a:r>
            <a:r>
              <a:rPr lang="cs-CZ" sz="2800" dirty="0">
                <a:solidFill>
                  <a:srgbClr val="C00000"/>
                </a:solidFill>
              </a:rPr>
              <a:t>a) opačné číslo k č. -1 je 1</a:t>
            </a:r>
          </a:p>
          <a:p>
            <a:r>
              <a:rPr lang="cs-CZ" sz="2800" dirty="0">
                <a:solidFill>
                  <a:srgbClr val="C00000"/>
                </a:solidFill>
              </a:rPr>
              <a:t>	</a:t>
            </a:r>
            <a:r>
              <a:rPr lang="en-US" sz="2800" dirty="0">
                <a:solidFill>
                  <a:srgbClr val="C00000"/>
                </a:solidFill>
              </a:rPr>
              <a:t>	</a:t>
            </a:r>
            <a:r>
              <a:rPr lang="cs-CZ" sz="2800" dirty="0">
                <a:solidFill>
                  <a:srgbClr val="C00000"/>
                </a:solidFill>
              </a:rPr>
              <a:t>a) opačné číslo k č. 5321 je -5321</a:t>
            </a:r>
          </a:p>
          <a:p>
            <a:endParaRPr lang="cs-CZ" sz="2800" dirty="0">
              <a:solidFill>
                <a:srgbClr val="C00000"/>
              </a:solidFill>
            </a:endParaRPr>
          </a:p>
          <a:p>
            <a:endParaRPr lang="cs-CZ" sz="2800" dirty="0">
              <a:solidFill>
                <a:srgbClr val="C0000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7889885" y="3034866"/>
            <a:ext cx="1001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chemeClr val="tx2">
                    <a:lumMod val="60000"/>
                    <a:lumOff val="40000"/>
                  </a:schemeClr>
                </a:solidFill>
              </a:rPr>
              <a:t>Zobrazit řešení</a:t>
            </a:r>
          </a:p>
        </p:txBody>
      </p:sp>
      <p:sp>
        <p:nvSpPr>
          <p:cNvPr id="10" name="Šipka doprava 9">
            <a:hlinkClick r:id="" action="ppaction://hlinkshowjump?jump=nextslide"/>
          </p:cNvPr>
          <p:cNvSpPr/>
          <p:nvPr/>
        </p:nvSpPr>
        <p:spPr>
          <a:xfrm>
            <a:off x="8119241" y="6227379"/>
            <a:ext cx="1024759" cy="630621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01947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9" grpId="1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300</Words>
  <Application>Microsoft Office PowerPoint</Application>
  <PresentationFormat>Předvádění na obrazovce (4:3)</PresentationFormat>
  <Paragraphs>95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1" baseType="lpstr">
      <vt:lpstr>Arial</vt:lpstr>
      <vt:lpstr>Calibri</vt:lpstr>
      <vt:lpstr>Motiv systému Office</vt:lpstr>
      <vt:lpstr>Celá čísla</vt:lpstr>
      <vt:lpstr>Celá čísla</vt:lpstr>
      <vt:lpstr>Celá čísla</vt:lpstr>
      <vt:lpstr>Celá čísla</vt:lpstr>
      <vt:lpstr>Absolutní hodnota</vt:lpstr>
      <vt:lpstr>Absolutní hodnota</vt:lpstr>
      <vt:lpstr>Opačné číslo</vt:lpstr>
      <vt:lpstr>Opačné číslo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Zdeněk Charousek</dc:creator>
  <cp:lastModifiedBy>Reditelka</cp:lastModifiedBy>
  <cp:revision>26</cp:revision>
  <dcterms:created xsi:type="dcterms:W3CDTF">2012-10-03T20:49:34Z</dcterms:created>
  <dcterms:modified xsi:type="dcterms:W3CDTF">2020-10-30T08:48:34Z</dcterms:modified>
</cp:coreProperties>
</file>