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sldIdLst>
    <p:sldId id="257" r:id="rId2"/>
    <p:sldId id="263" r:id="rId3"/>
    <p:sldId id="265" r:id="rId4"/>
    <p:sldId id="267" r:id="rId5"/>
    <p:sldId id="259" r:id="rId6"/>
    <p:sldId id="260" r:id="rId7"/>
    <p:sldId id="261" r:id="rId8"/>
    <p:sldId id="264" r:id="rId9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BFF"/>
    <a:srgbClr val="FFCCFF"/>
    <a:srgbClr val="CC66FF"/>
    <a:srgbClr val="800080"/>
    <a:srgbClr val="00808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05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6712" cy="124904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1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126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433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536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0483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DA3A27D-BB99-4909-9EE2-A15A9C9A246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EB45ABF-E892-4402-849E-8FE5BAE68D1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7813" y="128588"/>
            <a:ext cx="2055812" cy="5994400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8213" cy="5994400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4E23A79-CF43-4BB2-930A-787E3F0795D3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6425" cy="1433512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0"/>
          </p:nvPr>
        </p:nvSpPr>
        <p:spPr>
          <a:xfrm>
            <a:off x="457200" y="6245225"/>
            <a:ext cx="2130425" cy="473075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idx="11"/>
          </p:nvPr>
        </p:nvSpPr>
        <p:spPr>
          <a:xfrm>
            <a:off x="3124200" y="6245225"/>
            <a:ext cx="2892425" cy="473075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idx="12"/>
          </p:nvPr>
        </p:nvSpPr>
        <p:spPr>
          <a:xfrm>
            <a:off x="6553200" y="6245225"/>
            <a:ext cx="2130425" cy="473075"/>
          </a:xfrm>
        </p:spPr>
        <p:txBody>
          <a:bodyPr/>
          <a:lstStyle>
            <a:lvl1pPr>
              <a:defRPr/>
            </a:lvl1pPr>
          </a:lstStyle>
          <a:p>
            <a:fld id="{E2EACFA7-1C91-48C3-AFA1-973F5E1ABB63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26F9C12-4802-45D6-B618-B0E74B6BF47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3AADF37-6D2B-4A0D-B352-EF56D5F8F9E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D1B56F3-5266-40DC-8789-4014E6C14D59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CAD1616-CD57-4990-B1A7-36A1E04F0AF0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BE2AECE-417A-4280-8F40-470CA4D8749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0254708-E6E6-452E-AB16-C028772796D0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D3DBB7C-735C-4360-8163-8002C792781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EE2B29D-E74F-4BEF-8B9E-D59346A60B02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6425" cy="1433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Klepněte pro úpravu formátu titulního textu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Klepněte pro úpravu formátu textu osnovy</a:t>
            </a:r>
          </a:p>
          <a:p>
            <a:pPr lvl="1"/>
            <a:r>
              <a:rPr lang="en-GB"/>
              <a:t>Druhá úroveň</a:t>
            </a:r>
          </a:p>
          <a:p>
            <a:pPr lvl="2"/>
            <a:r>
              <a:rPr lang="en-GB"/>
              <a:t>Třetí úroveň</a:t>
            </a:r>
          </a:p>
          <a:p>
            <a:pPr lvl="3"/>
            <a:r>
              <a:rPr lang="en-GB"/>
              <a:t>Čtvrtá úroveň osnovy</a:t>
            </a:r>
          </a:p>
          <a:p>
            <a:pPr lvl="4"/>
            <a:r>
              <a:rPr lang="en-GB"/>
              <a:t>Pátá úroveň osnovy</a:t>
            </a:r>
          </a:p>
          <a:p>
            <a:pPr lvl="4"/>
            <a:r>
              <a:rPr lang="en-GB"/>
              <a:t>Šestá úroveň</a:t>
            </a:r>
          </a:p>
          <a:p>
            <a:pPr lvl="4"/>
            <a:r>
              <a:rPr lang="en-GB"/>
              <a:t>Sedmá úroveň</a:t>
            </a:r>
          </a:p>
          <a:p>
            <a:pPr lvl="4"/>
            <a:r>
              <a:rPr lang="en-GB"/>
              <a:t>Osmá úroveň textu</a:t>
            </a:r>
          </a:p>
          <a:p>
            <a:pPr lvl="4"/>
            <a:r>
              <a:rPr lang="en-GB"/>
              <a:t>Devátá úroveň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ea typeface="Lucida Sans Unicode" charset="0"/>
                <a:cs typeface="Lucida Sans Unicode" charset="0"/>
              </a:defRPr>
            </a:lvl1pPr>
          </a:lstStyle>
          <a:p>
            <a:endParaRPr lang="cs-CZ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ea typeface="Lucida Sans Unicode" charset="0"/>
                <a:cs typeface="Lucida Sans Unicode" charset="0"/>
              </a:defRPr>
            </a:lvl1pPr>
          </a:lstStyle>
          <a:p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ea typeface="Lucida Sans Unicode" charset="0"/>
                <a:cs typeface="Lucida Sans Unicode" charset="0"/>
              </a:defRPr>
            </a:lvl1pPr>
          </a:lstStyle>
          <a:p>
            <a:fld id="{F7FDE2E7-0C2F-47F9-9778-DEE86296F6FD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1903413"/>
            <a:ext cx="7772400" cy="1922462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4000">
                <a:solidFill>
                  <a:srgbClr val="333399"/>
                </a:solidFill>
              </a:rPr>
              <a:t>Převody jednotek času</a:t>
            </a:r>
            <a:br>
              <a:rPr lang="cs-CZ" sz="4000">
                <a:solidFill>
                  <a:srgbClr val="333399"/>
                </a:solidFill>
              </a:rPr>
            </a:br>
            <a:r>
              <a:rPr lang="cs-CZ" sz="4000">
                <a:solidFill>
                  <a:srgbClr val="333399"/>
                </a:solidFill>
              </a:rPr>
              <a:t>6.roč.</a:t>
            </a:r>
            <a:br>
              <a:rPr lang="cs-CZ" sz="4000">
                <a:solidFill>
                  <a:srgbClr val="333399"/>
                </a:solidFill>
              </a:rPr>
            </a:br>
            <a:endParaRPr lang="cs-CZ" sz="4000">
              <a:solidFill>
                <a:srgbClr val="333399"/>
              </a:solidFill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/>
        </p:spPr>
        <p:txBody>
          <a:bodyPr lIns="90000" tIns="46800" rIns="90000" bIns="46800"/>
          <a:lstStyle/>
          <a:p>
            <a:pPr marL="0" indent="0" algn="ctr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dirty="0"/>
              <a:t>Úlohy k procvičení </a:t>
            </a:r>
          </a:p>
          <a:p>
            <a:pPr marL="0" indent="0" algn="ctr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dirty="0"/>
              <a:t>nebo k testování vědomostí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25" name="Rectangle 117"/>
          <p:cNvSpPr>
            <a:spLocks noChangeArrowheads="1"/>
          </p:cNvSpPr>
          <p:nvPr/>
        </p:nvSpPr>
        <p:spPr bwMode="auto">
          <a:xfrm>
            <a:off x="611188" y="1196975"/>
            <a:ext cx="820896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buClrTx/>
              <a:buSzTx/>
              <a:buFontTx/>
              <a:buNone/>
            </a:pPr>
            <a:r>
              <a:rPr lang="cs-CZ" sz="2800" b="1">
                <a:solidFill>
                  <a:srgbClr val="284C6A"/>
                </a:solidFill>
                <a:latin typeface="Comic Sans MS" pitchFamily="66" charset="0"/>
              </a:rPr>
              <a:t>Vztahy mezi jednotkami času</a:t>
            </a:r>
          </a:p>
        </p:txBody>
      </p:sp>
      <p:sp>
        <p:nvSpPr>
          <p:cNvPr id="43257" name="Rectangle 249"/>
          <p:cNvSpPr>
            <a:spLocks noChangeArrowheads="1"/>
          </p:cNvSpPr>
          <p:nvPr/>
        </p:nvSpPr>
        <p:spPr bwMode="auto">
          <a:xfrm>
            <a:off x="468313" y="2997200"/>
            <a:ext cx="7905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>
              <a:buClrTx/>
              <a:buSzTx/>
              <a:buFontTx/>
              <a:buNone/>
            </a:pPr>
            <a:r>
              <a:rPr lang="cs-CZ" sz="2000" b="1">
                <a:solidFill>
                  <a:srgbClr val="FF0000"/>
                </a:solidFill>
                <a:latin typeface="Comic Sans MS" pitchFamily="66" charset="0"/>
              </a:rPr>
              <a:t>den</a:t>
            </a:r>
            <a:endParaRPr lang="cs-CZ" sz="2000" b="1" baseline="300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3258" name="Rectangle 250"/>
          <p:cNvSpPr>
            <a:spLocks noChangeArrowheads="1"/>
          </p:cNvSpPr>
          <p:nvPr/>
        </p:nvSpPr>
        <p:spPr bwMode="auto">
          <a:xfrm>
            <a:off x="3995738" y="2997200"/>
            <a:ext cx="146843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>
              <a:buClrTx/>
              <a:buSzTx/>
              <a:buFontTx/>
              <a:buNone/>
            </a:pPr>
            <a:r>
              <a:rPr lang="cs-CZ" sz="2000" b="1">
                <a:solidFill>
                  <a:srgbClr val="FF0000"/>
                </a:solidFill>
                <a:latin typeface="Comic Sans MS" pitchFamily="66" charset="0"/>
              </a:rPr>
              <a:t>sekunda</a:t>
            </a:r>
            <a:endParaRPr lang="cs-CZ" sz="2000" b="1" baseline="300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3259" name="Rectangle 251"/>
          <p:cNvSpPr>
            <a:spLocks noChangeArrowheads="1"/>
          </p:cNvSpPr>
          <p:nvPr/>
        </p:nvSpPr>
        <p:spPr bwMode="auto">
          <a:xfrm>
            <a:off x="5437188" y="2997200"/>
            <a:ext cx="165576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>
              <a:buClrTx/>
              <a:buSzTx/>
              <a:buFontTx/>
              <a:buNone/>
            </a:pPr>
            <a:r>
              <a:rPr lang="cs-CZ" sz="2000" b="1">
                <a:solidFill>
                  <a:srgbClr val="FF0000"/>
                </a:solidFill>
                <a:latin typeface="Comic Sans MS" pitchFamily="66" charset="0"/>
              </a:rPr>
              <a:t>milisekunda</a:t>
            </a:r>
            <a:endParaRPr lang="cs-CZ" sz="2000" b="1" baseline="300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3261" name="Rectangle 253"/>
          <p:cNvSpPr>
            <a:spLocks noChangeArrowheads="1"/>
          </p:cNvSpPr>
          <p:nvPr/>
        </p:nvSpPr>
        <p:spPr bwMode="auto">
          <a:xfrm>
            <a:off x="7092950" y="2997200"/>
            <a:ext cx="19081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>
              <a:buClrTx/>
              <a:buSzTx/>
              <a:buFontTx/>
              <a:buNone/>
            </a:pPr>
            <a:r>
              <a:rPr lang="cs-CZ" sz="2000" b="1">
                <a:solidFill>
                  <a:srgbClr val="FF0000"/>
                </a:solidFill>
                <a:latin typeface="Comic Sans MS" pitchFamily="66" charset="0"/>
              </a:rPr>
              <a:t>mikrosekunda</a:t>
            </a:r>
            <a:endParaRPr lang="cs-CZ" sz="2000" b="1" baseline="30000">
              <a:solidFill>
                <a:srgbClr val="FF0000"/>
              </a:solidFill>
              <a:latin typeface="Comic Sans MS" pitchFamily="66" charset="0"/>
            </a:endParaRPr>
          </a:p>
        </p:txBody>
      </p:sp>
      <p:grpSp>
        <p:nvGrpSpPr>
          <p:cNvPr id="2" name="Group 254"/>
          <p:cNvGrpSpPr>
            <a:grpSpLocks/>
          </p:cNvGrpSpPr>
          <p:nvPr/>
        </p:nvGrpSpPr>
        <p:grpSpPr bwMode="auto">
          <a:xfrm>
            <a:off x="901700" y="2433638"/>
            <a:ext cx="1008063" cy="871537"/>
            <a:chOff x="975" y="1461"/>
            <a:chExt cx="635" cy="685"/>
          </a:xfrm>
        </p:grpSpPr>
        <p:sp>
          <p:nvSpPr>
            <p:cNvPr id="18440" name="Arc 255"/>
            <p:cNvSpPr>
              <a:spLocks/>
            </p:cNvSpPr>
            <p:nvPr/>
          </p:nvSpPr>
          <p:spPr bwMode="auto">
            <a:xfrm rot="-2594022">
              <a:off x="975" y="1570"/>
              <a:ext cx="576" cy="576"/>
            </a:xfrm>
            <a:custGeom>
              <a:avLst/>
              <a:gdLst>
                <a:gd name="T0" fmla="*/ 0 w 21600"/>
                <a:gd name="T1" fmla="*/ 0 h 21600"/>
                <a:gd name="T2" fmla="*/ 576 w 21600"/>
                <a:gd name="T3" fmla="*/ 576 h 21600"/>
                <a:gd name="T4" fmla="*/ 0 w 21600"/>
                <a:gd name="T5" fmla="*/ 576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CC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8441" name="Rectangle 256"/>
            <p:cNvSpPr>
              <a:spLocks noChangeArrowheads="1"/>
            </p:cNvSpPr>
            <p:nvPr/>
          </p:nvSpPr>
          <p:spPr bwMode="auto">
            <a:xfrm>
              <a:off x="975" y="1461"/>
              <a:ext cx="635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defTabSz="914400">
                <a:buClrTx/>
                <a:buSzTx/>
                <a:buFontTx/>
                <a:buNone/>
              </a:pPr>
              <a:r>
                <a:rPr lang="cs-CZ" sz="2000" b="1">
                  <a:solidFill>
                    <a:srgbClr val="00CC00"/>
                  </a:solidFill>
                  <a:latin typeface="Comic Sans MS" pitchFamily="66" charset="0"/>
                </a:rPr>
                <a:t>.24</a:t>
              </a:r>
            </a:p>
          </p:txBody>
        </p:sp>
      </p:grpSp>
      <p:grpSp>
        <p:nvGrpSpPr>
          <p:cNvPr id="3" name="Group 257"/>
          <p:cNvGrpSpPr>
            <a:grpSpLocks/>
          </p:cNvGrpSpPr>
          <p:nvPr/>
        </p:nvGrpSpPr>
        <p:grpSpPr bwMode="auto">
          <a:xfrm>
            <a:off x="901700" y="3133725"/>
            <a:ext cx="1008063" cy="871538"/>
            <a:chOff x="975" y="1902"/>
            <a:chExt cx="635" cy="685"/>
          </a:xfrm>
        </p:grpSpPr>
        <p:sp>
          <p:nvSpPr>
            <p:cNvPr id="18443" name="Arc 258"/>
            <p:cNvSpPr>
              <a:spLocks/>
            </p:cNvSpPr>
            <p:nvPr/>
          </p:nvSpPr>
          <p:spPr bwMode="auto">
            <a:xfrm rot="8146094">
              <a:off x="975" y="1902"/>
              <a:ext cx="576" cy="576"/>
            </a:xfrm>
            <a:custGeom>
              <a:avLst/>
              <a:gdLst>
                <a:gd name="T0" fmla="*/ 0 w 21600"/>
                <a:gd name="T1" fmla="*/ 0 h 21600"/>
                <a:gd name="T2" fmla="*/ 576 w 21600"/>
                <a:gd name="T3" fmla="*/ 576 h 21600"/>
                <a:gd name="T4" fmla="*/ 0 w 21600"/>
                <a:gd name="T5" fmla="*/ 576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CC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8444" name="Rectangle 259"/>
            <p:cNvSpPr>
              <a:spLocks noChangeArrowheads="1"/>
            </p:cNvSpPr>
            <p:nvPr/>
          </p:nvSpPr>
          <p:spPr bwMode="auto">
            <a:xfrm>
              <a:off x="975" y="2315"/>
              <a:ext cx="635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defTabSz="914400">
                <a:buClrTx/>
                <a:buSzTx/>
                <a:buFontTx/>
                <a:buNone/>
              </a:pPr>
              <a:r>
                <a:rPr lang="cs-CZ" sz="2000" b="1">
                  <a:solidFill>
                    <a:srgbClr val="00CC00"/>
                  </a:solidFill>
                  <a:latin typeface="Comic Sans MS" pitchFamily="66" charset="0"/>
                </a:rPr>
                <a:t>:24</a:t>
              </a:r>
            </a:p>
          </p:txBody>
        </p:sp>
      </p:grpSp>
      <p:sp>
        <p:nvSpPr>
          <p:cNvPr id="43268" name="Rectangle 260"/>
          <p:cNvSpPr>
            <a:spLocks noChangeArrowheads="1"/>
          </p:cNvSpPr>
          <p:nvPr/>
        </p:nvSpPr>
        <p:spPr bwMode="auto">
          <a:xfrm>
            <a:off x="1619250" y="2997200"/>
            <a:ext cx="100806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>
              <a:buClrTx/>
              <a:buSzTx/>
              <a:buFontTx/>
              <a:buNone/>
            </a:pPr>
            <a:r>
              <a:rPr lang="cs-CZ" sz="2000" b="1">
                <a:solidFill>
                  <a:srgbClr val="FF0000"/>
                </a:solidFill>
                <a:latin typeface="Comic Sans MS" pitchFamily="66" charset="0"/>
              </a:rPr>
              <a:t>hodina</a:t>
            </a:r>
            <a:endParaRPr lang="cs-CZ" sz="2000" b="1" baseline="300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3269" name="Rectangle 261"/>
          <p:cNvSpPr>
            <a:spLocks noChangeArrowheads="1"/>
          </p:cNvSpPr>
          <p:nvPr/>
        </p:nvSpPr>
        <p:spPr bwMode="auto">
          <a:xfrm>
            <a:off x="2771775" y="2997200"/>
            <a:ext cx="122396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>
              <a:buClrTx/>
              <a:buSzTx/>
              <a:buFontTx/>
              <a:buNone/>
            </a:pPr>
            <a:r>
              <a:rPr lang="cs-CZ" sz="2000" b="1">
                <a:solidFill>
                  <a:srgbClr val="FF0000"/>
                </a:solidFill>
                <a:latin typeface="Comic Sans MS" pitchFamily="66" charset="0"/>
              </a:rPr>
              <a:t>minuta</a:t>
            </a:r>
            <a:endParaRPr lang="cs-CZ" sz="2000" b="1" baseline="30000">
              <a:solidFill>
                <a:srgbClr val="FF0000"/>
              </a:solidFill>
              <a:latin typeface="Comic Sans MS" pitchFamily="66" charset="0"/>
            </a:endParaRPr>
          </a:p>
        </p:txBody>
      </p:sp>
      <p:grpSp>
        <p:nvGrpSpPr>
          <p:cNvPr id="4" name="Group 262"/>
          <p:cNvGrpSpPr>
            <a:grpSpLocks/>
          </p:cNvGrpSpPr>
          <p:nvPr/>
        </p:nvGrpSpPr>
        <p:grpSpPr bwMode="auto">
          <a:xfrm>
            <a:off x="2125663" y="2435225"/>
            <a:ext cx="1008062" cy="871538"/>
            <a:chOff x="975" y="1461"/>
            <a:chExt cx="635" cy="685"/>
          </a:xfrm>
        </p:grpSpPr>
        <p:sp>
          <p:nvSpPr>
            <p:cNvPr id="18448" name="Arc 263"/>
            <p:cNvSpPr>
              <a:spLocks/>
            </p:cNvSpPr>
            <p:nvPr/>
          </p:nvSpPr>
          <p:spPr bwMode="auto">
            <a:xfrm rot="-2594022">
              <a:off x="975" y="1570"/>
              <a:ext cx="576" cy="576"/>
            </a:xfrm>
            <a:custGeom>
              <a:avLst/>
              <a:gdLst>
                <a:gd name="T0" fmla="*/ 0 w 21600"/>
                <a:gd name="T1" fmla="*/ 0 h 21600"/>
                <a:gd name="T2" fmla="*/ 576 w 21600"/>
                <a:gd name="T3" fmla="*/ 576 h 21600"/>
                <a:gd name="T4" fmla="*/ 0 w 21600"/>
                <a:gd name="T5" fmla="*/ 576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CC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8449" name="Rectangle 264"/>
            <p:cNvSpPr>
              <a:spLocks noChangeArrowheads="1"/>
            </p:cNvSpPr>
            <p:nvPr/>
          </p:nvSpPr>
          <p:spPr bwMode="auto">
            <a:xfrm>
              <a:off x="975" y="1461"/>
              <a:ext cx="635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defTabSz="914400">
                <a:buClrTx/>
                <a:buSzTx/>
                <a:buFontTx/>
                <a:buNone/>
              </a:pPr>
              <a:r>
                <a:rPr lang="cs-CZ" sz="2000" b="1">
                  <a:solidFill>
                    <a:srgbClr val="00CC00"/>
                  </a:solidFill>
                  <a:latin typeface="Comic Sans MS" pitchFamily="66" charset="0"/>
                </a:rPr>
                <a:t>.60</a:t>
              </a:r>
            </a:p>
          </p:txBody>
        </p:sp>
      </p:grpSp>
      <p:grpSp>
        <p:nvGrpSpPr>
          <p:cNvPr id="5" name="Group 265"/>
          <p:cNvGrpSpPr>
            <a:grpSpLocks/>
          </p:cNvGrpSpPr>
          <p:nvPr/>
        </p:nvGrpSpPr>
        <p:grpSpPr bwMode="auto">
          <a:xfrm>
            <a:off x="2125663" y="3135313"/>
            <a:ext cx="1008062" cy="871537"/>
            <a:chOff x="975" y="1902"/>
            <a:chExt cx="635" cy="685"/>
          </a:xfrm>
        </p:grpSpPr>
        <p:sp>
          <p:nvSpPr>
            <p:cNvPr id="18451" name="Arc 266"/>
            <p:cNvSpPr>
              <a:spLocks/>
            </p:cNvSpPr>
            <p:nvPr/>
          </p:nvSpPr>
          <p:spPr bwMode="auto">
            <a:xfrm rot="8146094">
              <a:off x="975" y="1902"/>
              <a:ext cx="576" cy="576"/>
            </a:xfrm>
            <a:custGeom>
              <a:avLst/>
              <a:gdLst>
                <a:gd name="T0" fmla="*/ 0 w 21600"/>
                <a:gd name="T1" fmla="*/ 0 h 21600"/>
                <a:gd name="T2" fmla="*/ 576 w 21600"/>
                <a:gd name="T3" fmla="*/ 576 h 21600"/>
                <a:gd name="T4" fmla="*/ 0 w 21600"/>
                <a:gd name="T5" fmla="*/ 576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CC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8452" name="Rectangle 267"/>
            <p:cNvSpPr>
              <a:spLocks noChangeArrowheads="1"/>
            </p:cNvSpPr>
            <p:nvPr/>
          </p:nvSpPr>
          <p:spPr bwMode="auto">
            <a:xfrm>
              <a:off x="975" y="2315"/>
              <a:ext cx="635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defTabSz="914400">
                <a:buClrTx/>
                <a:buSzTx/>
                <a:buFontTx/>
                <a:buNone/>
              </a:pPr>
              <a:r>
                <a:rPr lang="cs-CZ" sz="2000" b="1">
                  <a:solidFill>
                    <a:srgbClr val="00CC00"/>
                  </a:solidFill>
                  <a:latin typeface="Comic Sans MS" pitchFamily="66" charset="0"/>
                </a:rPr>
                <a:t>:60</a:t>
              </a:r>
            </a:p>
          </p:txBody>
        </p:sp>
      </p:grpSp>
      <p:grpSp>
        <p:nvGrpSpPr>
          <p:cNvPr id="6" name="Group 268"/>
          <p:cNvGrpSpPr>
            <a:grpSpLocks/>
          </p:cNvGrpSpPr>
          <p:nvPr/>
        </p:nvGrpSpPr>
        <p:grpSpPr bwMode="auto">
          <a:xfrm>
            <a:off x="3563938" y="2420938"/>
            <a:ext cx="1008062" cy="871537"/>
            <a:chOff x="975" y="1461"/>
            <a:chExt cx="635" cy="685"/>
          </a:xfrm>
        </p:grpSpPr>
        <p:sp>
          <p:nvSpPr>
            <p:cNvPr id="18454" name="Arc 269"/>
            <p:cNvSpPr>
              <a:spLocks/>
            </p:cNvSpPr>
            <p:nvPr/>
          </p:nvSpPr>
          <p:spPr bwMode="auto">
            <a:xfrm rot="-2594022">
              <a:off x="975" y="1570"/>
              <a:ext cx="576" cy="576"/>
            </a:xfrm>
            <a:custGeom>
              <a:avLst/>
              <a:gdLst>
                <a:gd name="T0" fmla="*/ 0 w 21600"/>
                <a:gd name="T1" fmla="*/ 0 h 21600"/>
                <a:gd name="T2" fmla="*/ 576 w 21600"/>
                <a:gd name="T3" fmla="*/ 576 h 21600"/>
                <a:gd name="T4" fmla="*/ 0 w 21600"/>
                <a:gd name="T5" fmla="*/ 576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CC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8455" name="Rectangle 270"/>
            <p:cNvSpPr>
              <a:spLocks noChangeArrowheads="1"/>
            </p:cNvSpPr>
            <p:nvPr/>
          </p:nvSpPr>
          <p:spPr bwMode="auto">
            <a:xfrm>
              <a:off x="975" y="1461"/>
              <a:ext cx="635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defTabSz="914400">
                <a:buClrTx/>
                <a:buSzTx/>
                <a:buFontTx/>
                <a:buNone/>
              </a:pPr>
              <a:r>
                <a:rPr lang="cs-CZ" sz="2000" b="1">
                  <a:solidFill>
                    <a:srgbClr val="00CC00"/>
                  </a:solidFill>
                  <a:latin typeface="Comic Sans MS" pitchFamily="66" charset="0"/>
                </a:rPr>
                <a:t>.60</a:t>
              </a:r>
            </a:p>
          </p:txBody>
        </p:sp>
      </p:grpSp>
      <p:grpSp>
        <p:nvGrpSpPr>
          <p:cNvPr id="7" name="Group 271"/>
          <p:cNvGrpSpPr>
            <a:grpSpLocks/>
          </p:cNvGrpSpPr>
          <p:nvPr/>
        </p:nvGrpSpPr>
        <p:grpSpPr bwMode="auto">
          <a:xfrm>
            <a:off x="3563938" y="3141663"/>
            <a:ext cx="1008062" cy="871537"/>
            <a:chOff x="975" y="1902"/>
            <a:chExt cx="635" cy="685"/>
          </a:xfrm>
        </p:grpSpPr>
        <p:sp>
          <p:nvSpPr>
            <p:cNvPr id="18457" name="Arc 272"/>
            <p:cNvSpPr>
              <a:spLocks/>
            </p:cNvSpPr>
            <p:nvPr/>
          </p:nvSpPr>
          <p:spPr bwMode="auto">
            <a:xfrm rot="8146094">
              <a:off x="975" y="1902"/>
              <a:ext cx="576" cy="576"/>
            </a:xfrm>
            <a:custGeom>
              <a:avLst/>
              <a:gdLst>
                <a:gd name="T0" fmla="*/ 0 w 21600"/>
                <a:gd name="T1" fmla="*/ 0 h 21600"/>
                <a:gd name="T2" fmla="*/ 576 w 21600"/>
                <a:gd name="T3" fmla="*/ 576 h 21600"/>
                <a:gd name="T4" fmla="*/ 0 w 21600"/>
                <a:gd name="T5" fmla="*/ 576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CC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8458" name="Rectangle 273"/>
            <p:cNvSpPr>
              <a:spLocks noChangeArrowheads="1"/>
            </p:cNvSpPr>
            <p:nvPr/>
          </p:nvSpPr>
          <p:spPr bwMode="auto">
            <a:xfrm>
              <a:off x="975" y="2315"/>
              <a:ext cx="635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defTabSz="914400">
                <a:buClrTx/>
                <a:buSzTx/>
                <a:buFontTx/>
                <a:buNone/>
              </a:pPr>
              <a:r>
                <a:rPr lang="cs-CZ" sz="2000" b="1">
                  <a:solidFill>
                    <a:srgbClr val="00CC00"/>
                  </a:solidFill>
                  <a:latin typeface="Comic Sans MS" pitchFamily="66" charset="0"/>
                </a:rPr>
                <a:t>:60</a:t>
              </a:r>
            </a:p>
          </p:txBody>
        </p:sp>
      </p:grpSp>
      <p:grpSp>
        <p:nvGrpSpPr>
          <p:cNvPr id="8" name="Group 274"/>
          <p:cNvGrpSpPr>
            <a:grpSpLocks/>
          </p:cNvGrpSpPr>
          <p:nvPr/>
        </p:nvGrpSpPr>
        <p:grpSpPr bwMode="auto">
          <a:xfrm>
            <a:off x="5076825" y="2420938"/>
            <a:ext cx="1008063" cy="871537"/>
            <a:chOff x="975" y="1461"/>
            <a:chExt cx="635" cy="685"/>
          </a:xfrm>
        </p:grpSpPr>
        <p:sp>
          <p:nvSpPr>
            <p:cNvPr id="18460" name="Arc 275"/>
            <p:cNvSpPr>
              <a:spLocks/>
            </p:cNvSpPr>
            <p:nvPr/>
          </p:nvSpPr>
          <p:spPr bwMode="auto">
            <a:xfrm rot="-2594022">
              <a:off x="975" y="1570"/>
              <a:ext cx="576" cy="576"/>
            </a:xfrm>
            <a:custGeom>
              <a:avLst/>
              <a:gdLst>
                <a:gd name="T0" fmla="*/ 0 w 21600"/>
                <a:gd name="T1" fmla="*/ 0 h 21600"/>
                <a:gd name="T2" fmla="*/ 576 w 21600"/>
                <a:gd name="T3" fmla="*/ 576 h 21600"/>
                <a:gd name="T4" fmla="*/ 0 w 21600"/>
                <a:gd name="T5" fmla="*/ 576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CC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8461" name="Rectangle 276"/>
            <p:cNvSpPr>
              <a:spLocks noChangeArrowheads="1"/>
            </p:cNvSpPr>
            <p:nvPr/>
          </p:nvSpPr>
          <p:spPr bwMode="auto">
            <a:xfrm>
              <a:off x="975" y="1461"/>
              <a:ext cx="635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defTabSz="914400">
                <a:buClrTx/>
                <a:buSzTx/>
                <a:buFontTx/>
                <a:buNone/>
              </a:pPr>
              <a:r>
                <a:rPr lang="cs-CZ" sz="2000" b="1">
                  <a:solidFill>
                    <a:srgbClr val="00CC00"/>
                  </a:solidFill>
                  <a:latin typeface="Comic Sans MS" pitchFamily="66" charset="0"/>
                </a:rPr>
                <a:t>.1000</a:t>
              </a:r>
            </a:p>
          </p:txBody>
        </p:sp>
      </p:grpSp>
      <p:grpSp>
        <p:nvGrpSpPr>
          <p:cNvPr id="9" name="Group 277"/>
          <p:cNvGrpSpPr>
            <a:grpSpLocks/>
          </p:cNvGrpSpPr>
          <p:nvPr/>
        </p:nvGrpSpPr>
        <p:grpSpPr bwMode="auto">
          <a:xfrm>
            <a:off x="5003800" y="3141663"/>
            <a:ext cx="1008063" cy="871537"/>
            <a:chOff x="975" y="1902"/>
            <a:chExt cx="635" cy="685"/>
          </a:xfrm>
        </p:grpSpPr>
        <p:sp>
          <p:nvSpPr>
            <p:cNvPr id="18463" name="Arc 278"/>
            <p:cNvSpPr>
              <a:spLocks/>
            </p:cNvSpPr>
            <p:nvPr/>
          </p:nvSpPr>
          <p:spPr bwMode="auto">
            <a:xfrm rot="8146094">
              <a:off x="975" y="1902"/>
              <a:ext cx="576" cy="576"/>
            </a:xfrm>
            <a:custGeom>
              <a:avLst/>
              <a:gdLst>
                <a:gd name="T0" fmla="*/ 0 w 21600"/>
                <a:gd name="T1" fmla="*/ 0 h 21600"/>
                <a:gd name="T2" fmla="*/ 576 w 21600"/>
                <a:gd name="T3" fmla="*/ 576 h 21600"/>
                <a:gd name="T4" fmla="*/ 0 w 21600"/>
                <a:gd name="T5" fmla="*/ 576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CC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8464" name="Rectangle 279"/>
            <p:cNvSpPr>
              <a:spLocks noChangeArrowheads="1"/>
            </p:cNvSpPr>
            <p:nvPr/>
          </p:nvSpPr>
          <p:spPr bwMode="auto">
            <a:xfrm>
              <a:off x="975" y="2315"/>
              <a:ext cx="635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defTabSz="914400">
                <a:buClrTx/>
                <a:buSzTx/>
                <a:buFontTx/>
                <a:buNone/>
              </a:pPr>
              <a:r>
                <a:rPr lang="cs-CZ" sz="2000" b="1">
                  <a:solidFill>
                    <a:srgbClr val="00CC00"/>
                  </a:solidFill>
                  <a:latin typeface="Comic Sans MS" pitchFamily="66" charset="0"/>
                </a:rPr>
                <a:t>:1000</a:t>
              </a:r>
            </a:p>
          </p:txBody>
        </p:sp>
      </p:grpSp>
      <p:grpSp>
        <p:nvGrpSpPr>
          <p:cNvPr id="10" name="Group 280"/>
          <p:cNvGrpSpPr>
            <a:grpSpLocks/>
          </p:cNvGrpSpPr>
          <p:nvPr/>
        </p:nvGrpSpPr>
        <p:grpSpPr bwMode="auto">
          <a:xfrm>
            <a:off x="6659563" y="2420938"/>
            <a:ext cx="1008062" cy="871537"/>
            <a:chOff x="975" y="1461"/>
            <a:chExt cx="635" cy="685"/>
          </a:xfrm>
        </p:grpSpPr>
        <p:sp>
          <p:nvSpPr>
            <p:cNvPr id="18466" name="Arc 281"/>
            <p:cNvSpPr>
              <a:spLocks/>
            </p:cNvSpPr>
            <p:nvPr/>
          </p:nvSpPr>
          <p:spPr bwMode="auto">
            <a:xfrm rot="-2594022">
              <a:off x="975" y="1570"/>
              <a:ext cx="576" cy="576"/>
            </a:xfrm>
            <a:custGeom>
              <a:avLst/>
              <a:gdLst>
                <a:gd name="T0" fmla="*/ 0 w 21600"/>
                <a:gd name="T1" fmla="*/ 0 h 21600"/>
                <a:gd name="T2" fmla="*/ 576 w 21600"/>
                <a:gd name="T3" fmla="*/ 576 h 21600"/>
                <a:gd name="T4" fmla="*/ 0 w 21600"/>
                <a:gd name="T5" fmla="*/ 576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CC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8467" name="Rectangle 282"/>
            <p:cNvSpPr>
              <a:spLocks noChangeArrowheads="1"/>
            </p:cNvSpPr>
            <p:nvPr/>
          </p:nvSpPr>
          <p:spPr bwMode="auto">
            <a:xfrm>
              <a:off x="975" y="1461"/>
              <a:ext cx="635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defTabSz="914400">
                <a:buClrTx/>
                <a:buSzTx/>
                <a:buFontTx/>
                <a:buNone/>
              </a:pPr>
              <a:r>
                <a:rPr lang="cs-CZ" sz="2000" b="1">
                  <a:solidFill>
                    <a:srgbClr val="00CC00"/>
                  </a:solidFill>
                  <a:latin typeface="Comic Sans MS" pitchFamily="66" charset="0"/>
                </a:rPr>
                <a:t>.1000</a:t>
              </a:r>
            </a:p>
          </p:txBody>
        </p:sp>
      </p:grpSp>
      <p:grpSp>
        <p:nvGrpSpPr>
          <p:cNvPr id="11" name="Group 283"/>
          <p:cNvGrpSpPr>
            <a:grpSpLocks/>
          </p:cNvGrpSpPr>
          <p:nvPr/>
        </p:nvGrpSpPr>
        <p:grpSpPr bwMode="auto">
          <a:xfrm>
            <a:off x="6659563" y="3141663"/>
            <a:ext cx="1008062" cy="871537"/>
            <a:chOff x="975" y="1902"/>
            <a:chExt cx="635" cy="685"/>
          </a:xfrm>
        </p:grpSpPr>
        <p:sp>
          <p:nvSpPr>
            <p:cNvPr id="18469" name="Arc 284"/>
            <p:cNvSpPr>
              <a:spLocks/>
            </p:cNvSpPr>
            <p:nvPr/>
          </p:nvSpPr>
          <p:spPr bwMode="auto">
            <a:xfrm rot="8146094">
              <a:off x="975" y="1902"/>
              <a:ext cx="576" cy="576"/>
            </a:xfrm>
            <a:custGeom>
              <a:avLst/>
              <a:gdLst>
                <a:gd name="T0" fmla="*/ 0 w 21600"/>
                <a:gd name="T1" fmla="*/ 0 h 21600"/>
                <a:gd name="T2" fmla="*/ 576 w 21600"/>
                <a:gd name="T3" fmla="*/ 576 h 21600"/>
                <a:gd name="T4" fmla="*/ 0 w 21600"/>
                <a:gd name="T5" fmla="*/ 576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CC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8470" name="Rectangle 285"/>
            <p:cNvSpPr>
              <a:spLocks noChangeArrowheads="1"/>
            </p:cNvSpPr>
            <p:nvPr/>
          </p:nvSpPr>
          <p:spPr bwMode="auto">
            <a:xfrm>
              <a:off x="975" y="2315"/>
              <a:ext cx="635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defTabSz="914400">
                <a:buClrTx/>
                <a:buSzTx/>
                <a:buFontTx/>
                <a:buNone/>
              </a:pPr>
              <a:r>
                <a:rPr lang="cs-CZ" sz="2000" b="1">
                  <a:solidFill>
                    <a:srgbClr val="00CC00"/>
                  </a:solidFill>
                  <a:latin typeface="Comic Sans MS" pitchFamily="66" charset="0"/>
                </a:rPr>
                <a:t>:1000</a:t>
              </a:r>
            </a:p>
          </p:txBody>
        </p:sp>
      </p:grpSp>
      <p:sp>
        <p:nvSpPr>
          <p:cNvPr id="18471" name="Rectangle 39"/>
          <p:cNvSpPr>
            <a:spLocks noChangeArrowheads="1"/>
          </p:cNvSpPr>
          <p:nvPr/>
        </p:nvSpPr>
        <p:spPr bwMode="auto">
          <a:xfrm>
            <a:off x="611188" y="4581525"/>
            <a:ext cx="2559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Tx/>
              <a:buSzTx/>
              <a:buFontTx/>
              <a:buNone/>
            </a:pPr>
            <a:r>
              <a:rPr lang="cs-CZ" b="1">
                <a:solidFill>
                  <a:srgbClr val="00CC00"/>
                </a:solidFill>
              </a:rPr>
              <a:t>sekunda</a:t>
            </a:r>
            <a:r>
              <a:rPr lang="cs-CZ" b="1">
                <a:solidFill>
                  <a:srgbClr val="284C6A"/>
                </a:solidFill>
              </a:rPr>
              <a:t> … značka - </a:t>
            </a:r>
            <a:r>
              <a:rPr lang="cs-CZ" b="1">
                <a:solidFill>
                  <a:srgbClr val="00CC00"/>
                </a:solidFill>
              </a:rPr>
              <a:t>s</a:t>
            </a:r>
          </a:p>
        </p:txBody>
      </p:sp>
      <p:sp>
        <p:nvSpPr>
          <p:cNvPr id="18472" name="Rectangle 40"/>
          <p:cNvSpPr>
            <a:spLocks noChangeArrowheads="1"/>
          </p:cNvSpPr>
          <p:nvPr/>
        </p:nvSpPr>
        <p:spPr bwMode="auto">
          <a:xfrm>
            <a:off x="611188" y="5084763"/>
            <a:ext cx="2660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Tx/>
              <a:buSzTx/>
              <a:buFontTx/>
              <a:buNone/>
            </a:pPr>
            <a:r>
              <a:rPr lang="cs-CZ" b="1">
                <a:solidFill>
                  <a:srgbClr val="00CC00"/>
                </a:solidFill>
              </a:rPr>
              <a:t>minuta</a:t>
            </a:r>
            <a:r>
              <a:rPr lang="cs-CZ" b="1">
                <a:solidFill>
                  <a:srgbClr val="284C6A"/>
                </a:solidFill>
              </a:rPr>
              <a:t> … značka - </a:t>
            </a:r>
            <a:r>
              <a:rPr lang="cs-CZ" b="1">
                <a:solidFill>
                  <a:srgbClr val="00CC00"/>
                </a:solidFill>
              </a:rPr>
              <a:t>min</a:t>
            </a:r>
          </a:p>
        </p:txBody>
      </p:sp>
      <p:sp>
        <p:nvSpPr>
          <p:cNvPr id="18473" name="Rectangle 41"/>
          <p:cNvSpPr>
            <a:spLocks noChangeArrowheads="1"/>
          </p:cNvSpPr>
          <p:nvPr/>
        </p:nvSpPr>
        <p:spPr bwMode="auto">
          <a:xfrm>
            <a:off x="611188" y="5589588"/>
            <a:ext cx="2393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Tx/>
              <a:buSzTx/>
              <a:buFontTx/>
              <a:buNone/>
            </a:pPr>
            <a:r>
              <a:rPr lang="cs-CZ" b="1">
                <a:solidFill>
                  <a:srgbClr val="00CC00"/>
                </a:solidFill>
              </a:rPr>
              <a:t>hodina</a:t>
            </a:r>
            <a:r>
              <a:rPr lang="cs-CZ" b="1">
                <a:solidFill>
                  <a:srgbClr val="284C6A"/>
                </a:solidFill>
              </a:rPr>
              <a:t> … značka - </a:t>
            </a:r>
            <a:r>
              <a:rPr lang="cs-CZ" b="1">
                <a:solidFill>
                  <a:srgbClr val="00CC00"/>
                </a:solidFill>
              </a:rPr>
              <a:t>h</a:t>
            </a:r>
          </a:p>
        </p:txBody>
      </p:sp>
      <p:sp>
        <p:nvSpPr>
          <p:cNvPr id="18474" name="Rectangle 42"/>
          <p:cNvSpPr>
            <a:spLocks noChangeArrowheads="1"/>
          </p:cNvSpPr>
          <p:nvPr/>
        </p:nvSpPr>
        <p:spPr bwMode="auto">
          <a:xfrm>
            <a:off x="611188" y="6021388"/>
            <a:ext cx="2051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Tx/>
              <a:buSzTx/>
              <a:buFontTx/>
              <a:buNone/>
            </a:pPr>
            <a:r>
              <a:rPr lang="cs-CZ" b="1">
                <a:solidFill>
                  <a:srgbClr val="00CC00"/>
                </a:solidFill>
              </a:rPr>
              <a:t>den</a:t>
            </a:r>
            <a:r>
              <a:rPr lang="cs-CZ" b="1">
                <a:solidFill>
                  <a:srgbClr val="284C6A"/>
                </a:solidFill>
              </a:rPr>
              <a:t> … značka - </a:t>
            </a:r>
            <a:r>
              <a:rPr lang="cs-CZ" b="1">
                <a:solidFill>
                  <a:srgbClr val="00CC00"/>
                </a:solidFill>
              </a:rPr>
              <a:t>d</a:t>
            </a:r>
          </a:p>
        </p:txBody>
      </p:sp>
      <p:sp>
        <p:nvSpPr>
          <p:cNvPr id="18475" name="Rectangle 43"/>
          <p:cNvSpPr>
            <a:spLocks noChangeArrowheads="1"/>
          </p:cNvSpPr>
          <p:nvPr/>
        </p:nvSpPr>
        <p:spPr bwMode="auto">
          <a:xfrm>
            <a:off x="4787900" y="4652963"/>
            <a:ext cx="3155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b="1">
                <a:solidFill>
                  <a:srgbClr val="00CC00"/>
                </a:solidFill>
              </a:rPr>
              <a:t>milisekunda</a:t>
            </a:r>
            <a:r>
              <a:rPr lang="cs-CZ" b="1">
                <a:solidFill>
                  <a:srgbClr val="284C6A"/>
                </a:solidFill>
              </a:rPr>
              <a:t> … značka - </a:t>
            </a:r>
            <a:r>
              <a:rPr lang="cs-CZ" b="1">
                <a:solidFill>
                  <a:srgbClr val="00CC00"/>
                </a:solidFill>
              </a:rPr>
              <a:t>ms</a:t>
            </a:r>
          </a:p>
        </p:txBody>
      </p:sp>
      <p:sp>
        <p:nvSpPr>
          <p:cNvPr id="18476" name="Rectangle 44"/>
          <p:cNvSpPr>
            <a:spLocks noChangeArrowheads="1"/>
          </p:cNvSpPr>
          <p:nvPr/>
        </p:nvSpPr>
        <p:spPr bwMode="auto">
          <a:xfrm>
            <a:off x="4787900" y="5157788"/>
            <a:ext cx="3321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b="1">
                <a:solidFill>
                  <a:srgbClr val="00CC00"/>
                </a:solidFill>
              </a:rPr>
              <a:t>mikrosekunda</a:t>
            </a:r>
            <a:r>
              <a:rPr lang="cs-CZ" b="1">
                <a:solidFill>
                  <a:srgbClr val="284C6A"/>
                </a:solidFill>
              </a:rPr>
              <a:t> … značka - </a:t>
            </a:r>
            <a:r>
              <a:rPr lang="el-GR" b="1">
                <a:solidFill>
                  <a:srgbClr val="00CC00"/>
                </a:solidFill>
              </a:rPr>
              <a:t>μ</a:t>
            </a:r>
            <a:r>
              <a:rPr lang="cs-CZ" b="1">
                <a:solidFill>
                  <a:srgbClr val="00CC00"/>
                </a:solidFill>
              </a:rPr>
              <a:t>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3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3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3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3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4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4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8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8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8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8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8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8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8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8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25" grpId="0"/>
      <p:bldP spid="43257" grpId="0"/>
      <p:bldP spid="43258" grpId="0"/>
      <p:bldP spid="43259" grpId="0"/>
      <p:bldP spid="43261" grpId="0"/>
      <p:bldP spid="43268" grpId="0"/>
      <p:bldP spid="43269" grpId="0"/>
      <p:bldP spid="18472" grpId="0"/>
      <p:bldP spid="18473" grpId="0"/>
      <p:bldP spid="18474" grpId="0"/>
      <p:bldP spid="18475" grpId="0"/>
      <p:bldP spid="1847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6"/>
          <p:cNvSpPr>
            <a:spLocks noChangeArrowheads="1"/>
          </p:cNvSpPr>
          <p:nvPr/>
        </p:nvSpPr>
        <p:spPr bwMode="auto">
          <a:xfrm>
            <a:off x="0" y="2424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>
              <a:buClrTx/>
              <a:buSzTx/>
              <a:buFontTx/>
              <a:buNone/>
            </a:pPr>
            <a:endParaRPr lang="cs-CZ">
              <a:solidFill>
                <a:schemeClr val="tx1"/>
              </a:solidFill>
            </a:endParaRPr>
          </a:p>
        </p:txBody>
      </p:sp>
      <p:graphicFrame>
        <p:nvGraphicFramePr>
          <p:cNvPr id="21507" name="Object 15"/>
          <p:cNvGraphicFramePr>
            <a:graphicFrameLocks noChangeAspect="1"/>
          </p:cNvGraphicFramePr>
          <p:nvPr/>
        </p:nvGraphicFramePr>
        <p:xfrm>
          <a:off x="611188" y="1196975"/>
          <a:ext cx="3024187" cy="2751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1" name="Rastrový obrázek" r:id="rId3" imgW="2209524" imgH="2010056" progId="Paint.Picture">
                  <p:embed/>
                </p:oleObj>
              </mc:Choice>
              <mc:Fallback>
                <p:oleObj name="Rastrový obrázek" r:id="rId3" imgW="2209524" imgH="2010056" progId="Paint.Picture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196975"/>
                        <a:ext cx="3024187" cy="2751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8" name="Rectangle 18"/>
          <p:cNvSpPr>
            <a:spLocks noChangeArrowheads="1"/>
          </p:cNvSpPr>
          <p:nvPr/>
        </p:nvSpPr>
        <p:spPr bwMode="auto">
          <a:xfrm>
            <a:off x="0" y="2462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>
              <a:buClrTx/>
              <a:buSzTx/>
              <a:buFontTx/>
              <a:buNone/>
            </a:pPr>
            <a:endParaRPr lang="cs-CZ">
              <a:solidFill>
                <a:schemeClr val="tx1"/>
              </a:solidFill>
            </a:endParaRPr>
          </a:p>
        </p:txBody>
      </p:sp>
      <p:sp>
        <p:nvSpPr>
          <p:cNvPr id="21509" name="Rectangle 20"/>
          <p:cNvSpPr>
            <a:spLocks noChangeArrowheads="1"/>
          </p:cNvSpPr>
          <p:nvPr/>
        </p:nvSpPr>
        <p:spPr bwMode="auto">
          <a:xfrm>
            <a:off x="0" y="24907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>
              <a:buClrTx/>
              <a:buSzTx/>
              <a:buFontTx/>
              <a:buNone/>
            </a:pPr>
            <a:endParaRPr lang="cs-CZ">
              <a:solidFill>
                <a:schemeClr val="tx1"/>
              </a:solidFill>
            </a:endParaRPr>
          </a:p>
        </p:txBody>
      </p:sp>
      <p:sp>
        <p:nvSpPr>
          <p:cNvPr id="61461" name="Rectangle 21"/>
          <p:cNvSpPr>
            <a:spLocks noChangeArrowheads="1"/>
          </p:cNvSpPr>
          <p:nvPr/>
        </p:nvSpPr>
        <p:spPr bwMode="auto">
          <a:xfrm>
            <a:off x="0" y="260350"/>
            <a:ext cx="43561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buClrTx/>
              <a:buSzTx/>
              <a:buFontTx/>
              <a:buNone/>
            </a:pPr>
            <a:r>
              <a:rPr lang="cs-CZ" sz="2800" b="1">
                <a:solidFill>
                  <a:srgbClr val="008080"/>
                </a:solidFill>
                <a:latin typeface="Comic Sans MS" pitchFamily="66" charset="0"/>
              </a:rPr>
              <a:t>Jedna čtvrtina hodiny</a:t>
            </a:r>
          </a:p>
        </p:txBody>
      </p:sp>
      <p:sp>
        <p:nvSpPr>
          <p:cNvPr id="61463" name="Rectangle 23"/>
          <p:cNvSpPr>
            <a:spLocks noChangeArrowheads="1"/>
          </p:cNvSpPr>
          <p:nvPr/>
        </p:nvSpPr>
        <p:spPr bwMode="auto">
          <a:xfrm>
            <a:off x="0" y="4005263"/>
            <a:ext cx="41767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buClrTx/>
              <a:buSzTx/>
              <a:buFontTx/>
              <a:buNone/>
            </a:pPr>
            <a:r>
              <a:rPr lang="cs-CZ" sz="2000" b="1">
                <a:solidFill>
                  <a:srgbClr val="008080"/>
                </a:solidFill>
                <a:latin typeface="Comic Sans MS" pitchFamily="66" charset="0"/>
              </a:rPr>
              <a:t>¼ h = 0,25 h = 15 min</a:t>
            </a:r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4859338" y="260350"/>
            <a:ext cx="40322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buClrTx/>
              <a:buSzTx/>
              <a:buFontTx/>
              <a:buNone/>
            </a:pPr>
            <a:r>
              <a:rPr lang="cs-CZ" sz="2800" b="1">
                <a:solidFill>
                  <a:srgbClr val="008080"/>
                </a:solidFill>
                <a:latin typeface="Comic Sans MS" pitchFamily="66" charset="0"/>
              </a:rPr>
              <a:t>Jedna polovina hodiny</a:t>
            </a:r>
          </a:p>
        </p:txBody>
      </p:sp>
      <p:pic>
        <p:nvPicPr>
          <p:cNvPr id="21514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525" y="1125538"/>
            <a:ext cx="2465388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3" name="Rectangle 9"/>
          <p:cNvSpPr>
            <a:spLocks noChangeArrowheads="1"/>
          </p:cNvSpPr>
          <p:nvPr/>
        </p:nvSpPr>
        <p:spPr bwMode="auto">
          <a:xfrm>
            <a:off x="5076825" y="4076700"/>
            <a:ext cx="35274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buClrTx/>
              <a:buSzTx/>
              <a:buFontTx/>
              <a:buNone/>
            </a:pPr>
            <a:r>
              <a:rPr lang="cs-CZ" sz="2000" b="1">
                <a:solidFill>
                  <a:srgbClr val="008080"/>
                </a:solidFill>
                <a:latin typeface="Comic Sans MS" pitchFamily="66" charset="0"/>
              </a:rPr>
              <a:t>½  h = 0,5 h = 30 min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62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2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1" grpId="0"/>
      <p:bldP spid="61463" grpId="0"/>
      <p:bldP spid="62472" grpId="0"/>
      <p:bldP spid="6247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2424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>
              <a:buClrTx/>
              <a:buSzTx/>
              <a:buFontTx/>
              <a:buNone/>
            </a:pPr>
            <a:endParaRPr lang="cs-CZ">
              <a:solidFill>
                <a:schemeClr val="tx1"/>
              </a:solidFill>
            </a:endParaRPr>
          </a:p>
        </p:txBody>
      </p:sp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0" y="2462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>
              <a:buClrTx/>
              <a:buSzTx/>
              <a:buFontTx/>
              <a:buNone/>
            </a:pPr>
            <a:endParaRPr lang="cs-CZ">
              <a:solidFill>
                <a:schemeClr val="tx1"/>
              </a:solidFill>
            </a:endParaRPr>
          </a:p>
        </p:txBody>
      </p:sp>
      <p:sp>
        <p:nvSpPr>
          <p:cNvPr id="23556" name="Rectangle 6"/>
          <p:cNvSpPr>
            <a:spLocks noChangeArrowheads="1"/>
          </p:cNvSpPr>
          <p:nvPr/>
        </p:nvSpPr>
        <p:spPr bwMode="auto">
          <a:xfrm>
            <a:off x="0" y="24907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>
              <a:buClrTx/>
              <a:buSzTx/>
              <a:buFontTx/>
              <a:buNone/>
            </a:pPr>
            <a:endParaRPr lang="cs-CZ">
              <a:solidFill>
                <a:schemeClr val="tx1"/>
              </a:solidFill>
            </a:endParaRPr>
          </a:p>
        </p:txBody>
      </p:sp>
      <p:graphicFrame>
        <p:nvGraphicFramePr>
          <p:cNvPr id="23557" name="Object 7"/>
          <p:cNvGraphicFramePr>
            <a:graphicFrameLocks noChangeAspect="1"/>
          </p:cNvGraphicFramePr>
          <p:nvPr/>
        </p:nvGraphicFramePr>
        <p:xfrm>
          <a:off x="2916238" y="1484313"/>
          <a:ext cx="2951162" cy="279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1" name="Rastrový obrázek" r:id="rId3" imgW="1980952" imgH="1876190" progId="Paint.Picture">
                  <p:embed/>
                </p:oleObj>
              </mc:Choice>
              <mc:Fallback>
                <p:oleObj name="Rastrový obrázek" r:id="rId3" imgW="1980952" imgH="1876190" progId="Paint.Picture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1484313"/>
                        <a:ext cx="2951162" cy="2795587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468313" y="476250"/>
            <a:ext cx="79930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buClrTx/>
              <a:buSzTx/>
              <a:buFontTx/>
              <a:buNone/>
            </a:pPr>
            <a:r>
              <a:rPr lang="cs-CZ" sz="2800" b="1">
                <a:solidFill>
                  <a:srgbClr val="008080"/>
                </a:solidFill>
                <a:latin typeface="Comic Sans MS" pitchFamily="66" charset="0"/>
              </a:rPr>
              <a:t>Tři čtvrtiny hodiny</a:t>
            </a:r>
          </a:p>
        </p:txBody>
      </p:sp>
      <p:sp>
        <p:nvSpPr>
          <p:cNvPr id="63497" name="Rectangle 9"/>
          <p:cNvSpPr>
            <a:spLocks noChangeArrowheads="1"/>
          </p:cNvSpPr>
          <p:nvPr/>
        </p:nvSpPr>
        <p:spPr bwMode="auto">
          <a:xfrm>
            <a:off x="468313" y="4724400"/>
            <a:ext cx="78089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>
              <a:buClrTx/>
              <a:buSzTx/>
              <a:buFontTx/>
              <a:buNone/>
            </a:pPr>
            <a:r>
              <a:rPr lang="cs-CZ" sz="2000" b="1">
                <a:solidFill>
                  <a:srgbClr val="008080"/>
                </a:solidFill>
                <a:latin typeface="Comic Sans MS" pitchFamily="66" charset="0"/>
              </a:rPr>
              <a:t>¾ h = 0,75 h = 45 min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3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6" grpId="0"/>
      <p:bldP spid="6349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1532981"/>
            <a:ext cx="4356100" cy="415716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b="1" dirty="0">
                <a:solidFill>
                  <a:srgbClr val="333399"/>
                </a:solidFill>
              </a:rPr>
              <a:t>Převody jednotek času 1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333399"/>
              </a:solidFill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333399"/>
              </a:solidFill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b="1" dirty="0">
                <a:solidFill>
                  <a:srgbClr val="000000"/>
                </a:solidFill>
              </a:rPr>
              <a:t> </a:t>
            </a:r>
            <a:r>
              <a:rPr lang="cs-CZ" dirty="0"/>
              <a:t> </a:t>
            </a:r>
            <a:r>
              <a:rPr lang="cs-CZ" sz="2400" dirty="0">
                <a:solidFill>
                  <a:schemeClr val="tx1"/>
                </a:solidFill>
              </a:rPr>
              <a:t>1) 96 h =		           d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chemeClr val="tx1"/>
                </a:solidFill>
              </a:rPr>
              <a:t> 2) 0,7 min =		           s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chemeClr val="tx1"/>
                </a:solidFill>
              </a:rPr>
              <a:t> 3) 540 s =		          min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chemeClr val="tx1"/>
                </a:solidFill>
              </a:rPr>
              <a:t> 4) 0,6 d =		           s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chemeClr val="tx1"/>
                </a:solidFill>
              </a:rPr>
              <a:t> 5) 3 d =		               min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chemeClr val="tx1"/>
                </a:solidFill>
              </a:rPr>
              <a:t> 6) 5 400 s =	                  h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chemeClr val="tx1"/>
                </a:solidFill>
              </a:rPr>
              <a:t> 7) 7,1 h =		           s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chemeClr val="tx1"/>
                </a:solidFill>
              </a:rPr>
              <a:t> 8) 4 200 min =	           h</a:t>
            </a: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4643438" y="1517650"/>
            <a:ext cx="4105275" cy="4108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b="1" dirty="0">
                <a:solidFill>
                  <a:srgbClr val="333399"/>
                </a:solidFill>
              </a:rPr>
              <a:t>Převody jednotek času 1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333399"/>
              </a:solidFill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dirty="0">
              <a:solidFill>
                <a:srgbClr val="333399"/>
              </a:solidFill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b="1" dirty="0">
                <a:solidFill>
                  <a:srgbClr val="000000"/>
                </a:solidFill>
              </a:rPr>
              <a:t> </a:t>
            </a:r>
            <a:r>
              <a:rPr lang="cs-CZ" sz="2400" dirty="0">
                <a:solidFill>
                  <a:schemeClr val="tx1"/>
                </a:solidFill>
              </a:rPr>
              <a:t>1) 120 h =		         d 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chemeClr val="tx1"/>
                </a:solidFill>
              </a:rPr>
              <a:t> 2) 0,4 min =	               s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chemeClr val="tx1"/>
                </a:solidFill>
              </a:rPr>
              <a:t> 3) 780 s =		         min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chemeClr val="tx1"/>
                </a:solidFill>
              </a:rPr>
              <a:t> 4) 0,8 d =		          s         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chemeClr val="tx1"/>
                </a:solidFill>
              </a:rPr>
              <a:t> 5) 5 d =		               min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chemeClr val="tx1"/>
                </a:solidFill>
              </a:rPr>
              <a:t> 6) 90 min =	               s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chemeClr val="tx1"/>
                </a:solidFill>
              </a:rPr>
              <a:t> 7) 1,9 h =		          s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chemeClr val="tx1"/>
                </a:solidFill>
              </a:rPr>
              <a:t> 8) 2 700 min =	          h</a:t>
            </a:r>
          </a:p>
        </p:txBody>
      </p:sp>
      <p:sp>
        <p:nvSpPr>
          <p:cNvPr id="6147" name="Line 3"/>
          <p:cNvSpPr>
            <a:spLocks noChangeShapeType="1"/>
          </p:cNvSpPr>
          <p:nvPr/>
        </p:nvSpPr>
        <p:spPr bwMode="auto">
          <a:xfrm>
            <a:off x="4356100" y="476250"/>
            <a:ext cx="1588" cy="5689600"/>
          </a:xfrm>
          <a:prstGeom prst="line">
            <a:avLst/>
          </a:prstGeom>
          <a:noFill/>
          <a:ln w="7632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763713" y="2803457"/>
            <a:ext cx="1657350" cy="2679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800080"/>
              </a:solidFill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800080"/>
              </a:solidFill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800080"/>
              </a:solidFill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800080"/>
              </a:solidFill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b="1" dirty="0">
                <a:solidFill>
                  <a:srgbClr val="800080"/>
                </a:solidFill>
              </a:rPr>
              <a:t> 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rgbClr val="800080"/>
                </a:solidFill>
              </a:rPr>
              <a:t> </a:t>
            </a:r>
            <a:endParaRPr lang="cs-CZ" sz="2400" b="1" dirty="0">
              <a:solidFill>
                <a:srgbClr val="800080"/>
              </a:solidFill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800080"/>
              </a:solidFill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7198600" y="2803457"/>
            <a:ext cx="182399" cy="2679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800080"/>
              </a:solidFill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800080"/>
              </a:solidFill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b="1" dirty="0">
                <a:solidFill>
                  <a:srgbClr val="800080"/>
                </a:solidFill>
              </a:rPr>
              <a:t>	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800080"/>
              </a:solidFill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800080"/>
              </a:solidFill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800080"/>
              </a:solidFill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80008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179388" y="1341438"/>
            <a:ext cx="4392612" cy="3743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b="1">
                <a:solidFill>
                  <a:srgbClr val="333399"/>
                </a:solidFill>
              </a:rPr>
              <a:t>Převody jednotek času 2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rgbClr val="000000"/>
                </a:solidFill>
              </a:rPr>
              <a:t>		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b="1">
                <a:solidFill>
                  <a:srgbClr val="000000"/>
                </a:solidFill>
              </a:rPr>
              <a:t> </a:t>
            </a:r>
            <a:r>
              <a:rPr lang="cs-CZ" sz="2400">
                <a:solidFill>
                  <a:schemeClr val="tx1"/>
                </a:solidFill>
              </a:rPr>
              <a:t>1) 6,5 d =		               h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2) 1,2 s =		            min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3) 89 min =		              s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4) 302 400 s =	              d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5) 8 640 min =	              d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6) 36 min 45 s =             min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7) 54 s =		                  h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8) 826 h =	                 min</a:t>
            </a: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4572000" y="1341438"/>
            <a:ext cx="4284663" cy="3743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b="1">
                <a:solidFill>
                  <a:srgbClr val="333399"/>
                </a:solidFill>
              </a:rPr>
              <a:t>Převody jednotek času 2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rgbClr val="000000"/>
                </a:solidFill>
              </a:rPr>
              <a:t>		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b="1">
                <a:solidFill>
                  <a:srgbClr val="000000"/>
                </a:solidFill>
              </a:rPr>
              <a:t> </a:t>
            </a:r>
            <a:r>
              <a:rPr lang="cs-CZ" sz="2400">
                <a:solidFill>
                  <a:schemeClr val="tx1"/>
                </a:solidFill>
              </a:rPr>
              <a:t>1) 15 d =		                  h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2) 0,6 s =		           min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3) 54 min =		             s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4) 216 000 s =	             d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5) 12 960 min =	             d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6) 63 min 45 s =	      min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7) 72 s =		                  h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8) 653 h =	                 min</a:t>
            </a:r>
          </a:p>
        </p:txBody>
      </p:sp>
      <p:sp>
        <p:nvSpPr>
          <p:cNvPr id="7171" name="Line 3"/>
          <p:cNvSpPr>
            <a:spLocks noChangeShapeType="1"/>
          </p:cNvSpPr>
          <p:nvPr/>
        </p:nvSpPr>
        <p:spPr bwMode="auto">
          <a:xfrm>
            <a:off x="4356100" y="549275"/>
            <a:ext cx="1588" cy="5903913"/>
          </a:xfrm>
          <a:prstGeom prst="line">
            <a:avLst/>
          </a:prstGeom>
          <a:noFill/>
          <a:ln w="7632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2732008" y="2596526"/>
            <a:ext cx="609759" cy="19411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800080"/>
              </a:solidFill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800080"/>
              </a:solidFill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b="1" dirty="0">
                <a:solidFill>
                  <a:srgbClr val="800080"/>
                </a:solidFill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b="1" dirty="0">
                <a:solidFill>
                  <a:srgbClr val="800080"/>
                </a:solidFill>
              </a:rPr>
              <a:t>    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800080"/>
              </a:solidFill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7227878" y="2781191"/>
            <a:ext cx="266717" cy="157184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800080"/>
              </a:solidFill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b="1" dirty="0">
                <a:solidFill>
                  <a:srgbClr val="800080"/>
                </a:solidFill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800080"/>
              </a:solidFill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80008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28588" y="1298546"/>
            <a:ext cx="3936312" cy="3787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b="1" dirty="0">
                <a:solidFill>
                  <a:srgbClr val="333399"/>
                </a:solidFill>
              </a:rPr>
              <a:t>Převody jednotek času</a:t>
            </a:r>
            <a:r>
              <a:rPr lang="cs-CZ" dirty="0"/>
              <a:t> </a:t>
            </a:r>
            <a:r>
              <a:rPr lang="cs-CZ" sz="2400" b="1" dirty="0">
                <a:solidFill>
                  <a:srgbClr val="333399"/>
                </a:solidFill>
              </a:rPr>
              <a:t>3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dirty="0">
              <a:solidFill>
                <a:srgbClr val="333399"/>
              </a:solidFill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b="1" dirty="0">
                <a:solidFill>
                  <a:srgbClr val="000000"/>
                </a:solidFill>
              </a:rPr>
              <a:t> </a:t>
            </a:r>
            <a:r>
              <a:rPr lang="cs-CZ" dirty="0"/>
              <a:t> </a:t>
            </a:r>
            <a:r>
              <a:rPr lang="cs-CZ" sz="2400" dirty="0">
                <a:solidFill>
                  <a:schemeClr val="tx1"/>
                </a:solidFill>
              </a:rPr>
              <a:t>1) 4,1 d =		             h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chemeClr val="tx1"/>
                </a:solidFill>
              </a:rPr>
              <a:t> 2) 0,9 d =		           min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chemeClr val="tx1"/>
                </a:solidFill>
              </a:rPr>
              <a:t> 3) 48 min =		            s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chemeClr val="tx1"/>
                </a:solidFill>
              </a:rPr>
              <a:t> 4) 93 min 45 s =	      min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chemeClr val="tx1"/>
                </a:solidFill>
              </a:rPr>
              <a:t> 5) 1 440 h =                 d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chemeClr val="tx1"/>
                </a:solidFill>
              </a:rPr>
              <a:t> 6) 6 120 s =                   h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chemeClr val="tx1"/>
                </a:solidFill>
              </a:rPr>
              <a:t> 7) 2 160 s =		            h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chemeClr val="tx1"/>
                </a:solidFill>
              </a:rPr>
              <a:t> 8) 4,8 s =	                 min</a:t>
            </a: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4370388" y="1339850"/>
            <a:ext cx="3957637" cy="3743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b="1">
                <a:solidFill>
                  <a:srgbClr val="333399"/>
                </a:solidFill>
              </a:rPr>
              <a:t>Převody jednotek času 3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>
              <a:solidFill>
                <a:srgbClr val="000000"/>
              </a:solidFill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b="1">
                <a:solidFill>
                  <a:srgbClr val="000000"/>
                </a:solidFill>
              </a:rPr>
              <a:t> </a:t>
            </a:r>
            <a:r>
              <a:rPr lang="cs-CZ" sz="2400">
                <a:solidFill>
                  <a:schemeClr val="tx1"/>
                </a:solidFill>
              </a:rPr>
              <a:t>1) 5,2 d =		             h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2) 1,6 d =		            min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3) 73 min =		            s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4) 95 min 15 s =	       min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5) 8 520 h =                  d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6) 423 360 s =                 h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7) 6 480 s =	                  h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8) 39 s =	                       min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2792404" y="2596526"/>
            <a:ext cx="266717" cy="19411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800080"/>
              </a:solidFill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800080"/>
              </a:solidFill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b="1" dirty="0">
                <a:solidFill>
                  <a:srgbClr val="800080"/>
                </a:solidFill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800080"/>
              </a:solidFill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800080"/>
              </a:solidFill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7113579" y="2227194"/>
            <a:ext cx="266717" cy="2679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800080"/>
              </a:solidFill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800080"/>
              </a:solidFill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800080"/>
              </a:solidFill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b="1" dirty="0">
                <a:solidFill>
                  <a:srgbClr val="800080"/>
                </a:solidFill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800080"/>
              </a:solidFill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800080"/>
              </a:solidFill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rgbClr val="800080"/>
                </a:solidFill>
              </a:rPr>
              <a:t> </a:t>
            </a: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4211638" y="908050"/>
            <a:ext cx="1587" cy="4968875"/>
          </a:xfrm>
          <a:prstGeom prst="line">
            <a:avLst/>
          </a:prstGeom>
          <a:noFill/>
          <a:ln w="7632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34925" y="1320800"/>
            <a:ext cx="4060825" cy="3743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b="1">
                <a:solidFill>
                  <a:srgbClr val="333399"/>
                </a:solidFill>
              </a:rPr>
              <a:t>Převody jednotek času</a:t>
            </a:r>
            <a:r>
              <a:rPr lang="cs-CZ"/>
              <a:t> </a:t>
            </a:r>
            <a:r>
              <a:rPr lang="cs-CZ" sz="2400" b="1">
                <a:solidFill>
                  <a:srgbClr val="333399"/>
                </a:solidFill>
              </a:rPr>
              <a:t>4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>
              <a:solidFill>
                <a:srgbClr val="333399"/>
              </a:solidFill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1) 73 min 30 s =	           s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2) 276 min =	                     h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3) 0,33 h =		            min 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4) 28 min =		               s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5) 3,25 h =	                     s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6) 2,8 d =	                  min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7) 129,6 h =		              d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8) 7 h 15 min =               min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4235450" y="1339850"/>
            <a:ext cx="4230688" cy="3743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b="1">
                <a:solidFill>
                  <a:srgbClr val="333399"/>
                </a:solidFill>
              </a:rPr>
              <a:t>Převody jednotek času 4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>
              <a:solidFill>
                <a:srgbClr val="000000"/>
              </a:solidFill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b="1">
                <a:solidFill>
                  <a:srgbClr val="000000"/>
                </a:solidFill>
              </a:rPr>
              <a:t> </a:t>
            </a:r>
            <a:r>
              <a:rPr lang="cs-CZ" sz="2400">
                <a:solidFill>
                  <a:schemeClr val="tx1"/>
                </a:solidFill>
              </a:rPr>
              <a:t>1) 27 min 30 s =	           s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2) 660 min =	                     h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3) 1,3 h =		             min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4) 68 min =		                s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5) 4,25 h =	                     s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6) 7 d =	                        min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7) 156 h =	                    d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>
                <a:solidFill>
                  <a:schemeClr val="tx1"/>
                </a:solidFill>
              </a:rPr>
              <a:t> 8) 12 h 15 min =               min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2666990" y="2965857"/>
            <a:ext cx="266717" cy="120251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800080"/>
              </a:solidFill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800080"/>
              </a:solidFill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b="1" dirty="0">
                <a:solidFill>
                  <a:srgbClr val="800080"/>
                </a:solidFill>
              </a:rPr>
              <a:t> 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6674526" y="2596526"/>
            <a:ext cx="781281" cy="19411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b="1" dirty="0">
                <a:solidFill>
                  <a:srgbClr val="800080"/>
                </a:solidFill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800080"/>
              </a:solidFill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b="1" dirty="0">
                <a:solidFill>
                  <a:srgbClr val="800080"/>
                </a:solidFill>
              </a:rPr>
              <a:t>      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800080"/>
              </a:solidFill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b="1" dirty="0">
              <a:solidFill>
                <a:srgbClr val="800080"/>
              </a:solidFill>
            </a:endParaRPr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4211638" y="908050"/>
            <a:ext cx="1587" cy="4968875"/>
          </a:xfrm>
          <a:prstGeom prst="line">
            <a:avLst/>
          </a:prstGeom>
          <a:noFill/>
          <a:ln w="7632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780</Words>
  <Application>Microsoft Office PowerPoint</Application>
  <PresentationFormat>Předvádění na obrazovce (4:3)</PresentationFormat>
  <Paragraphs>147</Paragraphs>
  <Slides>8</Slides>
  <Notes>5</Notes>
  <HiddenSlides>0</HiddenSlides>
  <MMClips>0</MMClips>
  <ScaleCrop>false</ScaleCrop>
  <HeadingPairs>
    <vt:vector size="8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4" baseType="lpstr">
      <vt:lpstr>Arial</vt:lpstr>
      <vt:lpstr>Comic Sans MS</vt:lpstr>
      <vt:lpstr>Lucida Sans Unicode</vt:lpstr>
      <vt:lpstr>Times New Roman</vt:lpstr>
      <vt:lpstr>Výchozí návrh</vt:lpstr>
      <vt:lpstr>Rastrový obrázek</vt:lpstr>
      <vt:lpstr>Převody jednotek času 6.roč.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Radomír Masařík</dc:creator>
  <cp:lastModifiedBy>LocalAdmin</cp:lastModifiedBy>
  <cp:revision>15</cp:revision>
  <cp:lastPrinted>1601-01-01T00:00:00Z</cp:lastPrinted>
  <dcterms:created xsi:type="dcterms:W3CDTF">2011-01-05T19:33:13Z</dcterms:created>
  <dcterms:modified xsi:type="dcterms:W3CDTF">2020-11-12T08:59:38Z</dcterms:modified>
</cp:coreProperties>
</file>