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6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11/4/2020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f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sz="8800" dirty="0" smtClean="0"/>
              <a:t>Vodstvo Evropy</a:t>
            </a:r>
            <a:endParaRPr lang="cs-CZ" sz="88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420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0446" y="331790"/>
            <a:ext cx="11560628" cy="62649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2400" dirty="0" smtClean="0"/>
              <a:t>Evropu </a:t>
            </a:r>
            <a:r>
              <a:rPr lang="cs-CZ" sz="2400" dirty="0" smtClean="0">
                <a:solidFill>
                  <a:srgbClr val="FF0000"/>
                </a:solidFill>
              </a:rPr>
              <a:t>omývá</a:t>
            </a:r>
            <a:r>
              <a:rPr lang="cs-CZ" sz="2400" dirty="0" smtClean="0"/>
              <a:t>:</a:t>
            </a:r>
          </a:p>
          <a:p>
            <a:r>
              <a:rPr lang="cs-CZ" sz="2400" dirty="0"/>
              <a:t>n</a:t>
            </a:r>
            <a:r>
              <a:rPr lang="cs-CZ" sz="2400" dirty="0" smtClean="0"/>
              <a:t>a západě Atlantský oceán</a:t>
            </a:r>
          </a:p>
          <a:p>
            <a:r>
              <a:rPr lang="cs-CZ" sz="2400" dirty="0" smtClean="0"/>
              <a:t>Na severu Severní ledový oceán</a:t>
            </a:r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r>
              <a:rPr lang="cs-CZ" sz="2400" dirty="0" smtClean="0">
                <a:solidFill>
                  <a:srgbClr val="FF0000"/>
                </a:solidFill>
              </a:rPr>
              <a:t>Řeky</a:t>
            </a:r>
          </a:p>
          <a:p>
            <a:pPr marL="0" indent="0">
              <a:buNone/>
            </a:pPr>
            <a:r>
              <a:rPr lang="cs-CZ" sz="2400" dirty="0" smtClean="0"/>
              <a:t>V Evropě je hustá říční síť. Vodnatost řek závisí na typu podnebné oblasti.</a:t>
            </a:r>
          </a:p>
          <a:p>
            <a:pPr marL="0" indent="0">
              <a:buNone/>
            </a:pPr>
            <a:r>
              <a:rPr lang="cs-CZ" sz="2400" dirty="0" smtClean="0"/>
              <a:t>Nejdelší – </a:t>
            </a:r>
            <a:r>
              <a:rPr lang="cs-CZ" sz="2400" dirty="0" smtClean="0">
                <a:solidFill>
                  <a:srgbClr val="0070C0"/>
                </a:solidFill>
              </a:rPr>
              <a:t>Volha</a:t>
            </a:r>
            <a:r>
              <a:rPr lang="cs-CZ" sz="2400" dirty="0" smtClean="0"/>
              <a:t>, Dunaj, Ural, </a:t>
            </a:r>
            <a:r>
              <a:rPr lang="cs-CZ" sz="2400" dirty="0"/>
              <a:t>D</a:t>
            </a:r>
            <a:r>
              <a:rPr lang="cs-CZ" sz="2400" dirty="0" smtClean="0"/>
              <a:t>něpr, </a:t>
            </a:r>
            <a:r>
              <a:rPr lang="cs-CZ" sz="2400" dirty="0" err="1" smtClean="0"/>
              <a:t>Kama</a:t>
            </a:r>
            <a:endParaRPr lang="cs-CZ" sz="2400" dirty="0" smtClean="0"/>
          </a:p>
          <a:p>
            <a:pPr marL="0" indent="0">
              <a:buNone/>
            </a:pPr>
            <a:r>
              <a:rPr lang="cs-CZ" sz="2400" dirty="0" smtClean="0"/>
              <a:t>Význam pro dopravu – Dunaj, Rýn</a:t>
            </a:r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r>
              <a:rPr lang="cs-CZ" sz="2400" dirty="0" smtClean="0">
                <a:solidFill>
                  <a:srgbClr val="FF0000"/>
                </a:solidFill>
              </a:rPr>
              <a:t>Průplavy</a:t>
            </a:r>
            <a:r>
              <a:rPr lang="cs-CZ" sz="2400" dirty="0" smtClean="0"/>
              <a:t> – vybudovány, levná lodní doprava</a:t>
            </a:r>
          </a:p>
          <a:p>
            <a:pPr marL="0" indent="0">
              <a:buNone/>
            </a:pPr>
            <a:r>
              <a:rPr lang="cs-CZ" sz="2400" dirty="0" smtClean="0"/>
              <a:t>Nejvíce – </a:t>
            </a:r>
            <a:r>
              <a:rPr lang="cs-CZ" sz="2400" dirty="0" err="1" smtClean="0"/>
              <a:t>záp</a:t>
            </a:r>
            <a:r>
              <a:rPr lang="cs-CZ" sz="2400" dirty="0" smtClean="0"/>
              <a:t>, Evropa (Francie, Německo)</a:t>
            </a:r>
          </a:p>
          <a:p>
            <a:pPr marL="0" indent="0">
              <a:buNone/>
            </a:pPr>
            <a:r>
              <a:rPr lang="cs-CZ" sz="2400" dirty="0"/>
              <a:t> </a:t>
            </a:r>
            <a:r>
              <a:rPr lang="cs-CZ" sz="2400" dirty="0" smtClean="0"/>
              <a:t>           - </a:t>
            </a:r>
            <a:r>
              <a:rPr lang="cs-CZ" sz="2400" dirty="0" err="1" smtClean="0"/>
              <a:t>vých</a:t>
            </a:r>
            <a:r>
              <a:rPr lang="cs-CZ" sz="2400" dirty="0" smtClean="0"/>
              <a:t> Evropa (Rusko)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66066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27" y="173354"/>
            <a:ext cx="5629275" cy="3676650"/>
          </a:xfrm>
        </p:spPr>
      </p:pic>
      <p:sp>
        <p:nvSpPr>
          <p:cNvPr id="5" name="TextovéPole 4"/>
          <p:cNvSpPr txBox="1"/>
          <p:nvPr/>
        </p:nvSpPr>
        <p:spPr>
          <a:xfrm>
            <a:off x="966652" y="4062548"/>
            <a:ext cx="3017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Volha – </a:t>
            </a:r>
            <a:r>
              <a:rPr lang="cs-CZ" sz="2000" dirty="0"/>
              <a:t>N</a:t>
            </a:r>
            <a:r>
              <a:rPr lang="cs-CZ" sz="2000" dirty="0" smtClean="0"/>
              <a:t>ižní Novgorod</a:t>
            </a:r>
            <a:endParaRPr lang="cs-CZ" sz="20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113" y="1280159"/>
            <a:ext cx="5707980" cy="4624251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6414811" y="6021977"/>
            <a:ext cx="39188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Dunaj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284716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30" y="195943"/>
            <a:ext cx="6938021" cy="5238206"/>
          </a:xfrm>
        </p:spPr>
      </p:pic>
      <p:sp>
        <p:nvSpPr>
          <p:cNvPr id="5" name="TextovéPole 4"/>
          <p:cNvSpPr txBox="1"/>
          <p:nvPr/>
        </p:nvSpPr>
        <p:spPr>
          <a:xfrm>
            <a:off x="2625634" y="5434149"/>
            <a:ext cx="4807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err="1" smtClean="0"/>
              <a:t>Volžsko</a:t>
            </a:r>
            <a:r>
              <a:rPr lang="cs-CZ" sz="2400" dirty="0" smtClean="0"/>
              <a:t> – donský průplav</a:t>
            </a:r>
            <a:endParaRPr lang="cs-CZ" sz="24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603530" y="6107289"/>
            <a:ext cx="6938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7030A0"/>
                </a:solidFill>
              </a:rPr>
              <a:t>Zjisti a zapiš do sešitu informace o </a:t>
            </a:r>
            <a:r>
              <a:rPr lang="cs-CZ" dirty="0" err="1" smtClean="0">
                <a:solidFill>
                  <a:srgbClr val="7030A0"/>
                </a:solidFill>
              </a:rPr>
              <a:t>Volžsko</a:t>
            </a:r>
            <a:r>
              <a:rPr lang="cs-CZ" dirty="0" smtClean="0">
                <a:solidFill>
                  <a:srgbClr val="7030A0"/>
                </a:solidFill>
              </a:rPr>
              <a:t> – donském průplavu.</a:t>
            </a:r>
            <a:endParaRPr lang="cs-CZ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21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70263" y="418011"/>
            <a:ext cx="10763794" cy="60481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 smtClean="0">
                <a:solidFill>
                  <a:srgbClr val="FF0000"/>
                </a:solidFill>
              </a:rPr>
              <a:t>Jezera</a:t>
            </a:r>
          </a:p>
          <a:p>
            <a:pPr marL="0" indent="0">
              <a:buNone/>
            </a:pPr>
            <a:r>
              <a:rPr lang="cs-CZ" sz="2400" dirty="0" smtClean="0"/>
              <a:t>V Evropě - mnoho jezer </a:t>
            </a:r>
          </a:p>
          <a:p>
            <a:pPr marL="0" indent="0">
              <a:buNone/>
            </a:pPr>
            <a:r>
              <a:rPr lang="cs-CZ" sz="2400" dirty="0"/>
              <a:t>  </a:t>
            </a:r>
            <a:r>
              <a:rPr lang="cs-CZ" sz="2400" dirty="0" smtClean="0"/>
              <a:t>            -  nerovnoměrně rozložena</a:t>
            </a:r>
          </a:p>
          <a:p>
            <a:pPr marL="0" indent="0">
              <a:buNone/>
            </a:pPr>
            <a:r>
              <a:rPr lang="cs-CZ" sz="2400" dirty="0"/>
              <a:t> </a:t>
            </a:r>
            <a:r>
              <a:rPr lang="cs-CZ" sz="2400" dirty="0" smtClean="0"/>
              <a:t>             - menší rozloha</a:t>
            </a:r>
          </a:p>
          <a:p>
            <a:pPr marL="0" indent="0">
              <a:buNone/>
            </a:pPr>
            <a:r>
              <a:rPr lang="cs-CZ" sz="2400" dirty="0"/>
              <a:t> </a:t>
            </a:r>
            <a:r>
              <a:rPr lang="cs-CZ" sz="2400" dirty="0" smtClean="0"/>
              <a:t>             - většina je ledovcového původu</a:t>
            </a:r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r>
              <a:rPr lang="cs-CZ" sz="2400" dirty="0" smtClean="0"/>
              <a:t>Největší – Ladožské, Oněžské, </a:t>
            </a:r>
            <a:r>
              <a:rPr lang="cs-CZ" sz="2400" dirty="0" err="1" smtClean="0"/>
              <a:t>Vänern</a:t>
            </a:r>
            <a:endParaRPr lang="cs-CZ" sz="2400" dirty="0" smtClean="0"/>
          </a:p>
          <a:p>
            <a:pPr marL="0" indent="0">
              <a:buNone/>
            </a:pPr>
            <a:r>
              <a:rPr lang="cs-CZ" sz="2400" dirty="0" smtClean="0"/>
              <a:t>Jezerní plošiny: Finsko, Německo, Polsko</a:t>
            </a:r>
          </a:p>
          <a:p>
            <a:pPr marL="0" indent="0">
              <a:buNone/>
            </a:pPr>
            <a:r>
              <a:rPr lang="cs-CZ" sz="2400" dirty="0" smtClean="0"/>
              <a:t>Ve vysokohorských oblastech: Karpaty, Alpy, </a:t>
            </a:r>
            <a:r>
              <a:rPr lang="cs-CZ" sz="2400" dirty="0"/>
              <a:t>P</a:t>
            </a:r>
            <a:r>
              <a:rPr lang="cs-CZ" sz="2400" dirty="0" smtClean="0"/>
              <a:t>yreneje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45846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6645" y="187036"/>
            <a:ext cx="11782273" cy="6591821"/>
          </a:xfrm>
        </p:spPr>
        <p:txBody>
          <a:bodyPr/>
          <a:lstStyle/>
          <a:p>
            <a:pPr marL="0" indent="0">
              <a:buNone/>
            </a:pPr>
            <a:r>
              <a:rPr lang="cs-CZ" sz="2400" dirty="0" smtClean="0">
                <a:solidFill>
                  <a:srgbClr val="FF0000"/>
                </a:solidFill>
              </a:rPr>
              <a:t>Ledovce</a:t>
            </a:r>
          </a:p>
          <a:p>
            <a:pPr marL="0" indent="0">
              <a:buNone/>
            </a:pPr>
            <a:r>
              <a:rPr lang="cs-CZ" sz="2400" dirty="0" smtClean="0"/>
              <a:t>-v subpolárním pásu a ve vysokých horách</a:t>
            </a:r>
          </a:p>
          <a:p>
            <a:pPr>
              <a:buFontTx/>
              <a:buChar char="-"/>
            </a:pPr>
            <a:endParaRPr lang="cs-CZ" sz="2400" dirty="0"/>
          </a:p>
          <a:p>
            <a:pPr marL="0" indent="0">
              <a:buNone/>
            </a:pPr>
            <a:r>
              <a:rPr lang="cs-CZ" sz="2400" dirty="0" smtClean="0"/>
              <a:t>Horské ledovce</a:t>
            </a:r>
          </a:p>
          <a:p>
            <a:pPr marL="0" indent="0">
              <a:buNone/>
            </a:pPr>
            <a:r>
              <a:rPr lang="cs-CZ" sz="2400" dirty="0" smtClean="0"/>
              <a:t>Nad sněžnou čárou – Alpy, Skandinávské pohoří, </a:t>
            </a:r>
          </a:p>
          <a:p>
            <a:pPr marL="0" indent="0">
              <a:buNone/>
            </a:pPr>
            <a:r>
              <a:rPr lang="cs-CZ" sz="2400" dirty="0" smtClean="0"/>
              <a:t>Pyreneje</a:t>
            </a:r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r>
              <a:rPr lang="cs-CZ" sz="2400" dirty="0" smtClean="0"/>
              <a:t>Pevninské ledovce</a:t>
            </a:r>
          </a:p>
          <a:p>
            <a:pPr marL="0" indent="0">
              <a:buNone/>
            </a:pPr>
            <a:r>
              <a:rPr lang="cs-CZ" sz="2400" dirty="0" smtClean="0"/>
              <a:t>Západní Špicberky, </a:t>
            </a:r>
            <a:r>
              <a:rPr lang="cs-CZ" sz="2400" dirty="0"/>
              <a:t>I</a:t>
            </a:r>
            <a:r>
              <a:rPr lang="cs-CZ" sz="2400" dirty="0" smtClean="0"/>
              <a:t>sland</a:t>
            </a:r>
            <a:endParaRPr lang="cs-CZ" sz="2400" dirty="0"/>
          </a:p>
          <a:p>
            <a:pPr>
              <a:buFontTx/>
              <a:buChar char="-"/>
            </a:pPr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666" y="72737"/>
            <a:ext cx="4909705" cy="3273136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7117773" y="3460173"/>
            <a:ext cx="3875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Ledovec - </a:t>
            </a:r>
            <a:r>
              <a:rPr lang="cs-CZ" dirty="0" err="1" smtClean="0"/>
              <a:t>Mont</a:t>
            </a:r>
            <a:r>
              <a:rPr lang="cs-CZ" dirty="0" smtClean="0"/>
              <a:t> </a:t>
            </a:r>
            <a:r>
              <a:rPr lang="cs-CZ" dirty="0" err="1" smtClean="0"/>
              <a:t>Blanc</a:t>
            </a:r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0435" y="3902241"/>
            <a:ext cx="3830011" cy="2876617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7938655" y="6359237"/>
            <a:ext cx="3366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Ledovec </a:t>
            </a:r>
            <a:r>
              <a:rPr lang="cs-CZ" dirty="0" err="1" smtClean="0"/>
              <a:t>Vatnajökul,Island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5299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zeta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223</TotalTime>
  <Words>170</Words>
  <Application>Microsoft Office PowerPoint</Application>
  <PresentationFormat>Širokoúhlá obrazovka</PresentationFormat>
  <Paragraphs>37</Paragraphs>
  <Slides>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10" baseType="lpstr">
      <vt:lpstr>Arial</vt:lpstr>
      <vt:lpstr>Trebuchet MS</vt:lpstr>
      <vt:lpstr>Wingdings 3</vt:lpstr>
      <vt:lpstr>Fazeta</vt:lpstr>
      <vt:lpstr>Vodstvo Evropy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Vodstvo Evropy</dc:title>
  <dc:creator>Gita</dc:creator>
  <cp:lastModifiedBy>Gita</cp:lastModifiedBy>
  <cp:revision>13</cp:revision>
  <dcterms:created xsi:type="dcterms:W3CDTF">2017-10-09T17:27:47Z</dcterms:created>
  <dcterms:modified xsi:type="dcterms:W3CDTF">2020-11-04T12:53:51Z</dcterms:modified>
</cp:coreProperties>
</file>