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77" r:id="rId4"/>
    <p:sldId id="279" r:id="rId5"/>
    <p:sldId id="28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Styl s motivem 2 – zvýraznění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Styl s motivem 2 – zvýraznění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740" y="-10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98A5D7-21CD-4D10-A112-24F189150B45}" type="datetimeFigureOut">
              <a:rPr lang="cs-CZ" smtClean="0"/>
              <a:pPr/>
              <a:t>11.10.2020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6A06E7-139E-4925-B821-3D33166AA24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Zaoblený obdélník 63"/>
          <p:cNvSpPr/>
          <p:nvPr/>
        </p:nvSpPr>
        <p:spPr>
          <a:xfrm>
            <a:off x="179512" y="3059502"/>
            <a:ext cx="8774708" cy="3249818"/>
          </a:xfrm>
          <a:prstGeom prst="roundRect">
            <a:avLst>
              <a:gd name="adj" fmla="val 418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2" name="Zaoblený obdélník 1"/>
          <p:cNvSpPr/>
          <p:nvPr/>
        </p:nvSpPr>
        <p:spPr>
          <a:xfrm>
            <a:off x="179512" y="476672"/>
            <a:ext cx="8774708" cy="2016224"/>
          </a:xfrm>
          <a:prstGeom prst="roundRect">
            <a:avLst>
              <a:gd name="adj" fmla="val 418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/>
        </p:nvSpPr>
        <p:spPr>
          <a:xfrm>
            <a:off x="698655" y="764704"/>
            <a:ext cx="7776864" cy="115212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b="1" dirty="0" smtClean="0"/>
              <a:t>Rovnoměrný pohyb </a:t>
            </a:r>
            <a:r>
              <a:rPr lang="cs-CZ" sz="2800" dirty="0" smtClean="0"/>
              <a:t>znamená, že těleso za stejnou dobu urazí vždy stejné dráhy.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5" name="Zástupný symbol pro obsah 2"/>
          <p:cNvSpPr>
            <a:spLocks noGrp="1"/>
          </p:cNvSpPr>
          <p:nvPr/>
        </p:nvSpPr>
        <p:spPr>
          <a:xfrm>
            <a:off x="698655" y="1714612"/>
            <a:ext cx="7776864" cy="77828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To znamená, že rychlost tělesa se nemění.</a:t>
            </a:r>
            <a:endParaRPr lang="cs-CZ" sz="2800" dirty="0" smtClean="0">
              <a:cs typeface="Calibri" pitchFamily="34" charset="0"/>
            </a:endParaRPr>
          </a:p>
        </p:txBody>
      </p:sp>
      <p:pic>
        <p:nvPicPr>
          <p:cNvPr id="1027" name="Picture 3" descr="C:\Users\spravce\AppData\Local\Microsoft\Windows\Temporary Internet Files\Content.IE5\DE4CGPLA\MC9004370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874" y="3537012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Šipka doprava 6"/>
          <p:cNvSpPr/>
          <p:nvPr/>
        </p:nvSpPr>
        <p:spPr>
          <a:xfrm>
            <a:off x="1595812" y="3965116"/>
            <a:ext cx="57941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5" name="Picture 3" descr="C:\Users\spravce\AppData\Local\Microsoft\Windows\Temporary Internet Files\Content.IE5\DE4CGPLA\MC9004370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7794" y="3537012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Šipka doprava 25"/>
          <p:cNvSpPr/>
          <p:nvPr/>
        </p:nvSpPr>
        <p:spPr>
          <a:xfrm>
            <a:off x="3412732" y="3965116"/>
            <a:ext cx="57941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7" name="Picture 3" descr="C:\Users\spravce\AppData\Local\Microsoft\Windows\Temporary Internet Files\Content.IE5\DE4CGPLA\MC9004370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5429" y="3557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Šipka doprava 27"/>
          <p:cNvSpPr/>
          <p:nvPr/>
        </p:nvSpPr>
        <p:spPr>
          <a:xfrm>
            <a:off x="5180367" y="3985704"/>
            <a:ext cx="57941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9" name="Picture 3" descr="C:\Users\spravce\AppData\Local\Microsoft\Windows\Temporary Internet Files\Content.IE5\DE4CGPLA\MC9004370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8270" y="354872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Šipka doprava 29"/>
          <p:cNvSpPr/>
          <p:nvPr/>
        </p:nvSpPr>
        <p:spPr>
          <a:xfrm>
            <a:off x="7003208" y="3976824"/>
            <a:ext cx="57941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1" name="Picture 3" descr="C:\Users\spravce\AppData\Local\Microsoft\Windows\Temporary Internet Files\Content.IE5\DE4CGPLA\MC9004370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82620" y="3557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Skupina 47"/>
          <p:cNvGrpSpPr/>
          <p:nvPr/>
        </p:nvGrpSpPr>
        <p:grpSpPr>
          <a:xfrm>
            <a:off x="513694" y="4757204"/>
            <a:ext cx="8136904" cy="680392"/>
            <a:chOff x="513694" y="4757204"/>
            <a:chExt cx="8136904" cy="680392"/>
          </a:xfrm>
        </p:grpSpPr>
        <p:cxnSp>
          <p:nvCxnSpPr>
            <p:cNvPr id="11" name="Přímá spojnice 10"/>
            <p:cNvCxnSpPr/>
            <p:nvPr/>
          </p:nvCxnSpPr>
          <p:spPr>
            <a:xfrm>
              <a:off x="513694" y="4843672"/>
              <a:ext cx="8136904" cy="0"/>
            </a:xfrm>
            <a:prstGeom prst="line">
              <a:avLst/>
            </a:prstGeom>
            <a:ln w="266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H="1">
              <a:off x="964284" y="4757204"/>
              <a:ext cx="12390" cy="680392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nice 34"/>
            <p:cNvCxnSpPr/>
            <p:nvPr/>
          </p:nvCxnSpPr>
          <p:spPr>
            <a:xfrm>
              <a:off x="2793594" y="4843672"/>
              <a:ext cx="0" cy="576064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Přímá spojnice 35"/>
            <p:cNvCxnSpPr/>
            <p:nvPr/>
          </p:nvCxnSpPr>
          <p:spPr>
            <a:xfrm>
              <a:off x="4559193" y="4843672"/>
              <a:ext cx="0" cy="576064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římá spojnice 36"/>
            <p:cNvCxnSpPr/>
            <p:nvPr/>
          </p:nvCxnSpPr>
          <p:spPr>
            <a:xfrm>
              <a:off x="6384070" y="4843672"/>
              <a:ext cx="0" cy="576064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Přímá spojnice 37"/>
            <p:cNvCxnSpPr/>
            <p:nvPr/>
          </p:nvCxnSpPr>
          <p:spPr>
            <a:xfrm>
              <a:off x="8242562" y="4757204"/>
              <a:ext cx="0" cy="680392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Zástupný symbol pro obsah 2"/>
          <p:cNvSpPr>
            <a:spLocks noGrp="1"/>
          </p:cNvSpPr>
          <p:nvPr/>
        </p:nvSpPr>
        <p:spPr>
          <a:xfrm>
            <a:off x="537358" y="5446972"/>
            <a:ext cx="912440" cy="6063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0 m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55" name="Zástupný symbol pro obsah 2"/>
          <p:cNvSpPr>
            <a:spLocks noGrp="1"/>
          </p:cNvSpPr>
          <p:nvPr/>
        </p:nvSpPr>
        <p:spPr>
          <a:xfrm>
            <a:off x="2337374" y="5485220"/>
            <a:ext cx="912440" cy="6063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/>
              <a:t>2</a:t>
            </a:r>
            <a:r>
              <a:rPr lang="cs-CZ" sz="2800" dirty="0" smtClean="0"/>
              <a:t> m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56" name="Zástupný symbol pro obsah 2"/>
          <p:cNvSpPr>
            <a:spLocks noGrp="1"/>
          </p:cNvSpPr>
          <p:nvPr/>
        </p:nvSpPr>
        <p:spPr>
          <a:xfrm>
            <a:off x="4125926" y="5498216"/>
            <a:ext cx="912440" cy="6063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4 m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57" name="Zástupný symbol pro obsah 2"/>
          <p:cNvSpPr>
            <a:spLocks noGrp="1"/>
          </p:cNvSpPr>
          <p:nvPr/>
        </p:nvSpPr>
        <p:spPr>
          <a:xfrm>
            <a:off x="5927850" y="5485220"/>
            <a:ext cx="912440" cy="6063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6 m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58" name="Zástupný symbol pro obsah 2"/>
          <p:cNvSpPr>
            <a:spLocks noGrp="1"/>
          </p:cNvSpPr>
          <p:nvPr/>
        </p:nvSpPr>
        <p:spPr>
          <a:xfrm>
            <a:off x="7786342" y="5498068"/>
            <a:ext cx="912440" cy="6063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8 m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59" name="Zástupný symbol pro obsah 2"/>
          <p:cNvSpPr>
            <a:spLocks noGrp="1"/>
          </p:cNvSpPr>
          <p:nvPr/>
        </p:nvSpPr>
        <p:spPr>
          <a:xfrm>
            <a:off x="1541908" y="3537012"/>
            <a:ext cx="616280" cy="57441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1s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60" name="Zástupný symbol pro obsah 2"/>
          <p:cNvSpPr>
            <a:spLocks noGrp="1"/>
          </p:cNvSpPr>
          <p:nvPr/>
        </p:nvSpPr>
        <p:spPr>
          <a:xfrm>
            <a:off x="3375864" y="3557600"/>
            <a:ext cx="616280" cy="57441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1s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61" name="Zástupný symbol pro obsah 2"/>
          <p:cNvSpPr>
            <a:spLocks noGrp="1"/>
          </p:cNvSpPr>
          <p:nvPr/>
        </p:nvSpPr>
        <p:spPr>
          <a:xfrm>
            <a:off x="5123546" y="3591308"/>
            <a:ext cx="616280" cy="57441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1s</a:t>
            </a:r>
            <a:endParaRPr lang="cs-CZ" sz="2800" dirty="0" smtClean="0">
              <a:cs typeface="Calibri" pitchFamily="34" charset="0"/>
            </a:endParaRPr>
          </a:p>
        </p:txBody>
      </p:sp>
      <p:sp>
        <p:nvSpPr>
          <p:cNvPr id="63" name="Zástupný symbol pro obsah 2"/>
          <p:cNvSpPr>
            <a:spLocks noGrp="1"/>
          </p:cNvSpPr>
          <p:nvPr/>
        </p:nvSpPr>
        <p:spPr>
          <a:xfrm>
            <a:off x="6955356" y="3599940"/>
            <a:ext cx="616280" cy="57441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1s</a:t>
            </a:r>
            <a:endParaRPr lang="cs-CZ" sz="2800" dirty="0" smtClean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75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26" grpId="0" animBg="1"/>
      <p:bldP spid="28" grpId="0" animBg="1"/>
      <p:bldP spid="30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aoblený obdélník 30"/>
          <p:cNvSpPr/>
          <p:nvPr/>
        </p:nvSpPr>
        <p:spPr>
          <a:xfrm>
            <a:off x="236826" y="2671378"/>
            <a:ext cx="5868596" cy="1892815"/>
          </a:xfrm>
          <a:prstGeom prst="roundRect">
            <a:avLst>
              <a:gd name="adj" fmla="val 19071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10" name="Zaoblený obdélník 9"/>
          <p:cNvSpPr/>
          <p:nvPr/>
        </p:nvSpPr>
        <p:spPr>
          <a:xfrm>
            <a:off x="2012256" y="3358644"/>
            <a:ext cx="1964555" cy="928059"/>
          </a:xfrm>
          <a:prstGeom prst="roundRect">
            <a:avLst>
              <a:gd name="adj" fmla="val 19071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3" name="Zaoblený obdélník 2"/>
          <p:cNvSpPr/>
          <p:nvPr/>
        </p:nvSpPr>
        <p:spPr>
          <a:xfrm>
            <a:off x="236826" y="165901"/>
            <a:ext cx="8774708" cy="2349568"/>
          </a:xfrm>
          <a:prstGeom prst="roundRect">
            <a:avLst>
              <a:gd name="adj" fmla="val 9801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/>
        </p:nvSpPr>
        <p:spPr>
          <a:xfrm>
            <a:off x="520960" y="204541"/>
            <a:ext cx="7776864" cy="115212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cs-CZ" sz="2800" b="1" dirty="0" smtClean="0"/>
              <a:t>Dráha při rovnoměrném pohybu </a:t>
            </a:r>
            <a:r>
              <a:rPr lang="cs-CZ" sz="2800" dirty="0" smtClean="0"/>
              <a:t>je přímo úměrná době pohybu.</a:t>
            </a:r>
            <a:endParaRPr lang="cs-CZ" sz="2800" dirty="0" smtClean="0"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Zástupný symbol pro obsah 2"/>
              <p:cNvSpPr>
                <a:spLocks noGrp="1"/>
              </p:cNvSpPr>
              <p:nvPr/>
            </p:nvSpPr>
            <p:spPr>
              <a:xfrm>
                <a:off x="507764" y="1663221"/>
                <a:ext cx="7776864" cy="77828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z="2800" b="1" dirty="0" smtClean="0"/>
                  <a:t>Dráhu</a:t>
                </a:r>
                <a:r>
                  <a:rPr lang="cs-CZ" sz="2800" dirty="0" smtClean="0"/>
                  <a:t> značíme písmenem </a:t>
                </a:r>
                <a14:m>
                  <m:oMath xmlns:m="http://schemas.openxmlformats.org/officeDocument/2006/math">
                    <m:r>
                      <a:rPr lang="cs-CZ" sz="2800" b="1" i="1" dirty="0" smtClean="0">
                        <a:latin typeface="Cambria Math"/>
                      </a:rPr>
                      <m:t>𝒔</m:t>
                    </m:r>
                  </m:oMath>
                </a14:m>
                <a:r>
                  <a:rPr lang="cs-CZ" sz="2800" dirty="0" smtClean="0"/>
                  <a:t>. </a:t>
                </a:r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5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64" y="1663221"/>
                <a:ext cx="7776864" cy="778284"/>
              </a:xfrm>
              <a:prstGeom prst="rect">
                <a:avLst/>
              </a:prstGeom>
              <a:blipFill rotWithShape="1">
                <a:blip r:embed="rId2"/>
                <a:stretch>
                  <a:fillRect l="-1567" t="-70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Zástupný symbol pro obsah 2"/>
          <p:cNvSpPr>
            <a:spLocks noGrp="1"/>
          </p:cNvSpPr>
          <p:nvPr/>
        </p:nvSpPr>
        <p:spPr>
          <a:xfrm>
            <a:off x="540308" y="2827721"/>
            <a:ext cx="6167918" cy="6085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b="1" dirty="0" smtClean="0"/>
              <a:t>Vzorec pro výpočet dráhy:</a:t>
            </a:r>
            <a:endParaRPr lang="cs-CZ" sz="2800" dirty="0" smtClean="0"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3" name="Zástupný symbol pro obsah 2"/>
              <p:cNvSpPr>
                <a:spLocks noGrp="1"/>
              </p:cNvSpPr>
              <p:nvPr/>
            </p:nvSpPr>
            <p:spPr>
              <a:xfrm>
                <a:off x="2128240" y="3518419"/>
                <a:ext cx="1732586" cy="608508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</a:rPr>
                        <m:t>𝒔</m:t>
                      </m:r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</a:rPr>
                        <m:t>𝒗</m:t>
                      </m:r>
                      <m:r>
                        <a:rPr lang="cs-CZ" sz="2800" b="1" i="1" dirty="0" smtClean="0">
                          <a:latin typeface="Cambria Math"/>
                        </a:rPr>
                        <m:t>·</m:t>
                      </m:r>
                      <m:r>
                        <a:rPr lang="cs-CZ" sz="2800" b="1" i="1" dirty="0" smtClean="0">
                          <a:latin typeface="Cambria Math"/>
                        </a:rPr>
                        <m:t>𝒕</m:t>
                      </m:r>
                      <m:r>
                        <a:rPr lang="cs-CZ" sz="2800" b="1" i="1" dirty="0" smtClean="0"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3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240" y="3518419"/>
                <a:ext cx="1732586" cy="6085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aoblený obdélník 12"/>
          <p:cNvSpPr/>
          <p:nvPr/>
        </p:nvSpPr>
        <p:spPr>
          <a:xfrm>
            <a:off x="236826" y="4797152"/>
            <a:ext cx="8774708" cy="1656184"/>
          </a:xfrm>
          <a:prstGeom prst="roundRect">
            <a:avLst>
              <a:gd name="adj" fmla="val 21585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14" name="Zástupný symbol pro obsah 2"/>
          <p:cNvSpPr>
            <a:spLocks noGrp="1"/>
          </p:cNvSpPr>
          <p:nvPr/>
        </p:nvSpPr>
        <p:spPr>
          <a:xfrm>
            <a:off x="438448" y="4950630"/>
            <a:ext cx="1979295" cy="6085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b="1" dirty="0" smtClean="0"/>
              <a:t>Jednotky:</a:t>
            </a:r>
            <a:endParaRPr lang="cs-CZ" sz="2800" dirty="0" smtClean="0"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Zástupný symbol pro obsah 2"/>
              <p:cNvSpPr>
                <a:spLocks noGrp="1"/>
              </p:cNvSpPr>
              <p:nvPr/>
            </p:nvSpPr>
            <p:spPr>
              <a:xfrm>
                <a:off x="2417743" y="4963209"/>
                <a:ext cx="1584176" cy="62733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Calibri" pitchFamily="34" charset="0"/>
                        </a:rPr>
                        <m:t>𝒎</m:t>
                      </m:r>
                    </m:oMath>
                  </m:oMathPara>
                </a14:m>
                <a:endParaRPr lang="cs-CZ" sz="2800" b="1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5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743" y="4963209"/>
                <a:ext cx="1584176" cy="62733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ástupný symbol pro obsah 2"/>
          <p:cNvSpPr>
            <a:spLocks noGrp="1"/>
          </p:cNvSpPr>
          <p:nvPr/>
        </p:nvSpPr>
        <p:spPr>
          <a:xfrm>
            <a:off x="4256813" y="4962474"/>
            <a:ext cx="1848609" cy="6085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metr</a:t>
            </a:r>
            <a:endParaRPr lang="cs-CZ" sz="2800" dirty="0" smtClean="0"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Zástupný symbol pro obsah 2"/>
              <p:cNvSpPr>
                <a:spLocks noGrp="1"/>
              </p:cNvSpPr>
              <p:nvPr/>
            </p:nvSpPr>
            <p:spPr>
              <a:xfrm>
                <a:off x="2417742" y="5414999"/>
                <a:ext cx="1584176" cy="62733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Calibri" pitchFamily="34" charset="0"/>
                        </a:rPr>
                        <m:t>  </m:t>
                      </m:r>
                      <m:r>
                        <a:rPr lang="cs-CZ" sz="2800" b="1" i="1" smtClean="0">
                          <a:latin typeface="Cambria Math"/>
                          <a:cs typeface="Calibri" pitchFamily="34" charset="0"/>
                        </a:rPr>
                        <m:t>𝒌𝒎</m:t>
                      </m:r>
                    </m:oMath>
                  </m:oMathPara>
                </a14:m>
                <a:endParaRPr lang="cs-CZ" sz="2800" b="1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20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742" y="5414999"/>
                <a:ext cx="1584176" cy="62733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ástupný symbol pro obsah 2"/>
          <p:cNvSpPr>
            <a:spLocks noGrp="1"/>
          </p:cNvSpPr>
          <p:nvPr/>
        </p:nvSpPr>
        <p:spPr>
          <a:xfrm>
            <a:off x="4256812" y="5414264"/>
            <a:ext cx="1848609" cy="6085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dirty="0" smtClean="0"/>
              <a:t>kilometr</a:t>
            </a:r>
            <a:endParaRPr lang="cs-CZ" sz="2800" dirty="0" smtClean="0">
              <a:cs typeface="Calibri" pitchFamily="34" charset="0"/>
            </a:endParaRPr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7" y="2671379"/>
            <a:ext cx="1781608" cy="178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381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/>
      <p:bldP spid="5" grpId="0" animBg="1"/>
      <p:bldP spid="32" grpId="0"/>
      <p:bldP spid="33" grpId="0" animBg="1"/>
      <p:bldP spid="14" grpId="0"/>
      <p:bldP spid="15" grpId="0" animBg="1"/>
      <p:bldP spid="17" grpId="0"/>
      <p:bldP spid="20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139070" y="1947379"/>
            <a:ext cx="8774708" cy="3785877"/>
          </a:xfrm>
          <a:prstGeom prst="roundRect">
            <a:avLst>
              <a:gd name="adj" fmla="val 2478"/>
            </a:avLst>
          </a:prstGeom>
          <a:gradFill>
            <a:gsLst>
              <a:gs pos="0">
                <a:srgbClr val="03D4A8"/>
              </a:gs>
              <a:gs pos="0">
                <a:srgbClr val="21D6E0"/>
              </a:gs>
              <a:gs pos="100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24" name="Zaoblený obdélník 23"/>
          <p:cNvSpPr/>
          <p:nvPr/>
        </p:nvSpPr>
        <p:spPr>
          <a:xfrm>
            <a:off x="464700" y="2269440"/>
            <a:ext cx="3317479" cy="2494551"/>
          </a:xfrm>
          <a:prstGeom prst="roundRect">
            <a:avLst>
              <a:gd name="adj" fmla="val 2478"/>
            </a:avLst>
          </a:prstGeom>
          <a:gradFill>
            <a:gsLst>
              <a:gs pos="0">
                <a:srgbClr val="03D4A8"/>
              </a:gs>
              <a:gs pos="0">
                <a:srgbClr val="21D6E0"/>
              </a:gs>
              <a:gs pos="100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15" name="Zaoblený obdélník 14"/>
          <p:cNvSpPr/>
          <p:nvPr/>
        </p:nvSpPr>
        <p:spPr>
          <a:xfrm>
            <a:off x="3856089" y="2291787"/>
            <a:ext cx="4758936" cy="2472204"/>
          </a:xfrm>
          <a:prstGeom prst="roundRect">
            <a:avLst>
              <a:gd name="adj" fmla="val 2478"/>
            </a:avLst>
          </a:prstGeom>
          <a:gradFill>
            <a:gsLst>
              <a:gs pos="0">
                <a:srgbClr val="03D4A8"/>
              </a:gs>
              <a:gs pos="0">
                <a:srgbClr val="21D6E0"/>
              </a:gs>
              <a:gs pos="100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2" name="Zaoblený obdélník 1"/>
          <p:cNvSpPr/>
          <p:nvPr/>
        </p:nvSpPr>
        <p:spPr>
          <a:xfrm>
            <a:off x="139070" y="116632"/>
            <a:ext cx="8774708" cy="1656184"/>
          </a:xfrm>
          <a:prstGeom prst="roundRect">
            <a:avLst>
              <a:gd name="adj" fmla="val 247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Zástupný symbol pro obsah 2"/>
              <p:cNvSpPr>
                <a:spLocks noGrp="1"/>
              </p:cNvSpPr>
              <p:nvPr/>
            </p:nvSpPr>
            <p:spPr>
              <a:xfrm>
                <a:off x="312723" y="284560"/>
                <a:ext cx="8427402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z="2800" spc="-150" dirty="0" smtClean="0"/>
                  <a:t>1) Zdenek jel na kole 30 minut stálou rychlostí </a:t>
                </a:r>
                <a14:m>
                  <m:oMath xmlns:m="http://schemas.openxmlformats.org/officeDocument/2006/math">
                    <m:r>
                      <a:rPr lang="cs-CZ" sz="2800" b="0" i="1" spc="-150" smtClean="0">
                        <a:latin typeface="Cambria Math"/>
                      </a:rPr>
                      <m:t>20</m:t>
                    </m:r>
                    <m:f>
                      <m:fPr>
                        <m:ctrlPr>
                          <a:rPr lang="cs-CZ" sz="2800" b="0" i="1" spc="-15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pc="-150" smtClean="0">
                            <a:latin typeface="Cambria Math"/>
                          </a:rPr>
                          <m:t>𝑘𝑚</m:t>
                        </m:r>
                      </m:num>
                      <m:den>
                        <m:r>
                          <a:rPr lang="cs-CZ" sz="2800" b="0" i="1" spc="-150" smtClean="0"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cs-CZ" sz="2800" b="0" i="1" spc="-150" smtClean="0">
                        <a:latin typeface="Cambria Math"/>
                      </a:rPr>
                      <m:t>.</m:t>
                    </m:r>
                  </m:oMath>
                </a14:m>
                <a:endParaRPr lang="cs-CZ" sz="2800" spc="-15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723" y="284560"/>
                <a:ext cx="8427402" cy="576064"/>
              </a:xfrm>
              <a:prstGeom prst="rect">
                <a:avLst/>
              </a:prstGeom>
              <a:blipFill rotWithShape="1">
                <a:blip r:embed="rId2"/>
                <a:stretch>
                  <a:fillRect l="-1446" b="-361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2"/>
          <p:cNvSpPr>
            <a:spLocks noGrp="1"/>
          </p:cNvSpPr>
          <p:nvPr/>
        </p:nvSpPr>
        <p:spPr>
          <a:xfrm>
            <a:off x="716598" y="944724"/>
            <a:ext cx="8427402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spc="-150" dirty="0" smtClean="0"/>
              <a:t>Vypočítej jakou ujel vzdálenost.</a:t>
            </a:r>
            <a:endParaRPr lang="cs-CZ" sz="3200" dirty="0" smtClean="0"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Zástupný symbol pro obsah 2"/>
              <p:cNvSpPr>
                <a:spLocks noGrp="1"/>
              </p:cNvSpPr>
              <p:nvPr/>
            </p:nvSpPr>
            <p:spPr>
              <a:xfrm>
                <a:off x="668947" y="3898102"/>
                <a:ext cx="2348756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Calibri" pitchFamily="34" charset="0"/>
                        </a:rPr>
                        <m:t>𝒔</m:t>
                      </m:r>
                      <m:r>
                        <a:rPr lang="cs-CZ" sz="2800" b="0" i="1" smtClean="0">
                          <a:latin typeface="Cambria Math"/>
                          <a:cs typeface="Calibri" pitchFamily="34" charset="0"/>
                        </a:rPr>
                        <m:t>= ? </m:t>
                      </m:r>
                      <m:r>
                        <a:rPr lang="cs-CZ" sz="2800" b="0" i="1" smtClean="0">
                          <a:latin typeface="Cambria Math"/>
                          <a:cs typeface="Calibri" pitchFamily="34" charset="0"/>
                        </a:rPr>
                        <m:t>𝑚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6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47" y="3898102"/>
                <a:ext cx="2348756" cy="5760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Zástupný symbol pro obsah 2"/>
              <p:cNvSpPr>
                <a:spLocks noGrp="1"/>
              </p:cNvSpPr>
              <p:nvPr/>
            </p:nvSpPr>
            <p:spPr>
              <a:xfrm>
                <a:off x="568867" y="3289594"/>
                <a:ext cx="2266937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Calibri" pitchFamily="34" charset="0"/>
                        </a:rPr>
                        <m:t>𝒕</m:t>
                      </m:r>
                      <m:r>
                        <a:rPr lang="cs-CZ" sz="2800" b="0" i="1" smtClean="0">
                          <a:latin typeface="Cambria Math"/>
                          <a:cs typeface="Calibri" pitchFamily="34" charset="0"/>
                        </a:rPr>
                        <m:t>=30 </m:t>
                      </m:r>
                      <m:r>
                        <a:rPr lang="cs-CZ" sz="2800" b="0" i="1" smtClean="0">
                          <a:latin typeface="Cambria Math"/>
                          <a:cs typeface="Calibri" pitchFamily="34" charset="0"/>
                        </a:rPr>
                        <m:t>𝑚𝑖𝑛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7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67" y="3289594"/>
                <a:ext cx="2266937" cy="5760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Zástupný symbol pro obsah 2"/>
              <p:cNvSpPr>
                <a:spLocks noGrp="1"/>
              </p:cNvSpPr>
              <p:nvPr/>
            </p:nvSpPr>
            <p:spPr>
              <a:xfrm>
                <a:off x="687079" y="2424914"/>
                <a:ext cx="2019346" cy="82389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  <a:cs typeface="Calibri" pitchFamily="34" charset="0"/>
                        </a:rPr>
                        <m:t>𝒗</m:t>
                      </m:r>
                      <m:r>
                        <a:rPr lang="cs-CZ" sz="2800" b="1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  <a:cs typeface="Calibri" pitchFamily="34" charset="0"/>
                        </a:rPr>
                        <m:t>20</m:t>
                      </m:r>
                      <m:r>
                        <a:rPr lang="cs-CZ" b="0" i="1" smtClean="0">
                          <a:latin typeface="Cambria Math"/>
                          <a:cs typeface="Calibri" pitchFamily="34" charset="0"/>
                        </a:rPr>
                        <m:t> 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cs typeface="Calibri" pitchFamily="34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cs typeface="Calibri" pitchFamily="34" charset="0"/>
                            </a:rPr>
                            <m:t>𝑘𝑚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cs typeface="Calibri" pitchFamily="34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cs-CZ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8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079" y="2424914"/>
                <a:ext cx="2019346" cy="8238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>
          <a:xfrm>
            <a:off x="613193" y="3905851"/>
            <a:ext cx="3020491" cy="0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Zástupný symbol pro obsah 2"/>
              <p:cNvSpPr>
                <a:spLocks noGrp="1"/>
              </p:cNvSpPr>
              <p:nvPr/>
            </p:nvSpPr>
            <p:spPr>
              <a:xfrm>
                <a:off x="4122297" y="2617954"/>
                <a:ext cx="2130524" cy="608508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</a:rPr>
                        <m:t>𝒔</m:t>
                      </m:r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</a:rPr>
                        <m:t>𝒗</m:t>
                      </m:r>
                      <m:r>
                        <a:rPr lang="cs-CZ" sz="2800" b="1" i="1" dirty="0" smtClean="0">
                          <a:latin typeface="Cambria Math"/>
                        </a:rPr>
                        <m:t>·</m:t>
                      </m:r>
                      <m:r>
                        <a:rPr lang="cs-CZ" sz="2800" b="1" i="1" dirty="0" smtClean="0">
                          <a:latin typeface="Cambria Math"/>
                        </a:rPr>
                        <m:t>𝒕</m:t>
                      </m:r>
                      <m:r>
                        <a:rPr lang="cs-CZ" sz="2800" b="1" i="1" dirty="0" smtClean="0"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297" y="2617954"/>
                <a:ext cx="2130524" cy="60850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Zástupný symbol pro obsah 2"/>
              <p:cNvSpPr>
                <a:spLocks noGrp="1"/>
              </p:cNvSpPr>
              <p:nvPr/>
            </p:nvSpPr>
            <p:spPr>
              <a:xfrm>
                <a:off x="4093414" y="3289594"/>
                <a:ext cx="2614740" cy="608508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</a:rPr>
                        <m:t>𝒔</m:t>
                      </m:r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  <m:r>
                        <a:rPr lang="cs-CZ" sz="2800" b="0" i="1" dirty="0" smtClean="0">
                          <a:latin typeface="Cambria Math"/>
                        </a:rPr>
                        <m:t>20·0,5  </m:t>
                      </m:r>
                      <m:r>
                        <a:rPr lang="cs-CZ" sz="2800" i="1" dirty="0" smtClean="0">
                          <a:latin typeface="Cambria Math"/>
                        </a:rPr>
                        <m:t>𝑘</m:t>
                      </m:r>
                      <m:r>
                        <a:rPr lang="cs-CZ" sz="2800" b="0" i="1" dirty="0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414" y="3289594"/>
                <a:ext cx="2614740" cy="60850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Zástupný symbol pro obsah 2"/>
              <p:cNvSpPr>
                <a:spLocks noGrp="1"/>
              </p:cNvSpPr>
              <p:nvPr/>
            </p:nvSpPr>
            <p:spPr>
              <a:xfrm>
                <a:off x="6584743" y="3284033"/>
                <a:ext cx="1733172" cy="608508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</a:rPr>
                        <m:t>𝟏𝟎</m:t>
                      </m:r>
                      <m:r>
                        <a:rPr lang="cs-CZ" sz="2800" b="1" i="1" dirty="0" smtClean="0">
                          <a:latin typeface="Cambria Math"/>
                        </a:rPr>
                        <m:t> </m:t>
                      </m:r>
                      <m:r>
                        <a:rPr lang="cs-CZ" sz="2800" b="1" i="1" dirty="0" smtClean="0">
                          <a:latin typeface="Cambria Math"/>
                        </a:rPr>
                        <m:t>𝒌𝒎</m:t>
                      </m:r>
                    </m:oMath>
                  </m:oMathPara>
                </a14:m>
                <a:endParaRPr lang="cs-CZ" sz="2800" b="1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6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4743" y="3284033"/>
                <a:ext cx="1733172" cy="60850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aoblený obdélník 21"/>
          <p:cNvSpPr/>
          <p:nvPr/>
        </p:nvSpPr>
        <p:spPr>
          <a:xfrm>
            <a:off x="139070" y="5013176"/>
            <a:ext cx="8774708" cy="1169640"/>
          </a:xfrm>
          <a:prstGeom prst="roundRect">
            <a:avLst>
              <a:gd name="adj" fmla="val 2478"/>
            </a:avLst>
          </a:prstGeom>
          <a:gradFill>
            <a:gsLst>
              <a:gs pos="0">
                <a:srgbClr val="03D4A8"/>
              </a:gs>
              <a:gs pos="0">
                <a:srgbClr val="21D6E0"/>
              </a:gs>
              <a:gs pos="100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8890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23" name="Zástupný symbol pro obsah 2"/>
          <p:cNvSpPr>
            <a:spLocks noGrp="1"/>
          </p:cNvSpPr>
          <p:nvPr/>
        </p:nvSpPr>
        <p:spPr>
          <a:xfrm>
            <a:off x="464700" y="5301208"/>
            <a:ext cx="6476876" cy="115212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800" b="0" spc="-150" dirty="0" smtClean="0"/>
              <a:t>Zdenek ujel vzdálenost 10 km.</a:t>
            </a:r>
            <a:endParaRPr lang="cs-CZ" sz="2800" dirty="0" smtClean="0"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Zástupný symbol pro obsah 2"/>
              <p:cNvSpPr>
                <a:spLocks noGrp="1"/>
              </p:cNvSpPr>
              <p:nvPr/>
            </p:nvSpPr>
            <p:spPr>
              <a:xfrm>
                <a:off x="2343921" y="3300255"/>
                <a:ext cx="1512168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cs typeface="Calibri" pitchFamily="34" charset="0"/>
                        </a:rPr>
                        <m:t>=0,5 </m:t>
                      </m:r>
                      <m:r>
                        <a:rPr lang="cs-CZ" sz="2800" b="0" i="1" smtClean="0">
                          <a:latin typeface="Cambria Math"/>
                          <a:cs typeface="Calibri" pitchFamily="34" charset="0"/>
                        </a:rPr>
                        <m:t>h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7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921" y="3300255"/>
                <a:ext cx="1512168" cy="57606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54315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7" grpId="0" animBg="1"/>
      <p:bldP spid="8" grpId="0" animBg="1"/>
      <p:bldP spid="12" grpId="0" animBg="1"/>
      <p:bldP spid="13" grpId="0" animBg="1"/>
      <p:bldP spid="16" grpId="0" animBg="1"/>
      <p:bldP spid="23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aoblený obdélník 19"/>
          <p:cNvSpPr/>
          <p:nvPr/>
        </p:nvSpPr>
        <p:spPr>
          <a:xfrm>
            <a:off x="158676" y="181052"/>
            <a:ext cx="8774708" cy="6408712"/>
          </a:xfrm>
          <a:prstGeom prst="roundRect">
            <a:avLst>
              <a:gd name="adj" fmla="val 247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grpSp>
        <p:nvGrpSpPr>
          <p:cNvPr id="100" name="Skupina 99"/>
          <p:cNvGrpSpPr/>
          <p:nvPr/>
        </p:nvGrpSpPr>
        <p:grpSpPr>
          <a:xfrm>
            <a:off x="774095" y="485123"/>
            <a:ext cx="3563266" cy="4991068"/>
            <a:chOff x="1475657" y="764704"/>
            <a:chExt cx="3563266" cy="4991068"/>
          </a:xfrm>
        </p:grpSpPr>
        <p:cxnSp>
          <p:nvCxnSpPr>
            <p:cNvPr id="15" name="Přímá spojnice 14"/>
            <p:cNvCxnSpPr/>
            <p:nvPr/>
          </p:nvCxnSpPr>
          <p:spPr>
            <a:xfrm>
              <a:off x="1503177" y="4869160"/>
              <a:ext cx="28803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>
              <a:off x="1475658" y="4149080"/>
              <a:ext cx="28803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římá spojnice 22"/>
            <p:cNvCxnSpPr/>
            <p:nvPr/>
          </p:nvCxnSpPr>
          <p:spPr>
            <a:xfrm>
              <a:off x="1511561" y="3429000"/>
              <a:ext cx="28803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římá spojnice 23"/>
            <p:cNvCxnSpPr/>
            <p:nvPr/>
          </p:nvCxnSpPr>
          <p:spPr>
            <a:xfrm>
              <a:off x="1511561" y="2708920"/>
              <a:ext cx="28803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nice 24"/>
            <p:cNvCxnSpPr/>
            <p:nvPr/>
          </p:nvCxnSpPr>
          <p:spPr>
            <a:xfrm>
              <a:off x="1511561" y="1988840"/>
              <a:ext cx="28803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nice 25"/>
            <p:cNvCxnSpPr/>
            <p:nvPr/>
          </p:nvCxnSpPr>
          <p:spPr>
            <a:xfrm>
              <a:off x="2367273" y="5467739"/>
              <a:ext cx="0" cy="2880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Přímá spojnice 26"/>
            <p:cNvCxnSpPr/>
            <p:nvPr/>
          </p:nvCxnSpPr>
          <p:spPr>
            <a:xfrm>
              <a:off x="3092903" y="5467739"/>
              <a:ext cx="0" cy="2880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Přímá spojnice 27"/>
            <p:cNvCxnSpPr/>
            <p:nvPr/>
          </p:nvCxnSpPr>
          <p:spPr>
            <a:xfrm>
              <a:off x="3807433" y="5445224"/>
              <a:ext cx="0" cy="2880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Přímá spojnice 28"/>
            <p:cNvCxnSpPr/>
            <p:nvPr/>
          </p:nvCxnSpPr>
          <p:spPr>
            <a:xfrm>
              <a:off x="4527513" y="5445224"/>
              <a:ext cx="0" cy="2880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nice se šipkou 32"/>
            <p:cNvCxnSpPr/>
            <p:nvPr/>
          </p:nvCxnSpPr>
          <p:spPr>
            <a:xfrm flipH="1" flipV="1">
              <a:off x="1619674" y="764704"/>
              <a:ext cx="27520" cy="4991068"/>
            </a:xfrm>
            <a:prstGeom prst="straightConnector1">
              <a:avLst/>
            </a:prstGeom>
            <a:ln w="38100"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římá spojnice se šipkou 36"/>
            <p:cNvCxnSpPr/>
            <p:nvPr/>
          </p:nvCxnSpPr>
          <p:spPr>
            <a:xfrm>
              <a:off x="1475657" y="5589240"/>
              <a:ext cx="3563266" cy="21084"/>
            </a:xfrm>
            <a:prstGeom prst="straightConnector1">
              <a:avLst/>
            </a:prstGeom>
            <a:ln w="38100"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ástupný symbol pro obsah 2"/>
          <p:cNvSpPr>
            <a:spLocks noGrp="1"/>
          </p:cNvSpPr>
          <p:nvPr/>
        </p:nvSpPr>
        <p:spPr>
          <a:xfrm>
            <a:off x="649990" y="5454369"/>
            <a:ext cx="320018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 smtClean="0"/>
              <a:t>0</a:t>
            </a:r>
            <a:endParaRPr lang="cs-CZ" sz="2600" spc="-150" dirty="0" smtClean="0">
              <a:cs typeface="Calibri" pitchFamily="34" charset="0"/>
            </a:endParaRPr>
          </a:p>
        </p:txBody>
      </p:sp>
      <p:sp>
        <p:nvSpPr>
          <p:cNvPr id="46" name="Zástupný symbol pro obsah 2"/>
          <p:cNvSpPr>
            <a:spLocks noGrp="1"/>
          </p:cNvSpPr>
          <p:nvPr/>
        </p:nvSpPr>
        <p:spPr>
          <a:xfrm>
            <a:off x="1473834" y="5452881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 smtClean="0">
                <a:cs typeface="Calibri" pitchFamily="34" charset="0"/>
              </a:rPr>
              <a:t>1</a:t>
            </a:r>
          </a:p>
        </p:txBody>
      </p:sp>
      <p:sp>
        <p:nvSpPr>
          <p:cNvPr id="47" name="Zástupný symbol pro obsah 2"/>
          <p:cNvSpPr>
            <a:spLocks noGrp="1"/>
          </p:cNvSpPr>
          <p:nvPr/>
        </p:nvSpPr>
        <p:spPr>
          <a:xfrm>
            <a:off x="2182671" y="5476190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 smtClean="0">
                <a:cs typeface="Calibri" pitchFamily="34" charset="0"/>
              </a:rPr>
              <a:t>2</a:t>
            </a:r>
          </a:p>
        </p:txBody>
      </p:sp>
      <p:sp>
        <p:nvSpPr>
          <p:cNvPr id="48" name="Zástupný symbol pro obsah 2"/>
          <p:cNvSpPr>
            <a:spLocks noGrp="1"/>
          </p:cNvSpPr>
          <p:nvPr/>
        </p:nvSpPr>
        <p:spPr>
          <a:xfrm>
            <a:off x="2897201" y="5478861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 smtClean="0">
                <a:cs typeface="Calibri" pitchFamily="34" charset="0"/>
              </a:rPr>
              <a:t>3</a:t>
            </a:r>
          </a:p>
        </p:txBody>
      </p:sp>
      <p:sp>
        <p:nvSpPr>
          <p:cNvPr id="49" name="Zástupný symbol pro obsah 2"/>
          <p:cNvSpPr>
            <a:spLocks noGrp="1"/>
          </p:cNvSpPr>
          <p:nvPr/>
        </p:nvSpPr>
        <p:spPr>
          <a:xfrm>
            <a:off x="3616192" y="5476190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>
                <a:cs typeface="Calibri" pitchFamily="34" charset="0"/>
              </a:rPr>
              <a:t>4</a:t>
            </a:r>
            <a:endParaRPr lang="cs-CZ" sz="2600" spc="-150" dirty="0" smtClean="0">
              <a:cs typeface="Calibri" pitchFamily="34" charset="0"/>
            </a:endParaRPr>
          </a:p>
        </p:txBody>
      </p:sp>
      <p:sp>
        <p:nvSpPr>
          <p:cNvPr id="50" name="Zástupný symbol pro obsah 2"/>
          <p:cNvSpPr>
            <a:spLocks noGrp="1"/>
          </p:cNvSpPr>
          <p:nvPr/>
        </p:nvSpPr>
        <p:spPr>
          <a:xfrm>
            <a:off x="4337361" y="5476190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cs-CZ" sz="2600" spc="-150" dirty="0" smtClean="0">
              <a:cs typeface="Calibri" pitchFamily="34" charset="0"/>
            </a:endParaRPr>
          </a:p>
        </p:txBody>
      </p:sp>
      <p:sp>
        <p:nvSpPr>
          <p:cNvPr id="51" name="Zástupný symbol pro obsah 2"/>
          <p:cNvSpPr>
            <a:spLocks noGrp="1"/>
          </p:cNvSpPr>
          <p:nvPr/>
        </p:nvSpPr>
        <p:spPr>
          <a:xfrm>
            <a:off x="353579" y="4301547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>
                <a:cs typeface="Calibri" pitchFamily="34" charset="0"/>
              </a:rPr>
              <a:t>8</a:t>
            </a:r>
            <a:endParaRPr lang="cs-CZ" sz="2600" spc="-150" dirty="0" smtClean="0">
              <a:cs typeface="Calibri" pitchFamily="34" charset="0"/>
            </a:endParaRPr>
          </a:p>
        </p:txBody>
      </p:sp>
      <p:sp>
        <p:nvSpPr>
          <p:cNvPr id="52" name="Zástupný symbol pro obsah 2"/>
          <p:cNvSpPr>
            <a:spLocks noGrp="1"/>
          </p:cNvSpPr>
          <p:nvPr/>
        </p:nvSpPr>
        <p:spPr>
          <a:xfrm>
            <a:off x="304593" y="3581467"/>
            <a:ext cx="564532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spc="-150" dirty="0" smtClean="0">
                <a:cs typeface="Calibri" pitchFamily="34" charset="0"/>
              </a:rPr>
              <a:t>16</a:t>
            </a:r>
          </a:p>
        </p:txBody>
      </p:sp>
      <p:sp>
        <p:nvSpPr>
          <p:cNvPr id="53" name="Zástupný symbol pro obsah 2"/>
          <p:cNvSpPr>
            <a:spLocks noGrp="1"/>
          </p:cNvSpPr>
          <p:nvPr/>
        </p:nvSpPr>
        <p:spPr>
          <a:xfrm>
            <a:off x="316763" y="2872644"/>
            <a:ext cx="552362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spc="-150" dirty="0" smtClean="0">
                <a:cs typeface="Calibri" pitchFamily="34" charset="0"/>
              </a:rPr>
              <a:t>24</a:t>
            </a:r>
          </a:p>
        </p:txBody>
      </p:sp>
      <p:sp>
        <p:nvSpPr>
          <p:cNvPr id="54" name="Zástupný symbol pro obsah 2"/>
          <p:cNvSpPr>
            <a:spLocks noGrp="1"/>
          </p:cNvSpPr>
          <p:nvPr/>
        </p:nvSpPr>
        <p:spPr>
          <a:xfrm>
            <a:off x="318019" y="2142845"/>
            <a:ext cx="533837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 smtClean="0">
                <a:cs typeface="Calibri" pitchFamily="34" charset="0"/>
              </a:rPr>
              <a:t>32</a:t>
            </a:r>
          </a:p>
        </p:txBody>
      </p:sp>
      <p:sp>
        <p:nvSpPr>
          <p:cNvPr id="55" name="Zástupný symbol pro obsah 2"/>
          <p:cNvSpPr>
            <a:spLocks noGrp="1"/>
          </p:cNvSpPr>
          <p:nvPr/>
        </p:nvSpPr>
        <p:spPr>
          <a:xfrm>
            <a:off x="304593" y="1430727"/>
            <a:ext cx="536850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/>
              <a:t>4</a:t>
            </a:r>
            <a:r>
              <a:rPr lang="cs-CZ" sz="2600" spc="-150" dirty="0" smtClean="0"/>
              <a:t>0</a:t>
            </a:r>
            <a:endParaRPr lang="cs-CZ" sz="2600" spc="-150" dirty="0" smtClean="0">
              <a:cs typeface="Calibri" pitchFamily="34" charset="0"/>
            </a:endParaRPr>
          </a:p>
        </p:txBody>
      </p:sp>
      <p:cxnSp>
        <p:nvCxnSpPr>
          <p:cNvPr id="60" name="Přímá spojnice 59"/>
          <p:cNvCxnSpPr/>
          <p:nvPr/>
        </p:nvCxnSpPr>
        <p:spPr>
          <a:xfrm flipV="1">
            <a:off x="918112" y="1430727"/>
            <a:ext cx="3115419" cy="3900017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6" name="Zástupný symbol pro obsah 2"/>
              <p:cNvSpPr>
                <a:spLocks noGrp="1"/>
              </p:cNvSpPr>
              <p:nvPr/>
            </p:nvSpPr>
            <p:spPr>
              <a:xfrm>
                <a:off x="234068" y="485123"/>
                <a:ext cx="536850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600" i="1" spc="-150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b="0" i="1" spc="-150" dirty="0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r>
                            <a:rPr lang="cs-CZ" sz="2600" b="0" i="1" spc="-150" dirty="0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cs-CZ" sz="2600" spc="-15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66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68" y="485123"/>
                <a:ext cx="536850" cy="576064"/>
              </a:xfrm>
              <a:prstGeom prst="rect">
                <a:avLst/>
              </a:prstGeom>
              <a:blipFill rotWithShape="1">
                <a:blip r:embed="rId2"/>
                <a:stretch>
                  <a:fillRect b="-265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7" name="Zástupný symbol pro obsah 2"/>
              <p:cNvSpPr>
                <a:spLocks noGrp="1"/>
              </p:cNvSpPr>
              <p:nvPr/>
            </p:nvSpPr>
            <p:spPr>
              <a:xfrm>
                <a:off x="4086992" y="5332703"/>
                <a:ext cx="536850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600" i="1" spc="-150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b="0" i="1" spc="-150" dirty="0" smtClean="0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cs-CZ" sz="2600" b="0" i="1" spc="-150" dirty="0" smtClean="0"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cs-CZ" sz="2600" spc="-15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67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6992" y="5332703"/>
                <a:ext cx="536850" cy="576064"/>
              </a:xfrm>
              <a:prstGeom prst="rect">
                <a:avLst/>
              </a:prstGeom>
              <a:blipFill rotWithShape="1">
                <a:blip r:embed="rId3"/>
                <a:stretch>
                  <a:fillRect b="-329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Přímá spojnice se šipkou 70"/>
          <p:cNvCxnSpPr/>
          <p:nvPr/>
        </p:nvCxnSpPr>
        <p:spPr>
          <a:xfrm>
            <a:off x="1098031" y="1700999"/>
            <a:ext cx="2746923" cy="0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Přímá spojnice se šipkou 71"/>
          <p:cNvCxnSpPr/>
          <p:nvPr/>
        </p:nvCxnSpPr>
        <p:spPr>
          <a:xfrm flipV="1">
            <a:off x="3823177" y="1774652"/>
            <a:ext cx="2774" cy="3557522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Přímá spojnice se šipkou 73"/>
          <p:cNvCxnSpPr/>
          <p:nvPr/>
        </p:nvCxnSpPr>
        <p:spPr>
          <a:xfrm>
            <a:off x="908864" y="2660246"/>
            <a:ext cx="2197006" cy="0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Přímá spojnice se šipkou 75"/>
          <p:cNvCxnSpPr/>
          <p:nvPr/>
        </p:nvCxnSpPr>
        <p:spPr>
          <a:xfrm>
            <a:off x="970008" y="3514876"/>
            <a:ext cx="1421333" cy="23490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Přímá spojnice se šipkou 86"/>
          <p:cNvCxnSpPr/>
          <p:nvPr/>
        </p:nvCxnSpPr>
        <p:spPr>
          <a:xfrm flipH="1" flipV="1">
            <a:off x="3108542" y="2645363"/>
            <a:ext cx="2671" cy="2685381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Přímá spojnice se šipkou 91"/>
          <p:cNvCxnSpPr/>
          <p:nvPr/>
        </p:nvCxnSpPr>
        <p:spPr>
          <a:xfrm flipV="1">
            <a:off x="2391341" y="3538366"/>
            <a:ext cx="0" cy="1751236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Přímá spojnice se šipkou 94"/>
          <p:cNvCxnSpPr/>
          <p:nvPr/>
        </p:nvCxnSpPr>
        <p:spPr>
          <a:xfrm flipV="1">
            <a:off x="1680674" y="4413984"/>
            <a:ext cx="1829" cy="918719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Přímá spojnice se šipkou 96"/>
          <p:cNvCxnSpPr/>
          <p:nvPr/>
        </p:nvCxnSpPr>
        <p:spPr>
          <a:xfrm>
            <a:off x="931872" y="4379391"/>
            <a:ext cx="748802" cy="11745"/>
          </a:xfrm>
          <a:prstGeom prst="straightConnector1">
            <a:avLst/>
          </a:prstGeom>
          <a:ln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aoblený obdélník 4"/>
          <p:cNvSpPr/>
          <p:nvPr/>
        </p:nvSpPr>
        <p:spPr>
          <a:xfrm>
            <a:off x="4086992" y="220938"/>
            <a:ext cx="4846392" cy="2627949"/>
          </a:xfrm>
          <a:prstGeom prst="roundRect">
            <a:avLst>
              <a:gd name="adj" fmla="val 247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/>
        </p:nvSpPr>
        <p:spPr>
          <a:xfrm>
            <a:off x="4267344" y="357052"/>
            <a:ext cx="4848928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pc="-150" dirty="0"/>
              <a:t>a</a:t>
            </a:r>
            <a:r>
              <a:rPr lang="cs-CZ" spc="-150" dirty="0" smtClean="0"/>
              <a:t>) Jaký pohyb znázorňuje polopřímka</a:t>
            </a:r>
            <a:endParaRPr lang="cs-CZ" spc="-150" dirty="0" smtClean="0">
              <a:cs typeface="Calibri" pitchFamily="34" charset="0"/>
            </a:endParaRPr>
          </a:p>
        </p:txBody>
      </p:sp>
      <p:sp>
        <p:nvSpPr>
          <p:cNvPr id="103" name="Zástupný symbol pro obsah 2"/>
          <p:cNvSpPr>
            <a:spLocks noGrp="1"/>
          </p:cNvSpPr>
          <p:nvPr/>
        </p:nvSpPr>
        <p:spPr>
          <a:xfrm>
            <a:off x="4305437" y="1875879"/>
            <a:ext cx="4378308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pc="-150" dirty="0" smtClean="0"/>
              <a:t>e) Určete rychlost v bodu B</a:t>
            </a:r>
            <a:endParaRPr lang="cs-CZ" spc="-150" dirty="0" smtClean="0">
              <a:cs typeface="Calibri" pitchFamily="34" charset="0"/>
            </a:endParaRPr>
          </a:p>
        </p:txBody>
      </p:sp>
      <p:sp>
        <p:nvSpPr>
          <p:cNvPr id="104" name="Zástupný symbol pro obsah 2"/>
          <p:cNvSpPr>
            <a:spLocks noGrp="1"/>
          </p:cNvSpPr>
          <p:nvPr/>
        </p:nvSpPr>
        <p:spPr>
          <a:xfrm>
            <a:off x="4267344" y="738074"/>
            <a:ext cx="4378308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pc="-150" dirty="0"/>
              <a:t>b</a:t>
            </a:r>
            <a:r>
              <a:rPr lang="cs-CZ" spc="-150" dirty="0" smtClean="0"/>
              <a:t>) Jakou dráhu ujel v bodě A</a:t>
            </a:r>
            <a:endParaRPr lang="cs-CZ" spc="-150" dirty="0" smtClean="0">
              <a:cs typeface="Calibri" pitchFamily="34" charset="0"/>
            </a:endParaRPr>
          </a:p>
        </p:txBody>
      </p:sp>
      <p:sp>
        <p:nvSpPr>
          <p:cNvPr id="105" name="Zástupný symbol pro obsah 2"/>
          <p:cNvSpPr>
            <a:spLocks noGrp="1"/>
          </p:cNvSpPr>
          <p:nvPr/>
        </p:nvSpPr>
        <p:spPr>
          <a:xfrm>
            <a:off x="4305437" y="1107838"/>
            <a:ext cx="4378308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pc="-150" dirty="0" smtClean="0"/>
              <a:t>c) Jakou dráhu ujel v bodě B</a:t>
            </a:r>
            <a:endParaRPr lang="cs-CZ" spc="-150" dirty="0" smtClean="0">
              <a:cs typeface="Calibri" pitchFamily="34" charset="0"/>
            </a:endParaRPr>
          </a:p>
        </p:txBody>
      </p:sp>
      <p:sp>
        <p:nvSpPr>
          <p:cNvPr id="106" name="Zástupný symbol pro obsah 2"/>
          <p:cNvSpPr>
            <a:spLocks noGrp="1"/>
          </p:cNvSpPr>
          <p:nvPr/>
        </p:nvSpPr>
        <p:spPr>
          <a:xfrm>
            <a:off x="4321034" y="1486620"/>
            <a:ext cx="4378308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pc="-150" dirty="0" smtClean="0"/>
              <a:t>d) Jakou dráhu ujel v bodě C</a:t>
            </a:r>
            <a:endParaRPr lang="cs-CZ" spc="-150" dirty="0" smtClean="0">
              <a:cs typeface="Calibri" pitchFamily="34" charset="0"/>
            </a:endParaRPr>
          </a:p>
        </p:txBody>
      </p:sp>
      <p:sp>
        <p:nvSpPr>
          <p:cNvPr id="107" name="Zástupný symbol pro obsah 2"/>
          <p:cNvSpPr>
            <a:spLocks noGrp="1"/>
          </p:cNvSpPr>
          <p:nvPr/>
        </p:nvSpPr>
        <p:spPr>
          <a:xfrm>
            <a:off x="361803" y="5044671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b="1" spc="-150" dirty="0" smtClean="0">
                <a:cs typeface="Calibri" pitchFamily="34" charset="0"/>
              </a:rPr>
              <a:t>A</a:t>
            </a:r>
          </a:p>
        </p:txBody>
      </p:sp>
      <p:sp>
        <p:nvSpPr>
          <p:cNvPr id="108" name="Zástupný symbol pro obsah 2"/>
          <p:cNvSpPr>
            <a:spLocks noGrp="1"/>
          </p:cNvSpPr>
          <p:nvPr/>
        </p:nvSpPr>
        <p:spPr>
          <a:xfrm>
            <a:off x="1974001" y="3067953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>
                <a:cs typeface="Calibri" pitchFamily="34" charset="0"/>
              </a:rPr>
              <a:t>B</a:t>
            </a:r>
            <a:endParaRPr lang="cs-CZ" sz="2600" spc="-150" dirty="0" smtClean="0">
              <a:cs typeface="Calibri" pitchFamily="34" charset="0"/>
            </a:endParaRPr>
          </a:p>
        </p:txBody>
      </p:sp>
      <p:sp>
        <p:nvSpPr>
          <p:cNvPr id="109" name="Zástupný symbol pro obsah 2"/>
          <p:cNvSpPr>
            <a:spLocks noGrp="1"/>
          </p:cNvSpPr>
          <p:nvPr/>
        </p:nvSpPr>
        <p:spPr>
          <a:xfrm>
            <a:off x="3443242" y="1238672"/>
            <a:ext cx="417339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2600" spc="-150" dirty="0" smtClean="0">
                <a:cs typeface="Calibri" pitchFamily="34" charset="0"/>
              </a:rPr>
              <a:t>C</a:t>
            </a:r>
          </a:p>
        </p:txBody>
      </p:sp>
      <p:cxnSp>
        <p:nvCxnSpPr>
          <p:cNvPr id="112" name="Přímá spojnice 111"/>
          <p:cNvCxnSpPr/>
          <p:nvPr/>
        </p:nvCxnSpPr>
        <p:spPr>
          <a:xfrm>
            <a:off x="954015" y="5145586"/>
            <a:ext cx="0" cy="288032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Přímá spojnice 112"/>
          <p:cNvCxnSpPr/>
          <p:nvPr/>
        </p:nvCxnSpPr>
        <p:spPr>
          <a:xfrm>
            <a:off x="2391340" y="3380735"/>
            <a:ext cx="0" cy="288032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Přímá spojnice 113"/>
          <p:cNvCxnSpPr/>
          <p:nvPr/>
        </p:nvCxnSpPr>
        <p:spPr>
          <a:xfrm>
            <a:off x="3811713" y="1574743"/>
            <a:ext cx="0" cy="288032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Přímá spojnice 114"/>
          <p:cNvCxnSpPr/>
          <p:nvPr/>
        </p:nvCxnSpPr>
        <p:spPr>
          <a:xfrm rot="5400000">
            <a:off x="3824413" y="1574743"/>
            <a:ext cx="0" cy="288032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Přímá spojnice 116"/>
          <p:cNvCxnSpPr/>
          <p:nvPr/>
        </p:nvCxnSpPr>
        <p:spPr>
          <a:xfrm rot="5400000">
            <a:off x="970008" y="5145586"/>
            <a:ext cx="0" cy="288032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Přímá spojnice 117"/>
          <p:cNvCxnSpPr/>
          <p:nvPr/>
        </p:nvCxnSpPr>
        <p:spPr>
          <a:xfrm rot="5400000">
            <a:off x="2391340" y="3394350"/>
            <a:ext cx="0" cy="288032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Zástupný symbol pro obsah 2"/>
          <p:cNvSpPr>
            <a:spLocks noGrp="1"/>
          </p:cNvSpPr>
          <p:nvPr/>
        </p:nvSpPr>
        <p:spPr>
          <a:xfrm>
            <a:off x="4298400" y="2272823"/>
            <a:ext cx="3891691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pc="-150" dirty="0" smtClean="0"/>
              <a:t>f) Určete rychlost v bodu C</a:t>
            </a:r>
            <a:endParaRPr lang="cs-CZ" spc="-150" dirty="0" smtClean="0">
              <a:cs typeface="Calibri" pitchFamily="34" charset="0"/>
            </a:endParaRPr>
          </a:p>
        </p:txBody>
      </p:sp>
      <p:sp>
        <p:nvSpPr>
          <p:cNvPr id="120" name="Zaoblený obdélník 119"/>
          <p:cNvSpPr/>
          <p:nvPr/>
        </p:nvSpPr>
        <p:spPr>
          <a:xfrm>
            <a:off x="4888134" y="2980657"/>
            <a:ext cx="4045250" cy="3609107"/>
          </a:xfrm>
          <a:prstGeom prst="roundRect">
            <a:avLst>
              <a:gd name="adj" fmla="val 247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121" name="Zástupný symbol pro obsah 2"/>
          <p:cNvSpPr>
            <a:spLocks noGrp="1"/>
          </p:cNvSpPr>
          <p:nvPr/>
        </p:nvSpPr>
        <p:spPr>
          <a:xfrm>
            <a:off x="5087719" y="3226844"/>
            <a:ext cx="4848928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pc="-150" dirty="0"/>
              <a:t>a</a:t>
            </a:r>
            <a:r>
              <a:rPr lang="cs-CZ" spc="-150" dirty="0" smtClean="0"/>
              <a:t>) rovnoměrný</a:t>
            </a:r>
            <a:endParaRPr lang="cs-CZ" spc="-150" dirty="0" smtClean="0"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2" name="Zástupný symbol pro obsah 2"/>
              <p:cNvSpPr>
                <a:spLocks noGrp="1"/>
              </p:cNvSpPr>
              <p:nvPr/>
            </p:nvSpPr>
            <p:spPr>
              <a:xfrm>
                <a:off x="5115351" y="5044671"/>
                <a:ext cx="3417089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pc="-150" dirty="0" smtClean="0"/>
                  <a:t>e) </a:t>
                </a:r>
                <a14:m>
                  <m:oMath xmlns:m="http://schemas.openxmlformats.org/officeDocument/2006/math">
                    <m:r>
                      <a:rPr lang="cs-CZ" b="0" i="1" spc="-150" smtClean="0">
                        <a:latin typeface="Cambria Math"/>
                      </a:rPr>
                      <m:t>𝑣</m:t>
                    </m:r>
                    <m:r>
                      <a:rPr lang="cs-CZ" i="1" spc="-150">
                        <a:latin typeface="Cambria Math"/>
                      </a:rPr>
                      <m:t>=20 :2 </m:t>
                    </m:r>
                    <m:f>
                      <m:fPr>
                        <m:ctrlPr>
                          <a:rPr lang="cs-CZ" i="1" spc="-15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pc="-150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b="0" i="1" spc="-150" smtClean="0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cs-CZ" i="1" spc="-150">
                        <a:latin typeface="Cambria Math"/>
                      </a:rPr>
                      <m:t>=10 </m:t>
                    </m:r>
                    <m:f>
                      <m:fPr>
                        <m:ctrlPr>
                          <a:rPr lang="cs-CZ" i="1" spc="-15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pc="-150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b="0" i="1" spc="-150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endParaRPr lang="cs-CZ" spc="-150" dirty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2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351" y="5044671"/>
                <a:ext cx="3417089" cy="576064"/>
              </a:xfrm>
              <a:prstGeom prst="rect">
                <a:avLst/>
              </a:prstGeom>
              <a:blipFill rotWithShape="1">
                <a:blip r:embed="rId4"/>
                <a:stretch>
                  <a:fillRect l="-2674" t="-2128" b="-106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3" name="Zástupný symbol pro obsah 2"/>
              <p:cNvSpPr>
                <a:spLocks noGrp="1"/>
              </p:cNvSpPr>
              <p:nvPr/>
            </p:nvSpPr>
            <p:spPr>
              <a:xfrm>
                <a:off x="5087719" y="3644017"/>
                <a:ext cx="2424464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pc="-150" dirty="0" smtClean="0"/>
                  <a:t>b) </a:t>
                </a:r>
                <a14:m>
                  <m:oMath xmlns:m="http://schemas.openxmlformats.org/officeDocument/2006/math">
                    <m:r>
                      <a:rPr lang="cs-CZ" b="0" i="1" spc="-150" dirty="0" smtClean="0">
                        <a:latin typeface="Cambria Math"/>
                      </a:rPr>
                      <m:t>𝑠</m:t>
                    </m:r>
                    <m:r>
                      <a:rPr lang="cs-CZ" b="0" i="1" spc="-150" dirty="0" smtClean="0">
                        <a:latin typeface="Cambria Math"/>
                      </a:rPr>
                      <m:t>=0 </m:t>
                    </m:r>
                    <m:r>
                      <a:rPr lang="cs-CZ" b="0" i="1" spc="-150" dirty="0" smtClean="0">
                        <a:latin typeface="Cambria Math"/>
                      </a:rPr>
                      <m:t>𝑚</m:t>
                    </m:r>
                  </m:oMath>
                </a14:m>
                <a:endParaRPr lang="cs-CZ" spc="-15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719" y="3644017"/>
                <a:ext cx="2424464" cy="576064"/>
              </a:xfrm>
              <a:prstGeom prst="rect">
                <a:avLst/>
              </a:prstGeom>
              <a:blipFill rotWithShape="1">
                <a:blip r:embed="rId5"/>
                <a:stretch>
                  <a:fillRect l="-4030" t="-8511" b="-42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4" name="Zástupný symbol pro obsah 2"/>
              <p:cNvSpPr>
                <a:spLocks noGrp="1"/>
              </p:cNvSpPr>
              <p:nvPr/>
            </p:nvSpPr>
            <p:spPr>
              <a:xfrm>
                <a:off x="5087719" y="4091359"/>
                <a:ext cx="3102372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pc="-150" dirty="0"/>
                  <a:t>c</a:t>
                </a:r>
                <a:r>
                  <a:rPr lang="cs-CZ" spc="-150" dirty="0" smtClean="0"/>
                  <a:t>) </a:t>
                </a:r>
                <a14:m>
                  <m:oMath xmlns:m="http://schemas.openxmlformats.org/officeDocument/2006/math">
                    <m:r>
                      <a:rPr lang="cs-CZ" i="1" spc="-150">
                        <a:latin typeface="Cambria Math"/>
                      </a:rPr>
                      <m:t>𝑠</m:t>
                    </m:r>
                    <m:r>
                      <a:rPr lang="cs-CZ" i="1" spc="-150">
                        <a:latin typeface="Cambria Math"/>
                      </a:rPr>
                      <m:t>=20  </m:t>
                    </m:r>
                    <m:r>
                      <a:rPr lang="cs-CZ" b="0" i="1" spc="-150" smtClean="0">
                        <a:latin typeface="Cambria Math"/>
                      </a:rPr>
                      <m:t>𝑚</m:t>
                    </m:r>
                  </m:oMath>
                </a14:m>
                <a:endParaRPr lang="cs-CZ" spc="-150" dirty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4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719" y="4091359"/>
                <a:ext cx="3102372" cy="576064"/>
              </a:xfrm>
              <a:prstGeom prst="rect">
                <a:avLst/>
              </a:prstGeom>
              <a:blipFill rotWithShape="1">
                <a:blip r:embed="rId6"/>
                <a:stretch>
                  <a:fillRect l="-3143" t="-8421" b="-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5" name="Zástupný symbol pro obsah 2"/>
              <p:cNvSpPr>
                <a:spLocks noGrp="1"/>
              </p:cNvSpPr>
              <p:nvPr/>
            </p:nvSpPr>
            <p:spPr>
              <a:xfrm>
                <a:off x="5084891" y="4561204"/>
                <a:ext cx="3105200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pc="-150" dirty="0"/>
                  <a:t>d</a:t>
                </a:r>
                <a:r>
                  <a:rPr lang="cs-CZ" spc="-150" dirty="0" smtClean="0"/>
                  <a:t>) </a:t>
                </a:r>
                <a14:m>
                  <m:oMath xmlns:m="http://schemas.openxmlformats.org/officeDocument/2006/math">
                    <m:r>
                      <a:rPr lang="cs-CZ" b="0" i="1" spc="-150" smtClean="0">
                        <a:latin typeface="Cambria Math"/>
                      </a:rPr>
                      <m:t>𝑠</m:t>
                    </m:r>
                    <m:r>
                      <a:rPr lang="cs-CZ" b="0" i="1" spc="-150" smtClean="0">
                        <a:latin typeface="Cambria Math"/>
                      </a:rPr>
                      <m:t>=40  </m:t>
                    </m:r>
                    <m:r>
                      <a:rPr lang="cs-CZ" b="0" i="1" spc="-150" smtClean="0">
                        <a:latin typeface="Cambria Math"/>
                      </a:rPr>
                      <m:t>𝑚</m:t>
                    </m:r>
                  </m:oMath>
                </a14:m>
                <a:endParaRPr lang="cs-CZ" spc="-15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5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891" y="4561204"/>
                <a:ext cx="3105200" cy="576064"/>
              </a:xfrm>
              <a:prstGeom prst="rect">
                <a:avLst/>
              </a:prstGeom>
              <a:blipFill rotWithShape="1">
                <a:blip r:embed="rId7"/>
                <a:stretch>
                  <a:fillRect l="-2941" t="-8421" b="-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7" name="Zástupný symbol pro obsah 2"/>
              <p:cNvSpPr>
                <a:spLocks noGrp="1"/>
              </p:cNvSpPr>
              <p:nvPr/>
            </p:nvSpPr>
            <p:spPr>
              <a:xfrm>
                <a:off x="5115351" y="5599258"/>
                <a:ext cx="3530301" cy="576064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pc="-150" dirty="0" smtClean="0"/>
                  <a:t>e) </a:t>
                </a:r>
                <a14:m>
                  <m:oMath xmlns:m="http://schemas.openxmlformats.org/officeDocument/2006/math">
                    <m:r>
                      <a:rPr lang="cs-CZ" b="0" i="1" spc="-150" smtClean="0">
                        <a:latin typeface="Cambria Math"/>
                      </a:rPr>
                      <m:t>𝑣</m:t>
                    </m:r>
                    <m:r>
                      <a:rPr lang="cs-CZ" i="1" spc="-150">
                        <a:latin typeface="Cambria Math"/>
                      </a:rPr>
                      <m:t>=</m:t>
                    </m:r>
                    <m:r>
                      <a:rPr lang="cs-CZ" b="0" i="1" spc="-150" smtClean="0">
                        <a:latin typeface="Cambria Math"/>
                      </a:rPr>
                      <m:t>4</m:t>
                    </m:r>
                    <m:r>
                      <a:rPr lang="cs-CZ" i="1" spc="-150">
                        <a:latin typeface="Cambria Math"/>
                      </a:rPr>
                      <m:t>0 :</m:t>
                    </m:r>
                    <m:r>
                      <a:rPr lang="cs-CZ" b="0" i="1" spc="-150" smtClean="0">
                        <a:latin typeface="Cambria Math"/>
                      </a:rPr>
                      <m:t>4</m:t>
                    </m:r>
                    <m:r>
                      <a:rPr lang="cs-CZ" i="1" spc="-15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cs-CZ" i="1" spc="-15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pc="-150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b="0" i="1" spc="-150" smtClean="0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cs-CZ" i="1" spc="-150">
                        <a:latin typeface="Cambria Math"/>
                      </a:rPr>
                      <m:t>=10 </m:t>
                    </m:r>
                    <m:f>
                      <m:fPr>
                        <m:ctrlPr>
                          <a:rPr lang="cs-CZ" i="1" spc="-15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pc="-150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b="0" i="1" spc="-150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endParaRPr lang="cs-CZ" spc="-150" dirty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7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351" y="5599258"/>
                <a:ext cx="3530301" cy="576064"/>
              </a:xfrm>
              <a:prstGeom prst="rect">
                <a:avLst/>
              </a:prstGeom>
              <a:blipFill rotWithShape="1">
                <a:blip r:embed="rId8"/>
                <a:stretch>
                  <a:fillRect l="-2591" t="-2128" b="-106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81760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3" grpId="0"/>
      <p:bldP spid="104" grpId="0"/>
      <p:bldP spid="105" grpId="0"/>
      <p:bldP spid="106" grpId="0"/>
      <p:bldP spid="119" grpId="0"/>
      <p:bldP spid="120" grpId="0" animBg="1"/>
      <p:bldP spid="121" grpId="0"/>
      <p:bldP spid="122" grpId="0" animBg="1"/>
      <p:bldP spid="123" grpId="0" animBg="1"/>
      <p:bldP spid="124" grpId="0" animBg="1"/>
      <p:bldP spid="125" grpId="0" animBg="1"/>
      <p:bldP spid="1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162510" y="2276872"/>
            <a:ext cx="4758936" cy="736302"/>
          </a:xfrm>
          <a:prstGeom prst="roundRect">
            <a:avLst>
              <a:gd name="adj" fmla="val 2478"/>
            </a:avLst>
          </a:prstGeom>
          <a:gradFill>
            <a:gsLst>
              <a:gs pos="0">
                <a:srgbClr val="03D4A8"/>
              </a:gs>
              <a:gs pos="0">
                <a:srgbClr val="21D6E0"/>
              </a:gs>
              <a:gs pos="100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5" name="Zaoblený obdélník 4"/>
          <p:cNvSpPr/>
          <p:nvPr/>
        </p:nvSpPr>
        <p:spPr>
          <a:xfrm>
            <a:off x="139070" y="116632"/>
            <a:ext cx="8774708" cy="2016224"/>
          </a:xfrm>
          <a:prstGeom prst="roundRect">
            <a:avLst>
              <a:gd name="adj" fmla="val 247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Zástupný symbol pro obsah 2"/>
              <p:cNvSpPr>
                <a:spLocks noGrp="1"/>
              </p:cNvSpPr>
              <p:nvPr/>
            </p:nvSpPr>
            <p:spPr>
              <a:xfrm>
                <a:off x="312722" y="284560"/>
                <a:ext cx="8507750" cy="1992312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z="2800" spc="-150" dirty="0" smtClean="0"/>
                  <a:t>3) Letadlo proletí rovnoměrným přímočarým pohybem úsek Jihlava-Brno rychlostí </a:t>
                </a:r>
                <a14:m>
                  <m:oMath xmlns:m="http://schemas.openxmlformats.org/officeDocument/2006/math">
                    <m:r>
                      <a:rPr lang="cs-CZ" sz="2800" b="0" i="1" spc="-150" smtClean="0">
                        <a:latin typeface="Cambria Math"/>
                      </a:rPr>
                      <m:t>640</m:t>
                    </m:r>
                    <m:f>
                      <m:fPr>
                        <m:ctrlPr>
                          <a:rPr lang="cs-CZ" sz="2800" b="0" i="1" spc="-15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pc="-150" smtClean="0">
                            <a:latin typeface="Cambria Math"/>
                          </a:rPr>
                          <m:t>𝑘𝑚</m:t>
                        </m:r>
                      </m:num>
                      <m:den>
                        <m:r>
                          <a:rPr lang="cs-CZ" sz="2800" b="0" i="1" spc="-150" smtClean="0"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cs-CZ" sz="2800" b="0" i="1" spc="-150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sz="2800" spc="-150" dirty="0" smtClean="0">
                    <a:cs typeface="Calibri" pitchFamily="34" charset="0"/>
                  </a:rPr>
                  <a:t>za dobu 7,5 min. Urči jakou vzdálenost mezi Brnem a Jihlavou vzdušnou čarou.</a:t>
                </a:r>
              </a:p>
            </p:txBody>
          </p:sp>
        </mc:Choice>
        <mc:Fallback>
          <p:sp>
            <p:nvSpPr>
              <p:cNvPr id="6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722" y="284560"/>
                <a:ext cx="8507750" cy="1992312"/>
              </a:xfrm>
              <a:prstGeom prst="rect">
                <a:avLst/>
              </a:prstGeom>
              <a:blipFill rotWithShape="1">
                <a:blip r:embed="rId2"/>
                <a:stretch>
                  <a:fillRect l="-1433" t="-2752" r="-15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Zástupný symbol pro obsah 2"/>
              <p:cNvSpPr>
                <a:spLocks noGrp="1"/>
              </p:cNvSpPr>
              <p:nvPr/>
            </p:nvSpPr>
            <p:spPr>
              <a:xfrm>
                <a:off x="889800" y="2404666"/>
                <a:ext cx="2130524" cy="608508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</a:rPr>
                        <m:t>𝒔</m:t>
                      </m:r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</a:rPr>
                        <m:t>𝟖𝟎</m:t>
                      </m:r>
                      <m:r>
                        <a:rPr lang="cs-CZ" sz="2800" b="1" i="1" dirty="0" smtClean="0">
                          <a:latin typeface="Cambria Math"/>
                        </a:rPr>
                        <m:t> </m:t>
                      </m:r>
                      <m:r>
                        <a:rPr lang="cs-CZ" sz="2800" b="1" i="1" dirty="0" smtClean="0">
                          <a:latin typeface="Cambria Math"/>
                        </a:rPr>
                        <m:t>𝒌𝒎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800" y="2404666"/>
                <a:ext cx="2130524" cy="6085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aoblený obdélník 16"/>
          <p:cNvSpPr/>
          <p:nvPr/>
        </p:nvSpPr>
        <p:spPr>
          <a:xfrm>
            <a:off x="209827" y="5033129"/>
            <a:ext cx="4758936" cy="736302"/>
          </a:xfrm>
          <a:prstGeom prst="roundRect">
            <a:avLst>
              <a:gd name="adj" fmla="val 2478"/>
            </a:avLst>
          </a:prstGeom>
          <a:gradFill>
            <a:gsLst>
              <a:gs pos="0">
                <a:srgbClr val="03D4A8"/>
              </a:gs>
              <a:gs pos="0">
                <a:srgbClr val="21D6E0"/>
              </a:gs>
              <a:gs pos="100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p:sp>
        <p:nvSpPr>
          <p:cNvPr id="18" name="Zaoblený obdélník 17"/>
          <p:cNvSpPr/>
          <p:nvPr/>
        </p:nvSpPr>
        <p:spPr>
          <a:xfrm>
            <a:off x="179243" y="3436689"/>
            <a:ext cx="8774708" cy="1440160"/>
          </a:xfrm>
          <a:prstGeom prst="roundRect">
            <a:avLst>
              <a:gd name="adj" fmla="val 2478"/>
            </a:avLst>
          </a:prstGeom>
          <a:ln w="295275">
            <a:noFill/>
          </a:ln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196850" h="304800" prst="slope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Zástupný symbol pro obsah 2"/>
              <p:cNvSpPr>
                <a:spLocks noGrp="1"/>
              </p:cNvSpPr>
              <p:nvPr/>
            </p:nvSpPr>
            <p:spPr>
              <a:xfrm>
                <a:off x="312722" y="3600761"/>
                <a:ext cx="8507750" cy="1992312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cs-CZ" sz="2800" spc="-150" dirty="0" smtClean="0"/>
                  <a:t>4) Jak dlouhý je most, jestliže auto jede rovnoměrně rychlostí </a:t>
                </a:r>
                <a14:m>
                  <m:oMath xmlns:m="http://schemas.openxmlformats.org/officeDocument/2006/math">
                    <m:r>
                      <a:rPr lang="cs-CZ" sz="2800" b="0" i="1" spc="-150" smtClean="0">
                        <a:latin typeface="Cambria Math"/>
                      </a:rPr>
                      <m:t>40</m:t>
                    </m:r>
                    <m:f>
                      <m:fPr>
                        <m:ctrlPr>
                          <a:rPr lang="cs-CZ" sz="2800" b="0" i="1" spc="-15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pc="-150" smtClean="0">
                            <a:latin typeface="Cambria Math"/>
                          </a:rPr>
                          <m:t>𝑘𝑚</m:t>
                        </m:r>
                      </m:num>
                      <m:den>
                        <m:r>
                          <a:rPr lang="cs-CZ" sz="2800" b="0" i="1" spc="-150" smtClean="0">
                            <a:latin typeface="Cambria Math"/>
                          </a:rPr>
                          <m:t>h</m:t>
                        </m:r>
                      </m:den>
                    </m:f>
                  </m:oMath>
                </a14:m>
                <a:r>
                  <a:rPr lang="cs-CZ" sz="2800" spc="-150" dirty="0" smtClean="0"/>
                  <a:t> a přejede most za 1,2 min ?</a:t>
                </a:r>
                <a:endParaRPr lang="cs-CZ" sz="2800" spc="-15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9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722" y="3600761"/>
                <a:ext cx="8507750" cy="1992312"/>
              </a:xfrm>
              <a:prstGeom prst="rect">
                <a:avLst/>
              </a:prstGeom>
              <a:blipFill rotWithShape="1">
                <a:blip r:embed="rId4"/>
                <a:stretch>
                  <a:fillRect l="-1433" t="-2761" r="-15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Zástupný symbol pro obsah 2"/>
              <p:cNvSpPr>
                <a:spLocks noGrp="1"/>
              </p:cNvSpPr>
              <p:nvPr/>
            </p:nvSpPr>
            <p:spPr>
              <a:xfrm>
                <a:off x="937117" y="5160923"/>
                <a:ext cx="2130524" cy="608508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1" dirty="0" smtClean="0">
                          <a:latin typeface="Cambria Math"/>
                        </a:rPr>
                        <m:t>𝒔</m:t>
                      </m:r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  <m:r>
                        <a:rPr lang="cs-CZ" sz="2800" b="1" i="1" dirty="0" smtClean="0">
                          <a:latin typeface="Cambria Math"/>
                        </a:rPr>
                        <m:t>𝟖𝟎𝟎</m:t>
                      </m:r>
                      <m:r>
                        <a:rPr lang="cs-CZ" sz="2800" b="1" i="1" dirty="0" smtClean="0">
                          <a:latin typeface="Cambria Math"/>
                        </a:rPr>
                        <m:t> </m:t>
                      </m:r>
                      <m:r>
                        <a:rPr lang="cs-CZ" sz="2800" b="1" i="1" dirty="0" smtClean="0"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cs-CZ" sz="2800" dirty="0" smtClean="0"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20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117" y="5160923"/>
                <a:ext cx="2130524" cy="60850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15741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Aerodynamika">
  <a:themeElements>
    <a:clrScheme name="Základní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791</TotalTime>
  <Words>127</Words>
  <Application>Microsoft Office PowerPoint</Application>
  <PresentationFormat>Předvádění na obrazovce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Aerodynamika</vt:lpstr>
      <vt:lpstr>Snímek 1</vt:lpstr>
      <vt:lpstr>Snímek 2</vt:lpstr>
      <vt:lpstr>Snímek 3</vt:lpstr>
      <vt:lpstr>Snímek 4</vt:lpstr>
      <vt:lpstr>Snímek 5</vt:lpstr>
    </vt:vector>
  </TitlesOfParts>
  <Company>ZŠ Libina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ZŠ Libina</dc:creator>
  <cp:lastModifiedBy>ZCH</cp:lastModifiedBy>
  <cp:revision>124</cp:revision>
  <dcterms:created xsi:type="dcterms:W3CDTF">2012-04-23T18:25:05Z</dcterms:created>
  <dcterms:modified xsi:type="dcterms:W3CDTF">2020-10-11T09:35:50Z</dcterms:modified>
</cp:coreProperties>
</file>