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13"/>
  </p:notesMasterIdLst>
  <p:sldIdLst>
    <p:sldId id="264" r:id="rId2"/>
    <p:sldId id="321" r:id="rId3"/>
    <p:sldId id="281" r:id="rId4"/>
    <p:sldId id="316" r:id="rId5"/>
    <p:sldId id="320" r:id="rId6"/>
    <p:sldId id="287" r:id="rId7"/>
    <p:sldId id="286" r:id="rId8"/>
    <p:sldId id="288" r:id="rId9"/>
    <p:sldId id="289" r:id="rId10"/>
    <p:sldId id="292" r:id="rId11"/>
    <p:sldId id="290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1297" autoAdjust="0"/>
  </p:normalViewPr>
  <p:slideViewPr>
    <p:cSldViewPr>
      <p:cViewPr>
        <p:scale>
          <a:sx n="75" d="100"/>
          <a:sy n="75" d="100"/>
        </p:scale>
        <p:origin x="-1320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676B5-40FB-4304-A515-3A9FE54A98CF}" type="datetimeFigureOut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EC0E9-EDB4-4849-B798-E91ADE36F6A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311850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3A43-DD5F-4CD2-836F-6D6D9386C738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0F18-ADE5-4807-9373-727F3A31F4D5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5219-191E-4AAE-B0B5-30B8DD961B52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162F-90B9-4DEF-9207-D819C9D79576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5C8C-67DA-4C77-B49D-1BE859F9E3C0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E3CF8-5281-4F3B-81F6-C1E9F4A02277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>
        <p:tmplLst>
          <p:tmpl lvl="1">
            <p:tnLst>
              <p:par>
                <p:cTn presetID="32" presetClass="emph" presetSubtype="0" fill="hold" nodeType="afterEffect">
                  <p:stCondLst>
                    <p:cond delay="0"/>
                  </p:stCondLst>
                  <p:childTnLst>
                    <p:animRot by="120000">
                      <p:cBhvr>
                        <p:cTn dur="100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-240000">
                      <p:cBhvr>
                        <p:cTn dur="200" fill="hold">
                          <p:stCondLst>
                            <p:cond delay="2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240000">
                      <p:cBhvr>
                        <p:cTn dur="200" fill="hold">
                          <p:stCondLst>
                            <p:cond delay="4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-240000">
                      <p:cBhvr>
                        <p:cTn dur="200" fill="hold">
                          <p:stCondLst>
                            <p:cond delay="6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120000">
                      <p:cBhvr>
                        <p:cTn dur="200" fill="hold">
                          <p:stCondLst>
                            <p:cond delay="8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  <p:tmpl lvl="2">
            <p:tnLst>
              <p:par>
                <p:cTn presetID="32" presetClass="emph" presetSubtype="0" fill="hold" nodeType="afterEffect">
                  <p:stCondLst>
                    <p:cond delay="0"/>
                  </p:stCondLst>
                  <p:childTnLst>
                    <p:animRot by="120000">
                      <p:cBhvr>
                        <p:cTn dur="100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-240000">
                      <p:cBhvr>
                        <p:cTn dur="200" fill="hold">
                          <p:stCondLst>
                            <p:cond delay="2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240000">
                      <p:cBhvr>
                        <p:cTn dur="200" fill="hold">
                          <p:stCondLst>
                            <p:cond delay="4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-240000">
                      <p:cBhvr>
                        <p:cTn dur="200" fill="hold">
                          <p:stCondLst>
                            <p:cond delay="6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120000">
                      <p:cBhvr>
                        <p:cTn dur="200" fill="hold">
                          <p:stCondLst>
                            <p:cond delay="8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  <p:tmpl lvl="3">
            <p:tnLst>
              <p:par>
                <p:cTn presetID="32" presetClass="emph" presetSubtype="0" fill="hold" nodeType="afterEffect">
                  <p:stCondLst>
                    <p:cond delay="0"/>
                  </p:stCondLst>
                  <p:childTnLst>
                    <p:animRot by="120000">
                      <p:cBhvr>
                        <p:cTn dur="100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-240000">
                      <p:cBhvr>
                        <p:cTn dur="200" fill="hold">
                          <p:stCondLst>
                            <p:cond delay="2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240000">
                      <p:cBhvr>
                        <p:cTn dur="200" fill="hold">
                          <p:stCondLst>
                            <p:cond delay="4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-240000">
                      <p:cBhvr>
                        <p:cTn dur="200" fill="hold">
                          <p:stCondLst>
                            <p:cond delay="6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120000">
                      <p:cBhvr>
                        <p:cTn dur="200" fill="hold">
                          <p:stCondLst>
                            <p:cond delay="8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  <p:tmpl lvl="4">
            <p:tnLst>
              <p:par>
                <p:cTn presetID="32" presetClass="emph" presetSubtype="0" fill="hold" nodeType="afterEffect">
                  <p:stCondLst>
                    <p:cond delay="0"/>
                  </p:stCondLst>
                  <p:childTnLst>
                    <p:animRot by="120000">
                      <p:cBhvr>
                        <p:cTn dur="100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-240000">
                      <p:cBhvr>
                        <p:cTn dur="200" fill="hold">
                          <p:stCondLst>
                            <p:cond delay="2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240000">
                      <p:cBhvr>
                        <p:cTn dur="200" fill="hold">
                          <p:stCondLst>
                            <p:cond delay="4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-240000">
                      <p:cBhvr>
                        <p:cTn dur="200" fill="hold">
                          <p:stCondLst>
                            <p:cond delay="6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120000">
                      <p:cBhvr>
                        <p:cTn dur="200" fill="hold">
                          <p:stCondLst>
                            <p:cond delay="8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  <p:tmpl lvl="5">
            <p:tnLst>
              <p:par>
                <p:cTn presetID="32" presetClass="emph" presetSubtype="0" fill="hold" nodeType="afterEffect">
                  <p:stCondLst>
                    <p:cond delay="0"/>
                  </p:stCondLst>
                  <p:childTnLst>
                    <p:animRot by="120000">
                      <p:cBhvr>
                        <p:cTn dur="100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-240000">
                      <p:cBhvr>
                        <p:cTn dur="200" fill="hold">
                          <p:stCondLst>
                            <p:cond delay="2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240000">
                      <p:cBhvr>
                        <p:cTn dur="200" fill="hold">
                          <p:stCondLst>
                            <p:cond delay="4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-240000">
                      <p:cBhvr>
                        <p:cTn dur="200" fill="hold">
                          <p:stCondLst>
                            <p:cond delay="6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  <p:animRot by="120000">
                      <p:cBhvr>
                        <p:cTn dur="200" fill="hold">
                          <p:stCondLst>
                            <p:cond delay="800"/>
                          </p:stCondLst>
                        </p:cTn>
                        <p:tgtEl>
                          <p:spTgt spid="9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3C11-3421-43DA-B654-98BED68469C9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3B6B-900B-4431-9EC9-0504992A991A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D2150-83A7-4070-B62D-DC0ED6A2A9F0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35DF-67F5-48C1-977C-9FE9ED484D3B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C36-3469-4A21-BD20-3914117921E6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E78B05B-E061-4713-9789-089775149A20}" type="datetime1">
              <a:rPr lang="cs-CZ" smtClean="0"/>
              <a:pPr/>
              <a:t>11.10.2020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C5885FD-E9F6-4616-A947-C967941DDDC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85800" y="2006082"/>
            <a:ext cx="7772400" cy="1780108"/>
          </a:xfrm>
        </p:spPr>
        <p:txBody>
          <a:bodyPr>
            <a:normAutofit fontScale="90000"/>
          </a:bodyPr>
          <a:lstStyle/>
          <a:p>
            <a:pPr lvl="0"/>
            <a:r>
              <a:rPr lang="cs-CZ" sz="6000" dirty="0"/>
              <a:t>Rýsujeme grafy rychlosti</a:t>
            </a:r>
            <a:endParaRPr lang="cs-CZ" sz="6000" dirty="0" smtClean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7672486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 startAt="4"/>
            </a:pPr>
            <a:r>
              <a:rPr lang="cs-CZ" sz="3200" dirty="0" smtClean="0"/>
              <a:t>Značky bodů vynášených do grafu volíme zpravidla:</a:t>
            </a:r>
            <a:endParaRPr lang="cs-CZ" sz="3200" dirty="0"/>
          </a:p>
        </p:txBody>
      </p:sp>
      <p:pic>
        <p:nvPicPr>
          <p:cNvPr id="13" name="Picture 5" descr="C:\Users\HP\AppData\Local\Microsoft\Windows\Temporary Internet Files\Content.IE5\6A2TVGPH\MC90044041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165" y="3933056"/>
            <a:ext cx="1414315" cy="1147277"/>
          </a:xfrm>
          <a:prstGeom prst="rect">
            <a:avLst/>
          </a:prstGeom>
          <a:noFill/>
        </p:spPr>
      </p:pic>
      <p:pic>
        <p:nvPicPr>
          <p:cNvPr id="15" name="Picture 5" descr="C:\Users\HP\AppData\Local\Microsoft\Windows\Temporary Internet Files\Content.IE5\6A2TVGPH\MC90044041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165" y="5378067"/>
            <a:ext cx="1414315" cy="1147277"/>
          </a:xfrm>
          <a:prstGeom prst="rect">
            <a:avLst/>
          </a:prstGeom>
          <a:noFill/>
        </p:spPr>
      </p:pic>
      <p:pic>
        <p:nvPicPr>
          <p:cNvPr id="7170" name="Picture 2" descr="C:\Documents and Settings\Ďobek\Local Settings\Temporary Internet Files\Content.IE5\1RVC0P42\MC9004377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3248" y="2684769"/>
            <a:ext cx="1259232" cy="10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lačítko akce: Vlastní 5">
            <a:hlinkClick r:id="" action="ppaction://noaction" highlightClick="1"/>
          </p:cNvPr>
          <p:cNvSpPr/>
          <p:nvPr/>
        </p:nvSpPr>
        <p:spPr>
          <a:xfrm>
            <a:off x="-1332656" y="-171400"/>
            <a:ext cx="11412760" cy="727280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395536" y="3966635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co nejširší (např. plné čtverečky)</a:t>
            </a:r>
            <a:endParaRPr lang="cs-CZ" sz="2800" dirty="0"/>
          </a:p>
        </p:txBody>
      </p:sp>
      <p:sp>
        <p:nvSpPr>
          <p:cNvPr id="8" name="Zaoblený obdélník 7"/>
          <p:cNvSpPr/>
          <p:nvPr/>
        </p:nvSpPr>
        <p:spPr>
          <a:xfrm>
            <a:off x="395536" y="5370928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libovolné</a:t>
            </a:r>
            <a:endParaRPr lang="cs-CZ" sz="2800" dirty="0"/>
          </a:p>
        </p:txBody>
      </p:sp>
      <p:sp>
        <p:nvSpPr>
          <p:cNvPr id="9" name="Zaoblený obdélník 8"/>
          <p:cNvSpPr/>
          <p:nvPr/>
        </p:nvSpPr>
        <p:spPr>
          <a:xfrm>
            <a:off x="395536" y="2636912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co nejtenčí (např. křížky)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4283461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11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 startAt="5"/>
            </a:pPr>
            <a:r>
              <a:rPr lang="cs-CZ" sz="3200" dirty="0" smtClean="0"/>
              <a:t>Body vynesené do grafu závislosti rychlosti na čase prokládáme:</a:t>
            </a:r>
            <a:endParaRPr lang="cs-CZ" sz="3200" dirty="0"/>
          </a:p>
        </p:txBody>
      </p:sp>
      <p:pic>
        <p:nvPicPr>
          <p:cNvPr id="13" name="Picture 5" descr="C:\Users\HP\AppData\Local\Microsoft\Windows\Temporary Internet Files\Content.IE5\6A2TVGPH\MC90044041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165" y="3933056"/>
            <a:ext cx="1414315" cy="1147277"/>
          </a:xfrm>
          <a:prstGeom prst="rect">
            <a:avLst/>
          </a:prstGeom>
          <a:noFill/>
        </p:spPr>
      </p:pic>
      <p:pic>
        <p:nvPicPr>
          <p:cNvPr id="15" name="Picture 5" descr="C:\Users\HP\AppData\Local\Microsoft\Windows\Temporary Internet Files\Content.IE5\6A2TVGPH\MC90044041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165" y="5378067"/>
            <a:ext cx="1414315" cy="1147277"/>
          </a:xfrm>
          <a:prstGeom prst="rect">
            <a:avLst/>
          </a:prstGeom>
          <a:noFill/>
        </p:spPr>
      </p:pic>
      <p:pic>
        <p:nvPicPr>
          <p:cNvPr id="7170" name="Picture 2" descr="C:\Documents and Settings\Ďobek\Local Settings\Temporary Internet Files\Content.IE5\1RVC0P42\MC9004377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3248" y="2684769"/>
            <a:ext cx="1259232" cy="10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lačítko akce: Vlastní 5">
            <a:hlinkClick r:id="" action="ppaction://noaction" highlightClick="1"/>
          </p:cNvPr>
          <p:cNvSpPr/>
          <p:nvPr/>
        </p:nvSpPr>
        <p:spPr>
          <a:xfrm>
            <a:off x="-1332656" y="-171400"/>
            <a:ext cx="11412760" cy="727280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395536" y="3966635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lomenou čárou</a:t>
            </a:r>
            <a:endParaRPr lang="cs-CZ" sz="2800" dirty="0"/>
          </a:p>
        </p:txBody>
      </p:sp>
      <p:sp>
        <p:nvSpPr>
          <p:cNvPr id="8" name="Zaoblený obdélník 7"/>
          <p:cNvSpPr/>
          <p:nvPr/>
        </p:nvSpPr>
        <p:spPr>
          <a:xfrm>
            <a:off x="395536" y="5370928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přerušovanou lomenou čárou</a:t>
            </a:r>
            <a:endParaRPr lang="cs-CZ" sz="2800" dirty="0"/>
          </a:p>
        </p:txBody>
      </p:sp>
      <p:sp>
        <p:nvSpPr>
          <p:cNvPr id="9" name="Zaoblený obdélník 8"/>
          <p:cNvSpPr/>
          <p:nvPr/>
        </p:nvSpPr>
        <p:spPr>
          <a:xfrm>
            <a:off x="395536" y="2636912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kladkou křivkou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4907828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2</a:t>
            </a:fld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Konstrukce grafu krok za krokem</a:t>
            </a:r>
            <a:endParaRPr lang="cs-CZ" sz="36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TextovéPole 18"/>
              <p:cNvSpPr txBox="1"/>
              <p:nvPr/>
            </p:nvSpPr>
            <p:spPr>
              <a:xfrm>
                <a:off x="579118" y="2132856"/>
                <a:ext cx="649537" cy="8144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𝑣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cs-CZ" b="0" i="0" smtClean="0">
                                  <a:latin typeface="Cambria Math"/>
                                </a:rPr>
                                <m:t>km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cs-CZ" b="0" i="0" smtClean="0">
                                  <a:latin typeface="Cambria Math"/>
                                </a:rPr>
                                <m:t>h</m:t>
                              </m:r>
                            </m:den>
                          </m:f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b="1" i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18" y="2132856"/>
                <a:ext cx="649537" cy="8144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TextovéPole 19"/>
              <p:cNvSpPr txBox="1"/>
              <p:nvPr/>
            </p:nvSpPr>
            <p:spPr>
              <a:xfrm>
                <a:off x="7956376" y="5229200"/>
                <a:ext cx="720069" cy="590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𝑡</m:t>
                          </m:r>
                        </m:num>
                        <m:den>
                          <m:r>
                            <a:rPr lang="cs-CZ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cs-CZ" b="0" i="0" smtClean="0">
                              <a:latin typeface="Cambria Math"/>
                            </a:rPr>
                            <m:t>min</m:t>
                          </m:r>
                          <m:r>
                            <a:rPr lang="cs-CZ" b="0" i="0" smtClean="0">
                              <a:latin typeface="Cambria Math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i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376" y="5229200"/>
                <a:ext cx="720069" cy="5909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Přímá spojnice se šipkou 21"/>
          <p:cNvCxnSpPr/>
          <p:nvPr/>
        </p:nvCxnSpPr>
        <p:spPr>
          <a:xfrm flipV="1">
            <a:off x="1183898" y="2357592"/>
            <a:ext cx="0" cy="302632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>
            <a:off x="1006020" y="5237912"/>
            <a:ext cx="7670436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8" name="Tabulk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6899338"/>
                  </p:ext>
                </p:extLst>
              </p:nvPr>
            </p:nvGraphicFramePr>
            <p:xfrm>
              <a:off x="1524001" y="1340768"/>
              <a:ext cx="6095999" cy="1241616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870857"/>
                    <a:gridCol w="870857"/>
                    <a:gridCol w="870857"/>
                    <a:gridCol w="870857"/>
                    <a:gridCol w="870857"/>
                    <a:gridCol w="870857"/>
                    <a:gridCol w="870857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cs-CZ" sz="160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sz="160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a:rPr lang="cs-CZ" sz="160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cs-CZ" sz="160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  <m:t>min</m:t>
                                    </m:r>
                                    <m:r>
                                      <a:rPr lang="cs-CZ" sz="160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  <m:t>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sz="1600" i="1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cs-CZ" sz="1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sz="1600" smtClean="0">
                                        <a:latin typeface="Cambria Math"/>
                                      </a:rPr>
                                      <m:t>𝑣</m:t>
                                    </m:r>
                                  </m:num>
                                  <m:den>
                                    <m:r>
                                      <a:rPr lang="cs-CZ" sz="1600" smtClean="0">
                                        <a:latin typeface="Cambria Math"/>
                                      </a:rPr>
                                      <m:t> </m:t>
                                    </m:r>
                                    <m:f>
                                      <m:fPr>
                                        <m:ctrlPr>
                                          <a:rPr lang="cs-CZ" sz="160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sty m:val="p"/>
                                          </m:rPr>
                                          <a:rPr lang="cs-CZ" sz="1600" smtClean="0">
                                            <a:latin typeface="Cambria Math"/>
                                          </a:rPr>
                                          <m:t>km</m:t>
                                        </m:r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cs-CZ" sz="1600" smtClean="0">
                                            <a:latin typeface="Cambria Math"/>
                                          </a:rPr>
                                          <m:t>h</m:t>
                                        </m:r>
                                      </m:den>
                                    </m:f>
                                    <m:r>
                                      <a:rPr lang="cs-CZ" sz="1600" smtClean="0">
                                        <a:latin typeface="Cambria Math"/>
                                      </a:rPr>
                                      <m:t>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ulk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4292200999"/>
                  </p:ext>
                </p:extLst>
              </p:nvPr>
            </p:nvGraphicFramePr>
            <p:xfrm>
              <a:off x="1524001" y="1340768"/>
              <a:ext cx="6095999" cy="1241616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870857"/>
                    <a:gridCol w="870857"/>
                    <a:gridCol w="870857"/>
                    <a:gridCol w="870857"/>
                    <a:gridCol w="870857"/>
                    <a:gridCol w="870857"/>
                    <a:gridCol w="870857"/>
                  </a:tblGrid>
                  <a:tr h="530479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t="-2299" r="-599301" b="-1390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</a:tr>
                  <a:tr h="711137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t="-76068" r="-599301" b="-34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TextovéPole 1"/>
          <p:cNvSpPr txBox="1"/>
          <p:nvPr/>
        </p:nvSpPr>
        <p:spPr>
          <a:xfrm>
            <a:off x="903886" y="5725790"/>
            <a:ext cx="7052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chemeClr val="tx2"/>
                </a:solidFill>
              </a:rPr>
              <a:t>1. Podkladem pro konstrukci je přehledná tabulka</a:t>
            </a:r>
          </a:p>
        </p:txBody>
      </p:sp>
      <p:sp>
        <p:nvSpPr>
          <p:cNvPr id="6" name="Čárový popisek 2 5"/>
          <p:cNvSpPr/>
          <p:nvPr/>
        </p:nvSpPr>
        <p:spPr>
          <a:xfrm>
            <a:off x="2195736" y="3071094"/>
            <a:ext cx="5976664" cy="1654050"/>
          </a:xfrm>
          <a:prstGeom prst="borderCallout2">
            <a:avLst>
              <a:gd name="adj1" fmla="val 27263"/>
              <a:gd name="adj2" fmla="val -2357"/>
              <a:gd name="adj3" fmla="val 27263"/>
              <a:gd name="adj4" fmla="val -6387"/>
              <a:gd name="adj5" fmla="val -20154"/>
              <a:gd name="adj6" fmla="val -62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Z tabulky určíme, jaké veličiny v grafu vynášíme: </a:t>
            </a:r>
            <a:r>
              <a:rPr lang="cs-CZ" sz="2800" i="1" dirty="0" smtClean="0"/>
              <a:t>t</a:t>
            </a:r>
            <a:r>
              <a:rPr lang="cs-CZ" sz="2800" dirty="0" smtClean="0"/>
              <a:t> = čas, </a:t>
            </a:r>
            <a:r>
              <a:rPr lang="cs-CZ" sz="2800" i="1" dirty="0" smtClean="0"/>
              <a:t>v</a:t>
            </a:r>
            <a:r>
              <a:rPr lang="cs-CZ" sz="2800" dirty="0" smtClean="0"/>
              <a:t> = rychlost</a:t>
            </a:r>
            <a:endParaRPr lang="cs-CZ" sz="28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Čárový popisek 2 11"/>
              <p:cNvSpPr/>
              <p:nvPr/>
            </p:nvSpPr>
            <p:spPr>
              <a:xfrm>
                <a:off x="2195736" y="3068960"/>
                <a:ext cx="5976664" cy="1654050"/>
              </a:xfrm>
              <a:prstGeom prst="borderCallout2">
                <a:avLst>
                  <a:gd name="adj1" fmla="val 27263"/>
                  <a:gd name="adj2" fmla="val -2357"/>
                  <a:gd name="adj3" fmla="val 27263"/>
                  <a:gd name="adj4" fmla="val -6387"/>
                  <a:gd name="adj5" fmla="val -20154"/>
                  <a:gd name="adj6" fmla="val -6267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cs-CZ" sz="2800" dirty="0" smtClean="0"/>
                  <a:t>Fyzikální veličiny a jejich jednotky v tabulkách a grafech píšeme pod sebe a oddělujeme zlomkovou čárou: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>
                            <a:solidFill>
                              <a:sysClr val="windowText" lastClr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>
                            <a:solidFill>
                              <a:sysClr val="windowText" lastClr="000000"/>
                            </a:solidFill>
                            <a:latin typeface="Cambria Math"/>
                          </a:rPr>
                          <m:t>𝑡</m:t>
                        </m:r>
                      </m:num>
                      <m:den>
                        <m:r>
                          <a:rPr lang="cs-CZ" sz="2800">
                            <a:solidFill>
                              <a:sysClr val="windowText" lastClr="000000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cs-CZ" sz="2800">
                            <a:solidFill>
                              <a:sysClr val="windowText" lastClr="000000"/>
                            </a:solidFill>
                            <a:latin typeface="Cambria Math"/>
                          </a:rPr>
                          <m:t>min</m:t>
                        </m:r>
                        <m:r>
                          <a:rPr lang="cs-CZ" sz="2800">
                            <a:solidFill>
                              <a:sysClr val="windowText" lastClr="000000"/>
                            </a:solidFill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endParaRPr lang="cs-CZ" sz="2800" dirty="0"/>
              </a:p>
            </p:txBody>
          </p:sp>
        </mc:Choice>
        <mc:Fallback>
          <p:sp>
            <p:nvSpPr>
              <p:cNvPr id="12" name="Čárový popisek 2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3068960"/>
                <a:ext cx="5976664" cy="1654050"/>
              </a:xfrm>
              <a:prstGeom prst="borderCallout2">
                <a:avLst>
                  <a:gd name="adj1" fmla="val 27263"/>
                  <a:gd name="adj2" fmla="val -2357"/>
                  <a:gd name="adj3" fmla="val 27263"/>
                  <a:gd name="adj4" fmla="val -6387"/>
                  <a:gd name="adj5" fmla="val -20154"/>
                  <a:gd name="adj6" fmla="val -6267"/>
                </a:avLst>
              </a:prstGeom>
              <a:blipFill rotWithShape="1">
                <a:blip r:embed="rId5"/>
                <a:stretch>
                  <a:fillRect r="-1243" b="-15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ovéPole 12"/>
          <p:cNvSpPr txBox="1"/>
          <p:nvPr/>
        </p:nvSpPr>
        <p:spPr>
          <a:xfrm>
            <a:off x="899592" y="5733256"/>
            <a:ext cx="7052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chemeClr val="tx2"/>
                </a:solidFill>
              </a:rPr>
              <a:t>2. Narýsujeme osy</a:t>
            </a:r>
            <a:endParaRPr lang="cs-CZ" sz="2400" dirty="0">
              <a:solidFill>
                <a:schemeClr val="tx2"/>
              </a:solidFill>
            </a:endParaRPr>
          </a:p>
        </p:txBody>
      </p:sp>
      <p:sp>
        <p:nvSpPr>
          <p:cNvPr id="14" name="Čárový popisek 2 13"/>
          <p:cNvSpPr/>
          <p:nvPr/>
        </p:nvSpPr>
        <p:spPr>
          <a:xfrm>
            <a:off x="2195736" y="3068960"/>
            <a:ext cx="5976664" cy="1654050"/>
          </a:xfrm>
          <a:prstGeom prst="borderCallout2">
            <a:avLst>
              <a:gd name="adj1" fmla="val 27263"/>
              <a:gd name="adj2" fmla="val -2357"/>
              <a:gd name="adj3" fmla="val 27263"/>
              <a:gd name="adj4" fmla="val -6387"/>
              <a:gd name="adj5" fmla="val 119780"/>
              <a:gd name="adj6" fmla="val -1535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Osy musí být navzájem </a:t>
            </a:r>
            <a:r>
              <a:rPr lang="cs-CZ" sz="2800" b="1" dirty="0" smtClean="0"/>
              <a:t>kolmé</a:t>
            </a:r>
            <a:endParaRPr lang="cs-CZ" sz="2800" b="1" dirty="0"/>
          </a:p>
        </p:txBody>
      </p:sp>
      <p:grpSp>
        <p:nvGrpSpPr>
          <p:cNvPr id="10" name="Skupina 9"/>
          <p:cNvGrpSpPr/>
          <p:nvPr/>
        </p:nvGrpSpPr>
        <p:grpSpPr>
          <a:xfrm>
            <a:off x="827584" y="4797152"/>
            <a:ext cx="792088" cy="792088"/>
            <a:chOff x="827584" y="4797152"/>
            <a:chExt cx="792088" cy="792088"/>
          </a:xfrm>
        </p:grpSpPr>
        <p:sp>
          <p:nvSpPr>
            <p:cNvPr id="7" name="Výseč 6"/>
            <p:cNvSpPr/>
            <p:nvPr/>
          </p:nvSpPr>
          <p:spPr>
            <a:xfrm rot="5400000">
              <a:off x="827584" y="4797152"/>
              <a:ext cx="792088" cy="792088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  <p:sp>
          <p:nvSpPr>
            <p:cNvPr id="9" name="Ovál 8"/>
            <p:cNvSpPr/>
            <p:nvPr/>
          </p:nvSpPr>
          <p:spPr>
            <a:xfrm>
              <a:off x="1331640" y="5013176"/>
              <a:ext cx="72008" cy="72008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8" name="TextovéPole 17"/>
          <p:cNvSpPr txBox="1"/>
          <p:nvPr/>
        </p:nvSpPr>
        <p:spPr>
          <a:xfrm>
            <a:off x="903886" y="5733256"/>
            <a:ext cx="7052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chemeClr val="tx2"/>
                </a:solidFill>
              </a:rPr>
              <a:t>3. Ke koncům os přidáme jejich popis</a:t>
            </a:r>
            <a:endParaRPr lang="cs-CZ" sz="2400" dirty="0">
              <a:solidFill>
                <a:schemeClr val="tx2"/>
              </a:solidFill>
            </a:endParaRPr>
          </a:p>
        </p:txBody>
      </p:sp>
      <p:sp>
        <p:nvSpPr>
          <p:cNvPr id="21" name="Čárový popisek 2 20"/>
          <p:cNvSpPr/>
          <p:nvPr/>
        </p:nvSpPr>
        <p:spPr>
          <a:xfrm flipH="1">
            <a:off x="2195736" y="3068960"/>
            <a:ext cx="5976664" cy="1654050"/>
          </a:xfrm>
          <a:prstGeom prst="borderCallout2">
            <a:avLst>
              <a:gd name="adj1" fmla="val 27263"/>
              <a:gd name="adj2" fmla="val -2357"/>
              <a:gd name="adj3" fmla="val 27263"/>
              <a:gd name="adj4" fmla="val -6387"/>
              <a:gd name="adj5" fmla="val 138784"/>
              <a:gd name="adj6" fmla="val -411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Na vodorovnou osu nanášíme </a:t>
            </a:r>
            <a:r>
              <a:rPr lang="cs-CZ" sz="2800" b="1" dirty="0" smtClean="0"/>
              <a:t>nezávisle</a:t>
            </a:r>
            <a:r>
              <a:rPr lang="cs-CZ" sz="2800" dirty="0" smtClean="0"/>
              <a:t> proměnnou – veličinu, která se mění sama o sobě</a:t>
            </a:r>
            <a:endParaRPr lang="cs-CZ" sz="2800" b="1" dirty="0"/>
          </a:p>
        </p:txBody>
      </p:sp>
      <p:sp>
        <p:nvSpPr>
          <p:cNvPr id="24" name="Čárový popisek 2 23"/>
          <p:cNvSpPr/>
          <p:nvPr/>
        </p:nvSpPr>
        <p:spPr>
          <a:xfrm>
            <a:off x="2195736" y="3068960"/>
            <a:ext cx="5976664" cy="1654050"/>
          </a:xfrm>
          <a:prstGeom prst="borderCallout2">
            <a:avLst>
              <a:gd name="adj1" fmla="val 27263"/>
              <a:gd name="adj2" fmla="val -2357"/>
              <a:gd name="adj3" fmla="val 27263"/>
              <a:gd name="adj4" fmla="val -6387"/>
              <a:gd name="adj5" fmla="val -20153"/>
              <a:gd name="adj6" fmla="val -1798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Na svislou osu nanášíme </a:t>
            </a:r>
            <a:r>
              <a:rPr lang="cs-CZ" sz="2800" b="1" dirty="0" smtClean="0"/>
              <a:t>závisle</a:t>
            </a:r>
            <a:r>
              <a:rPr lang="cs-CZ" sz="2800" dirty="0" smtClean="0"/>
              <a:t> proměnnou – veličinu, jejíž změny zkoumáme</a:t>
            </a:r>
            <a:endParaRPr lang="cs-CZ" sz="28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903886" y="5733256"/>
            <a:ext cx="7052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chemeClr val="tx2"/>
                </a:solidFill>
              </a:rPr>
              <a:t>4</a:t>
            </a:r>
            <a:r>
              <a:rPr lang="cs-CZ" sz="2400" dirty="0" smtClean="0">
                <a:solidFill>
                  <a:schemeClr val="tx2"/>
                </a:solidFill>
              </a:rPr>
              <a:t>. Na osy naneseme rovnoměrné stupnice</a:t>
            </a:r>
            <a:endParaRPr lang="cs-CZ" sz="2400" dirty="0">
              <a:solidFill>
                <a:schemeClr val="tx2"/>
              </a:solidFill>
            </a:endParaRPr>
          </a:p>
        </p:txBody>
      </p:sp>
      <p:grpSp>
        <p:nvGrpSpPr>
          <p:cNvPr id="53" name="Skupina 52"/>
          <p:cNvGrpSpPr/>
          <p:nvPr/>
        </p:nvGrpSpPr>
        <p:grpSpPr>
          <a:xfrm>
            <a:off x="683568" y="2852936"/>
            <a:ext cx="7200800" cy="2880320"/>
            <a:chOff x="683568" y="2852936"/>
            <a:chExt cx="7200800" cy="2880320"/>
          </a:xfrm>
        </p:grpSpPr>
        <p:grpSp>
          <p:nvGrpSpPr>
            <p:cNvPr id="39" name="Skupina 38"/>
            <p:cNvGrpSpPr/>
            <p:nvPr/>
          </p:nvGrpSpPr>
          <p:grpSpPr>
            <a:xfrm>
              <a:off x="1115616" y="3103897"/>
              <a:ext cx="6408712" cy="2244017"/>
              <a:chOff x="1115616" y="3103897"/>
              <a:chExt cx="6408712" cy="2244017"/>
            </a:xfrm>
          </p:grpSpPr>
          <p:grpSp>
            <p:nvGrpSpPr>
              <p:cNvPr id="31" name="Skupina 30"/>
              <p:cNvGrpSpPr/>
              <p:nvPr/>
            </p:nvGrpSpPr>
            <p:grpSpPr>
              <a:xfrm>
                <a:off x="1187624" y="5157192"/>
                <a:ext cx="6336704" cy="190722"/>
                <a:chOff x="1187624" y="5157192"/>
                <a:chExt cx="6336704" cy="190722"/>
              </a:xfrm>
            </p:grpSpPr>
            <p:cxnSp>
              <p:nvCxnSpPr>
                <p:cNvPr id="15" name="Přímá spojnice 14"/>
                <p:cNvCxnSpPr/>
                <p:nvPr/>
              </p:nvCxnSpPr>
              <p:spPr>
                <a:xfrm>
                  <a:off x="3722306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Přímá spojnice 25"/>
                <p:cNvCxnSpPr/>
                <p:nvPr/>
              </p:nvCxnSpPr>
              <p:spPr>
                <a:xfrm>
                  <a:off x="4989647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Přímá spojnice 26"/>
                <p:cNvCxnSpPr/>
                <p:nvPr/>
              </p:nvCxnSpPr>
              <p:spPr>
                <a:xfrm>
                  <a:off x="1187624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Přímá spojnice 27"/>
                <p:cNvCxnSpPr/>
                <p:nvPr/>
              </p:nvCxnSpPr>
              <p:spPr>
                <a:xfrm>
                  <a:off x="2454965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Přímá spojnice 28"/>
                <p:cNvCxnSpPr/>
                <p:nvPr/>
              </p:nvCxnSpPr>
              <p:spPr>
                <a:xfrm>
                  <a:off x="6256988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Přímá spojnice 29"/>
                <p:cNvCxnSpPr/>
                <p:nvPr/>
              </p:nvCxnSpPr>
              <p:spPr>
                <a:xfrm>
                  <a:off x="7524328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Skupina 31"/>
              <p:cNvGrpSpPr/>
              <p:nvPr/>
            </p:nvGrpSpPr>
            <p:grpSpPr>
              <a:xfrm rot="16200000">
                <a:off x="340575" y="3878938"/>
                <a:ext cx="1700242" cy="150159"/>
                <a:chOff x="2454965" y="5157192"/>
                <a:chExt cx="5069363" cy="190722"/>
              </a:xfrm>
            </p:grpSpPr>
            <p:cxnSp>
              <p:nvCxnSpPr>
                <p:cNvPr id="33" name="Přímá spojnice 32"/>
                <p:cNvCxnSpPr/>
                <p:nvPr/>
              </p:nvCxnSpPr>
              <p:spPr>
                <a:xfrm>
                  <a:off x="3722306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nice 33"/>
                <p:cNvCxnSpPr/>
                <p:nvPr/>
              </p:nvCxnSpPr>
              <p:spPr>
                <a:xfrm>
                  <a:off x="4989647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Přímá spojnice 35"/>
                <p:cNvCxnSpPr/>
                <p:nvPr/>
              </p:nvCxnSpPr>
              <p:spPr>
                <a:xfrm>
                  <a:off x="2454965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Přímá spojnice 36"/>
                <p:cNvCxnSpPr/>
                <p:nvPr/>
              </p:nvCxnSpPr>
              <p:spPr>
                <a:xfrm>
                  <a:off x="6256988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Přímá spojnice 37"/>
                <p:cNvCxnSpPr/>
                <p:nvPr/>
              </p:nvCxnSpPr>
              <p:spPr>
                <a:xfrm>
                  <a:off x="7524328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2" name="Skupina 51"/>
            <p:cNvGrpSpPr/>
            <p:nvPr/>
          </p:nvGrpSpPr>
          <p:grpSpPr>
            <a:xfrm>
              <a:off x="683568" y="2852936"/>
              <a:ext cx="7200800" cy="2880320"/>
              <a:chOff x="683568" y="2852936"/>
              <a:chExt cx="7200800" cy="2880320"/>
            </a:xfrm>
          </p:grpSpPr>
          <p:sp>
            <p:nvSpPr>
              <p:cNvPr id="40" name="TextovéPole 39"/>
              <p:cNvSpPr txBox="1"/>
              <p:nvPr/>
            </p:nvSpPr>
            <p:spPr>
              <a:xfrm>
                <a:off x="1043608" y="5271591"/>
                <a:ext cx="3600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1" name="TextovéPole 40"/>
              <p:cNvSpPr txBox="1"/>
              <p:nvPr/>
            </p:nvSpPr>
            <p:spPr>
              <a:xfrm>
                <a:off x="2267744" y="5271591"/>
                <a:ext cx="3600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2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2" name="TextovéPole 41"/>
              <p:cNvSpPr txBox="1"/>
              <p:nvPr/>
            </p:nvSpPr>
            <p:spPr>
              <a:xfrm>
                <a:off x="3563888" y="5271591"/>
                <a:ext cx="3600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4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3" name="TextovéPole 42"/>
              <p:cNvSpPr txBox="1"/>
              <p:nvPr/>
            </p:nvSpPr>
            <p:spPr>
              <a:xfrm>
                <a:off x="4788024" y="5271591"/>
                <a:ext cx="3600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6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4" name="TextovéPole 43"/>
              <p:cNvSpPr txBox="1"/>
              <p:nvPr/>
            </p:nvSpPr>
            <p:spPr>
              <a:xfrm>
                <a:off x="6084168" y="5271591"/>
                <a:ext cx="3600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8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" name="TextovéPole 44"/>
              <p:cNvSpPr txBox="1"/>
              <p:nvPr/>
            </p:nvSpPr>
            <p:spPr>
              <a:xfrm>
                <a:off x="7308304" y="5271591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10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" name="TextovéPole 45"/>
              <p:cNvSpPr txBox="1"/>
              <p:nvPr/>
            </p:nvSpPr>
            <p:spPr>
              <a:xfrm>
                <a:off x="683568" y="4551511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10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7" name="TextovéPole 46"/>
              <p:cNvSpPr txBox="1"/>
              <p:nvPr/>
            </p:nvSpPr>
            <p:spPr>
              <a:xfrm>
                <a:off x="683568" y="4119463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20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" name="TextovéPole 47"/>
              <p:cNvSpPr txBox="1"/>
              <p:nvPr/>
            </p:nvSpPr>
            <p:spPr>
              <a:xfrm>
                <a:off x="683568" y="3717032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atin typeface="Calibri" pitchFamily="34" charset="0"/>
                    <a:cs typeface="Calibri" pitchFamily="34" charset="0"/>
                  </a:rPr>
                  <a:t>3</a:t>
                </a:r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" name="TextovéPole 48"/>
              <p:cNvSpPr txBox="1"/>
              <p:nvPr/>
            </p:nvSpPr>
            <p:spPr>
              <a:xfrm>
                <a:off x="683568" y="3284984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atin typeface="Calibri" pitchFamily="34" charset="0"/>
                    <a:cs typeface="Calibri" pitchFamily="34" charset="0"/>
                  </a:rPr>
                  <a:t>4</a:t>
                </a:r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" name="TextovéPole 49"/>
              <p:cNvSpPr txBox="1"/>
              <p:nvPr/>
            </p:nvSpPr>
            <p:spPr>
              <a:xfrm>
                <a:off x="683568" y="2852936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atin typeface="Calibri" pitchFamily="34" charset="0"/>
                    <a:cs typeface="Calibri" pitchFamily="34" charset="0"/>
                  </a:rPr>
                  <a:t>5</a:t>
                </a:r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1" name="TextovéPole 50"/>
              <p:cNvSpPr txBox="1"/>
              <p:nvPr/>
            </p:nvSpPr>
            <p:spPr>
              <a:xfrm>
                <a:off x="683568" y="4941168"/>
                <a:ext cx="3600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4" name="Čárový popisek 2 53"/>
              <p:cNvSpPr/>
              <p:nvPr/>
            </p:nvSpPr>
            <p:spPr>
              <a:xfrm>
                <a:off x="2195736" y="3071094"/>
                <a:ext cx="5976664" cy="1654050"/>
              </a:xfrm>
              <a:prstGeom prst="borderCallout2">
                <a:avLst>
                  <a:gd name="adj1" fmla="val 27263"/>
                  <a:gd name="adj2" fmla="val -2357"/>
                  <a:gd name="adj3" fmla="val 27263"/>
                  <a:gd name="adj4" fmla="val -6387"/>
                  <a:gd name="adj5" fmla="val 50678"/>
                  <a:gd name="adj6" fmla="val -13917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cs-CZ" sz="2800" dirty="0" smtClean="0"/>
                  <a:t>Měřítko volíme tak, abychom co nejvíc využili celou plochu grafu</a:t>
                </a:r>
                <a:br>
                  <a:rPr lang="cs-CZ" sz="2800" dirty="0" smtClean="0"/>
                </a:br>
                <a:r>
                  <a:rPr lang="cs-CZ" sz="2800" dirty="0" smtClean="0"/>
                  <a:t>(například </a:t>
                </a:r>
                <a14:m>
                  <m:oMath xmlns:m="http://schemas.openxmlformats.org/officeDocument/2006/math">
                    <m:r>
                      <a:rPr lang="cs-CZ" sz="2800" b="0" i="0" smtClean="0">
                        <a:latin typeface="Cambria Math"/>
                      </a:rPr>
                      <m:t>1 </m:t>
                    </m:r>
                    <m:r>
                      <m:rPr>
                        <m:sty m:val="p"/>
                      </m:rPr>
                      <a:rPr lang="cs-CZ" sz="2800" b="0" i="0" smtClean="0">
                        <a:latin typeface="Cambria Math"/>
                      </a:rPr>
                      <m:t>cm</m:t>
                    </m:r>
                    <m:r>
                      <a:rPr lang="cs-CZ" sz="2800" b="0" i="0" smtClean="0">
                        <a:latin typeface="Cambria Math"/>
                      </a:rPr>
                      <m:t> </m:t>
                    </m:r>
                    <m:acc>
                      <m:accPr>
                        <m:chr m:val="̂"/>
                        <m:ctrlPr>
                          <a:rPr lang="cs-CZ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sz="2800" b="0" i="0" smtClean="0">
                            <a:latin typeface="Cambria Math"/>
                          </a:rPr>
                          <m:t>=</m:t>
                        </m:r>
                      </m:e>
                    </m:acc>
                    <m:r>
                      <a:rPr lang="cs-CZ" sz="2800" b="0" i="0" smtClean="0">
                        <a:latin typeface="Cambria Math"/>
                      </a:rPr>
                      <m:t> 1 </m:t>
                    </m:r>
                    <m:r>
                      <m:rPr>
                        <m:sty m:val="p"/>
                      </m:rPr>
                      <a:rPr lang="cs-CZ" sz="2800" b="0" i="0" smtClean="0">
                        <a:latin typeface="Cambria Math"/>
                      </a:rPr>
                      <m:t>min</m:t>
                    </m:r>
                  </m:oMath>
                </a14:m>
                <a:r>
                  <a:rPr lang="cs-CZ" sz="2800" dirty="0" smtClean="0"/>
                  <a:t> )</a:t>
                </a:r>
                <a:endParaRPr lang="cs-CZ" sz="2800" dirty="0"/>
              </a:p>
            </p:txBody>
          </p:sp>
        </mc:Choice>
        <mc:Fallback>
          <p:sp>
            <p:nvSpPr>
              <p:cNvPr id="54" name="Čárový popisek 2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3071094"/>
                <a:ext cx="5976664" cy="1654050"/>
              </a:xfrm>
              <a:prstGeom prst="borderCallout2">
                <a:avLst>
                  <a:gd name="adj1" fmla="val 27263"/>
                  <a:gd name="adj2" fmla="val -2357"/>
                  <a:gd name="adj3" fmla="val 27263"/>
                  <a:gd name="adj4" fmla="val -6387"/>
                  <a:gd name="adj5" fmla="val 50678"/>
                  <a:gd name="adj6" fmla="val -13917"/>
                </a:avLst>
              </a:prstGeom>
              <a:blipFill rotWithShape="1">
                <a:blip r:embed="rId6"/>
                <a:stretch>
                  <a:fillRect r="-2411" b="-18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ovéPole 55"/>
          <p:cNvSpPr txBox="1"/>
          <p:nvPr/>
        </p:nvSpPr>
        <p:spPr>
          <a:xfrm>
            <a:off x="899592" y="5733256"/>
            <a:ext cx="7052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chemeClr val="tx2"/>
                </a:solidFill>
              </a:rPr>
              <a:t>5. Do grafu vyneseme body</a:t>
            </a:r>
            <a:endParaRPr lang="cs-CZ" sz="2400" dirty="0">
              <a:solidFill>
                <a:schemeClr val="tx2"/>
              </a:solidFill>
            </a:endParaRPr>
          </a:p>
        </p:txBody>
      </p:sp>
      <p:sp>
        <p:nvSpPr>
          <p:cNvPr id="58" name="Kříž 57"/>
          <p:cNvSpPr/>
          <p:nvPr/>
        </p:nvSpPr>
        <p:spPr>
          <a:xfrm>
            <a:off x="1080000" y="5112000"/>
            <a:ext cx="216024" cy="216024"/>
          </a:xfrm>
          <a:prstGeom prst="plus">
            <a:avLst>
              <a:gd name="adj" fmla="val 4275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9" name="Čárový popisek 2 58"/>
          <p:cNvSpPr/>
          <p:nvPr/>
        </p:nvSpPr>
        <p:spPr>
          <a:xfrm>
            <a:off x="2195736" y="3068960"/>
            <a:ext cx="5976664" cy="1654050"/>
          </a:xfrm>
          <a:prstGeom prst="borderCallout2">
            <a:avLst>
              <a:gd name="adj1" fmla="val 27263"/>
              <a:gd name="adj2" fmla="val -2357"/>
              <a:gd name="adj3" fmla="val 27263"/>
              <a:gd name="adj4" fmla="val -6387"/>
              <a:gd name="adj5" fmla="val 123236"/>
              <a:gd name="adj6" fmla="val -1559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Body ležící na osách vyneseme snadno</a:t>
            </a:r>
            <a:endParaRPr lang="cs-CZ" sz="2800" dirty="0"/>
          </a:p>
        </p:txBody>
      </p:sp>
      <p:grpSp>
        <p:nvGrpSpPr>
          <p:cNvPr id="65" name="Skupina 64"/>
          <p:cNvGrpSpPr/>
          <p:nvPr/>
        </p:nvGrpSpPr>
        <p:grpSpPr>
          <a:xfrm>
            <a:off x="1296024" y="2947310"/>
            <a:ext cx="1311342" cy="2137874"/>
            <a:chOff x="1296024" y="2947310"/>
            <a:chExt cx="1311342" cy="2137874"/>
          </a:xfrm>
        </p:grpSpPr>
        <p:cxnSp>
          <p:nvCxnSpPr>
            <p:cNvPr id="61" name="Přímá spojnice 60"/>
            <p:cNvCxnSpPr/>
            <p:nvPr/>
          </p:nvCxnSpPr>
          <p:spPr>
            <a:xfrm flipH="1" flipV="1">
              <a:off x="2447764" y="2947310"/>
              <a:ext cx="7201" cy="2137874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2" name="Přímá spojnice 61"/>
            <p:cNvCxnSpPr/>
            <p:nvPr/>
          </p:nvCxnSpPr>
          <p:spPr>
            <a:xfrm flipH="1" flipV="1">
              <a:off x="1296024" y="3096000"/>
              <a:ext cx="1311342" cy="17572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64" name="Kříž 63"/>
            <p:cNvSpPr/>
            <p:nvPr/>
          </p:nvSpPr>
          <p:spPr>
            <a:xfrm>
              <a:off x="2339752" y="2996952"/>
              <a:ext cx="216024" cy="216024"/>
            </a:xfrm>
            <a:prstGeom prst="plus">
              <a:avLst>
                <a:gd name="adj" fmla="val 4275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66" name="Čárový popisek 2 65"/>
          <p:cNvSpPr/>
          <p:nvPr/>
        </p:nvSpPr>
        <p:spPr>
          <a:xfrm>
            <a:off x="2843808" y="3068960"/>
            <a:ext cx="5328592" cy="1654050"/>
          </a:xfrm>
          <a:prstGeom prst="borderCallout2">
            <a:avLst>
              <a:gd name="adj1" fmla="val 27263"/>
              <a:gd name="adj2" fmla="val -2357"/>
              <a:gd name="adj3" fmla="val 27263"/>
              <a:gd name="adj4" fmla="val -6387"/>
              <a:gd name="adj5" fmla="val 13535"/>
              <a:gd name="adj6" fmla="val -62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Body ležící mimo osy sestrojíme díky pomocným přímkám, které jsou rovnoběžné s osami</a:t>
            </a:r>
            <a:endParaRPr lang="cs-CZ" sz="2800" dirty="0"/>
          </a:p>
        </p:txBody>
      </p:sp>
      <p:grpSp>
        <p:nvGrpSpPr>
          <p:cNvPr id="72" name="Skupina 71"/>
          <p:cNvGrpSpPr/>
          <p:nvPr/>
        </p:nvGrpSpPr>
        <p:grpSpPr>
          <a:xfrm>
            <a:off x="1259632" y="2947310"/>
            <a:ext cx="2607486" cy="2137874"/>
            <a:chOff x="1259632" y="2947310"/>
            <a:chExt cx="2607486" cy="2137874"/>
          </a:xfrm>
        </p:grpSpPr>
        <p:cxnSp>
          <p:nvCxnSpPr>
            <p:cNvPr id="68" name="Přímá spojnice 67"/>
            <p:cNvCxnSpPr/>
            <p:nvPr/>
          </p:nvCxnSpPr>
          <p:spPr>
            <a:xfrm flipH="1" flipV="1">
              <a:off x="3707516" y="2947310"/>
              <a:ext cx="7201" cy="2137874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9" name="Přímá spojnice 68"/>
            <p:cNvCxnSpPr>
              <a:endCxn id="50" idx="3"/>
            </p:cNvCxnSpPr>
            <p:nvPr/>
          </p:nvCxnSpPr>
          <p:spPr>
            <a:xfrm flipH="1" flipV="1">
              <a:off x="1259632" y="3083769"/>
              <a:ext cx="2607486" cy="29803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70" name="Kříž 69"/>
            <p:cNvSpPr/>
            <p:nvPr/>
          </p:nvSpPr>
          <p:spPr>
            <a:xfrm>
              <a:off x="3599504" y="2996952"/>
              <a:ext cx="216024" cy="216024"/>
            </a:xfrm>
            <a:prstGeom prst="plus">
              <a:avLst>
                <a:gd name="adj" fmla="val 4275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u="sng"/>
            </a:p>
          </p:txBody>
        </p:sp>
      </p:grpSp>
      <p:grpSp>
        <p:nvGrpSpPr>
          <p:cNvPr id="79" name="Skupina 78"/>
          <p:cNvGrpSpPr/>
          <p:nvPr/>
        </p:nvGrpSpPr>
        <p:grpSpPr>
          <a:xfrm>
            <a:off x="1259632" y="3861048"/>
            <a:ext cx="3888432" cy="1224136"/>
            <a:chOff x="1259632" y="3861048"/>
            <a:chExt cx="3888432" cy="1224136"/>
          </a:xfrm>
        </p:grpSpPr>
        <p:cxnSp>
          <p:nvCxnSpPr>
            <p:cNvPr id="74" name="Přímá spojnice 73"/>
            <p:cNvCxnSpPr/>
            <p:nvPr/>
          </p:nvCxnSpPr>
          <p:spPr>
            <a:xfrm flipH="1" flipV="1">
              <a:off x="4995663" y="3861048"/>
              <a:ext cx="1" cy="122413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5" name="Přímá spojnice 74"/>
            <p:cNvCxnSpPr/>
            <p:nvPr/>
          </p:nvCxnSpPr>
          <p:spPr>
            <a:xfrm flipH="1" flipV="1">
              <a:off x="1259632" y="3933056"/>
              <a:ext cx="3888432" cy="29803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76" name="Kříž 75"/>
            <p:cNvSpPr/>
            <p:nvPr/>
          </p:nvSpPr>
          <p:spPr>
            <a:xfrm>
              <a:off x="4880450" y="3861048"/>
              <a:ext cx="216024" cy="216024"/>
            </a:xfrm>
            <a:prstGeom prst="plus">
              <a:avLst>
                <a:gd name="adj" fmla="val 4275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86" name="Skupina 85"/>
          <p:cNvGrpSpPr/>
          <p:nvPr/>
        </p:nvGrpSpPr>
        <p:grpSpPr>
          <a:xfrm>
            <a:off x="1367644" y="3861048"/>
            <a:ext cx="5004556" cy="1224136"/>
            <a:chOff x="1367644" y="3861048"/>
            <a:chExt cx="5004556" cy="1224136"/>
          </a:xfrm>
        </p:grpSpPr>
        <p:cxnSp>
          <p:nvCxnSpPr>
            <p:cNvPr id="81" name="Přímá spojnice 80"/>
            <p:cNvCxnSpPr/>
            <p:nvPr/>
          </p:nvCxnSpPr>
          <p:spPr>
            <a:xfrm flipH="1" flipV="1">
              <a:off x="6219799" y="3861048"/>
              <a:ext cx="1" cy="122413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2" name="Přímá spojnice 81"/>
            <p:cNvCxnSpPr/>
            <p:nvPr/>
          </p:nvCxnSpPr>
          <p:spPr>
            <a:xfrm flipH="1" flipV="1">
              <a:off x="1367644" y="3947864"/>
              <a:ext cx="5004556" cy="1499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83" name="Kříž 82"/>
            <p:cNvSpPr/>
            <p:nvPr/>
          </p:nvSpPr>
          <p:spPr>
            <a:xfrm>
              <a:off x="6104586" y="3861048"/>
              <a:ext cx="216024" cy="216024"/>
            </a:xfrm>
            <a:prstGeom prst="plus">
              <a:avLst>
                <a:gd name="adj" fmla="val 4275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87" name="Kříž 86"/>
          <p:cNvSpPr/>
          <p:nvPr/>
        </p:nvSpPr>
        <p:spPr>
          <a:xfrm>
            <a:off x="7398000" y="5112000"/>
            <a:ext cx="216024" cy="216024"/>
          </a:xfrm>
          <a:prstGeom prst="plus">
            <a:avLst>
              <a:gd name="adj" fmla="val 4275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3" name="TextovéPole 72"/>
          <p:cNvSpPr txBox="1"/>
          <p:nvPr/>
        </p:nvSpPr>
        <p:spPr>
          <a:xfrm>
            <a:off x="899592" y="5733256"/>
            <a:ext cx="705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chemeClr val="tx2"/>
                </a:solidFill>
              </a:rPr>
              <a:t>6. Vynesené body propojíme hladkou </a:t>
            </a:r>
            <a:r>
              <a:rPr lang="cs-CZ" sz="2400" smtClean="0">
                <a:solidFill>
                  <a:schemeClr val="tx2"/>
                </a:solidFill>
              </a:rPr>
              <a:t>křivkou </a:t>
            </a:r>
            <a:br>
              <a:rPr lang="cs-CZ" sz="2400" smtClean="0">
                <a:solidFill>
                  <a:schemeClr val="tx2"/>
                </a:solidFill>
              </a:rPr>
            </a:br>
            <a:r>
              <a:rPr lang="cs-CZ" sz="2400" smtClean="0">
                <a:solidFill>
                  <a:schemeClr val="tx2"/>
                </a:solidFill>
              </a:rPr>
              <a:t>(</a:t>
            </a:r>
            <a:r>
              <a:rPr lang="cs-CZ" sz="2400" dirty="0" smtClean="0">
                <a:solidFill>
                  <a:schemeClr val="tx2"/>
                </a:solidFill>
              </a:rPr>
              <a:t>u  grafu rychlosti)</a:t>
            </a:r>
            <a:endParaRPr lang="cs-CZ" sz="2400" dirty="0">
              <a:solidFill>
                <a:schemeClr val="tx2"/>
              </a:solidFill>
            </a:endParaRPr>
          </a:p>
        </p:txBody>
      </p:sp>
      <p:sp>
        <p:nvSpPr>
          <p:cNvPr id="55" name="Volný tvar 54"/>
          <p:cNvSpPr/>
          <p:nvPr/>
        </p:nvSpPr>
        <p:spPr>
          <a:xfrm>
            <a:off x="1173480" y="3088209"/>
            <a:ext cx="6324600" cy="2154351"/>
          </a:xfrm>
          <a:custGeom>
            <a:avLst/>
            <a:gdLst>
              <a:gd name="connsiteX0" fmla="*/ 0 w 6324600"/>
              <a:gd name="connsiteY0" fmla="*/ 2154351 h 2154351"/>
              <a:gd name="connsiteX1" fmla="*/ 784860 w 6324600"/>
              <a:gd name="connsiteY1" fmla="*/ 836091 h 2154351"/>
              <a:gd name="connsiteX2" fmla="*/ 1158240 w 6324600"/>
              <a:gd name="connsiteY2" fmla="*/ 150291 h 2154351"/>
              <a:gd name="connsiteX3" fmla="*/ 1524000 w 6324600"/>
              <a:gd name="connsiteY3" fmla="*/ 13131 h 2154351"/>
              <a:gd name="connsiteX4" fmla="*/ 2255520 w 6324600"/>
              <a:gd name="connsiteY4" fmla="*/ 5511 h 2154351"/>
              <a:gd name="connsiteX5" fmla="*/ 2468880 w 6324600"/>
              <a:gd name="connsiteY5" fmla="*/ 13131 h 2154351"/>
              <a:gd name="connsiteX6" fmla="*/ 2575560 w 6324600"/>
              <a:gd name="connsiteY6" fmla="*/ 28371 h 2154351"/>
              <a:gd name="connsiteX7" fmla="*/ 2727960 w 6324600"/>
              <a:gd name="connsiteY7" fmla="*/ 127431 h 2154351"/>
              <a:gd name="connsiteX8" fmla="*/ 3733800 w 6324600"/>
              <a:gd name="connsiteY8" fmla="*/ 836091 h 2154351"/>
              <a:gd name="connsiteX9" fmla="*/ 4998720 w 6324600"/>
              <a:gd name="connsiteY9" fmla="*/ 881811 h 2154351"/>
              <a:gd name="connsiteX10" fmla="*/ 5097780 w 6324600"/>
              <a:gd name="connsiteY10" fmla="*/ 912291 h 2154351"/>
              <a:gd name="connsiteX11" fmla="*/ 5128260 w 6324600"/>
              <a:gd name="connsiteY11" fmla="*/ 904671 h 2154351"/>
              <a:gd name="connsiteX12" fmla="*/ 5288280 w 6324600"/>
              <a:gd name="connsiteY12" fmla="*/ 1026591 h 2154351"/>
              <a:gd name="connsiteX13" fmla="*/ 5928360 w 6324600"/>
              <a:gd name="connsiteY13" fmla="*/ 1735251 h 2154351"/>
              <a:gd name="connsiteX14" fmla="*/ 6324600 w 6324600"/>
              <a:gd name="connsiteY14" fmla="*/ 2131491 h 2154351"/>
              <a:gd name="connsiteX15" fmla="*/ 6324600 w 6324600"/>
              <a:gd name="connsiteY15" fmla="*/ 2131491 h 2154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24600" h="2154351">
                <a:moveTo>
                  <a:pt x="0" y="2154351"/>
                </a:moveTo>
                <a:cubicBezTo>
                  <a:pt x="295910" y="1662226"/>
                  <a:pt x="591820" y="1170101"/>
                  <a:pt x="784860" y="836091"/>
                </a:cubicBezTo>
                <a:cubicBezTo>
                  <a:pt x="977900" y="502081"/>
                  <a:pt x="1035050" y="287451"/>
                  <a:pt x="1158240" y="150291"/>
                </a:cubicBezTo>
                <a:cubicBezTo>
                  <a:pt x="1281430" y="13131"/>
                  <a:pt x="1341120" y="37261"/>
                  <a:pt x="1524000" y="13131"/>
                </a:cubicBezTo>
                <a:cubicBezTo>
                  <a:pt x="1706880" y="-10999"/>
                  <a:pt x="2098040" y="5511"/>
                  <a:pt x="2255520" y="5511"/>
                </a:cubicBezTo>
                <a:cubicBezTo>
                  <a:pt x="2413000" y="5511"/>
                  <a:pt x="2415540" y="9321"/>
                  <a:pt x="2468880" y="13131"/>
                </a:cubicBezTo>
                <a:cubicBezTo>
                  <a:pt x="2522220" y="16941"/>
                  <a:pt x="2532380" y="9321"/>
                  <a:pt x="2575560" y="28371"/>
                </a:cubicBezTo>
                <a:cubicBezTo>
                  <a:pt x="2618740" y="47421"/>
                  <a:pt x="2727960" y="127431"/>
                  <a:pt x="2727960" y="127431"/>
                </a:cubicBezTo>
                <a:cubicBezTo>
                  <a:pt x="2921000" y="262051"/>
                  <a:pt x="3355340" y="710361"/>
                  <a:pt x="3733800" y="836091"/>
                </a:cubicBezTo>
                <a:cubicBezTo>
                  <a:pt x="4112260" y="961821"/>
                  <a:pt x="4771390" y="869111"/>
                  <a:pt x="4998720" y="881811"/>
                </a:cubicBezTo>
                <a:cubicBezTo>
                  <a:pt x="5226050" y="894511"/>
                  <a:pt x="5076190" y="908481"/>
                  <a:pt x="5097780" y="912291"/>
                </a:cubicBezTo>
                <a:cubicBezTo>
                  <a:pt x="5119370" y="916101"/>
                  <a:pt x="5096510" y="885621"/>
                  <a:pt x="5128260" y="904671"/>
                </a:cubicBezTo>
                <a:cubicBezTo>
                  <a:pt x="5160010" y="923721"/>
                  <a:pt x="5154930" y="888161"/>
                  <a:pt x="5288280" y="1026591"/>
                </a:cubicBezTo>
                <a:cubicBezTo>
                  <a:pt x="5421630" y="1165021"/>
                  <a:pt x="5755640" y="1551101"/>
                  <a:pt x="5928360" y="1735251"/>
                </a:cubicBezTo>
                <a:cubicBezTo>
                  <a:pt x="6101080" y="1919401"/>
                  <a:pt x="6324600" y="2131491"/>
                  <a:pt x="6324600" y="2131491"/>
                </a:cubicBezTo>
                <a:lnTo>
                  <a:pt x="6324600" y="2131491"/>
                </a:ln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36384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2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3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" grpId="0"/>
      <p:bldP spid="2" grpId="1"/>
      <p:bldP spid="6" grpId="0" animBg="1"/>
      <p:bldP spid="6" grpId="1" animBg="1"/>
      <p:bldP spid="12" grpId="0" animBg="1"/>
      <p:bldP spid="12" grpId="1" animBg="1"/>
      <p:bldP spid="13" grpId="0"/>
      <p:bldP spid="13" grpId="1"/>
      <p:bldP spid="14" grpId="0" animBg="1"/>
      <p:bldP spid="14" grpId="1" animBg="1"/>
      <p:bldP spid="18" grpId="0"/>
      <p:bldP spid="18" grpId="1"/>
      <p:bldP spid="21" grpId="0" animBg="1"/>
      <p:bldP spid="21" grpId="1" animBg="1"/>
      <p:bldP spid="24" grpId="0" animBg="1"/>
      <p:bldP spid="24" grpId="1" animBg="1"/>
      <p:bldP spid="25" grpId="0"/>
      <p:bldP spid="25" grpId="1"/>
      <p:bldP spid="54" grpId="0" animBg="1"/>
      <p:bldP spid="54" grpId="1" animBg="1"/>
      <p:bldP spid="56" grpId="0"/>
      <p:bldP spid="56" grpId="1"/>
      <p:bldP spid="58" grpId="0" animBg="1"/>
      <p:bldP spid="59" grpId="0" animBg="1"/>
      <p:bldP spid="59" grpId="1" animBg="1"/>
      <p:bldP spid="66" grpId="0" animBg="1"/>
      <p:bldP spid="66" grpId="1" animBg="1"/>
      <p:bldP spid="87" grpId="0" animBg="1"/>
      <p:bldP spid="73" grpId="0"/>
      <p:bldP spid="73" grpId="1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9513" y="2426576"/>
            <a:ext cx="8784976" cy="4026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1. Podkladem </a:t>
            </a:r>
            <a:r>
              <a:rPr lang="cs-CZ" dirty="0"/>
              <a:t>pro konstrukci je přehledná </a:t>
            </a:r>
            <a:r>
              <a:rPr lang="cs-CZ" dirty="0" smtClean="0"/>
              <a:t>tabulka</a:t>
            </a:r>
          </a:p>
          <a:p>
            <a:pPr marL="0" indent="0">
              <a:buNone/>
            </a:pPr>
            <a:r>
              <a:rPr lang="cs-CZ" dirty="0"/>
              <a:t>2. Narýsujeme </a:t>
            </a:r>
            <a:r>
              <a:rPr lang="cs-CZ" dirty="0" smtClean="0"/>
              <a:t>osy</a:t>
            </a:r>
          </a:p>
          <a:p>
            <a:pPr marL="0" indent="0">
              <a:buNone/>
            </a:pPr>
            <a:r>
              <a:rPr lang="cs-CZ" dirty="0"/>
              <a:t>3. Ke koncům os přidáme jejich </a:t>
            </a:r>
            <a:r>
              <a:rPr lang="cs-CZ" dirty="0" smtClean="0"/>
              <a:t>popis</a:t>
            </a:r>
          </a:p>
          <a:p>
            <a:pPr marL="0" indent="0">
              <a:buNone/>
            </a:pPr>
            <a:r>
              <a:rPr lang="cs-CZ" dirty="0"/>
              <a:t>4. Na osy naneseme rovnoměrné </a:t>
            </a:r>
            <a:r>
              <a:rPr lang="cs-CZ" dirty="0" smtClean="0"/>
              <a:t>stupnice</a:t>
            </a:r>
          </a:p>
          <a:p>
            <a:pPr marL="0" indent="0">
              <a:buNone/>
            </a:pPr>
            <a:r>
              <a:rPr lang="cs-CZ" dirty="0"/>
              <a:t>5. Do grafu vyneseme </a:t>
            </a:r>
            <a:r>
              <a:rPr lang="cs-CZ" dirty="0" smtClean="0"/>
              <a:t>body</a:t>
            </a:r>
          </a:p>
          <a:p>
            <a:pPr marL="0" indent="0">
              <a:buNone/>
            </a:pPr>
            <a:r>
              <a:rPr lang="cs-CZ" dirty="0"/>
              <a:t>6. Vynesené body propojíme hladkou křivkou (u  grafu rychlosti)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>
              <a:latin typeface="Calibri" pitchFamily="34" charset="0"/>
            </a:endParaRPr>
          </a:p>
          <a:p>
            <a:pPr marL="0" indent="0">
              <a:buNone/>
            </a:pPr>
            <a:endParaRPr lang="cs-CZ" dirty="0" smtClean="0">
              <a:latin typeface="Calibri" pitchFamily="34" charset="0"/>
            </a:endParaRPr>
          </a:p>
          <a:p>
            <a:pPr marL="0" indent="0">
              <a:buNone/>
            </a:pPr>
            <a:endParaRPr lang="cs-CZ" dirty="0" smtClean="0">
              <a:latin typeface="Calibri" pitchFamily="34" charset="0"/>
            </a:endParaRPr>
          </a:p>
          <a:p>
            <a:pPr marL="0" indent="0">
              <a:buNone/>
            </a:pPr>
            <a:endParaRPr lang="cs-CZ" dirty="0" smtClean="0">
              <a:latin typeface="Calibri" pitchFamily="34" charset="0"/>
            </a:endParaRPr>
          </a:p>
          <a:p>
            <a:pPr marL="0" indent="0">
              <a:buNone/>
            </a:pPr>
            <a:endParaRPr lang="cs-CZ" dirty="0" smtClean="0">
              <a:latin typeface="Calibri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Shrnutí postupu při konstrukci grafu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0881171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4</a:t>
            </a:fld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Sestrojte graf podle tabulky:</a:t>
            </a:r>
            <a:endParaRPr lang="cs-CZ" sz="36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TextovéPole 18"/>
              <p:cNvSpPr txBox="1"/>
              <p:nvPr/>
            </p:nvSpPr>
            <p:spPr>
              <a:xfrm>
                <a:off x="579118" y="2132856"/>
                <a:ext cx="527709" cy="744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𝑣</m:t>
                          </m:r>
                        </m:num>
                        <m:den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cs-CZ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cs-CZ" b="0" i="0" smtClean="0">
                                  <a:latin typeface="Cambria Math"/>
                                </a:rPr>
                                <m:t>m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cs-CZ" b="0" i="0" smtClean="0">
                                  <a:latin typeface="Cambria Math"/>
                                </a:rPr>
                                <m:t>s</m:t>
                              </m:r>
                            </m:den>
                          </m:f>
                          <m:r>
                            <a:rPr lang="cs-CZ" b="1" i="1" smtClean="0">
                              <a:latin typeface="Cambria Math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b="1" i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18" y="2132856"/>
                <a:ext cx="527709" cy="7444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TextovéPole 19"/>
              <p:cNvSpPr txBox="1"/>
              <p:nvPr/>
            </p:nvSpPr>
            <p:spPr>
              <a:xfrm>
                <a:off x="7956376" y="5229200"/>
                <a:ext cx="434734" cy="592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𝑡</m:t>
                          </m:r>
                        </m:num>
                        <m:den>
                          <m:r>
                            <a:rPr lang="cs-CZ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cs-CZ" b="0" i="0" smtClean="0">
                              <a:latin typeface="Cambria Math"/>
                            </a:rPr>
                            <m:t>s</m:t>
                          </m:r>
                          <m:r>
                            <a:rPr lang="cs-CZ" b="0" i="0" smtClean="0">
                              <a:latin typeface="Cambria Math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i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376" y="5229200"/>
                <a:ext cx="434734" cy="592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Přímá spojnice se šipkou 21"/>
          <p:cNvCxnSpPr/>
          <p:nvPr/>
        </p:nvCxnSpPr>
        <p:spPr>
          <a:xfrm flipV="1">
            <a:off x="1183898" y="2357592"/>
            <a:ext cx="0" cy="302632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>
            <a:off x="1006020" y="5237912"/>
            <a:ext cx="7670436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8" name="Tabulk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5170084"/>
                  </p:ext>
                </p:extLst>
              </p:nvPr>
            </p:nvGraphicFramePr>
            <p:xfrm>
              <a:off x="1524001" y="1340768"/>
              <a:ext cx="6095999" cy="1197547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870857"/>
                    <a:gridCol w="870857"/>
                    <a:gridCol w="870857"/>
                    <a:gridCol w="870857"/>
                    <a:gridCol w="870857"/>
                    <a:gridCol w="870857"/>
                    <a:gridCol w="870857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cs-CZ" sz="160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sz="160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a:rPr lang="cs-CZ" sz="1600" b="0" i="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cs-CZ" sz="1600" b="0" i="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  <m:t>s</m:t>
                                    </m:r>
                                    <m:r>
                                      <a:rPr lang="cs-CZ" sz="1600" b="0" i="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  <m:t>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sz="1600" i="1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cs-CZ" sz="1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sz="1600" smtClean="0">
                                        <a:latin typeface="Cambria Math"/>
                                      </a:rPr>
                                      <m:t>𝑣</m:t>
                                    </m:r>
                                  </m:num>
                                  <m:den>
                                    <m:r>
                                      <a:rPr lang="cs-CZ" sz="1600" smtClean="0">
                                        <a:latin typeface="Cambria Math"/>
                                      </a:rPr>
                                      <m:t> </m:t>
                                    </m:r>
                                    <m:f>
                                      <m:fPr>
                                        <m:ctrlPr>
                                          <a:rPr lang="cs-CZ" sz="160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sty m:val="p"/>
                                          </m:rPr>
                                          <a:rPr lang="cs-CZ" sz="1600" smtClean="0">
                                            <a:latin typeface="Cambria Math"/>
                                          </a:rPr>
                                          <m:t>m</m:t>
                                        </m:r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cs-CZ" sz="1600" b="0" i="0" smtClean="0">
                                            <a:latin typeface="Cambria Math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  <m:r>
                                      <a:rPr lang="cs-CZ" sz="1600" smtClean="0">
                                        <a:latin typeface="Cambria Math"/>
                                      </a:rPr>
                                      <m:t>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ulk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val="705170084"/>
                  </p:ext>
                </p:extLst>
              </p:nvPr>
            </p:nvGraphicFramePr>
            <p:xfrm>
              <a:off x="1524001" y="1340768"/>
              <a:ext cx="6095999" cy="1197547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870857"/>
                    <a:gridCol w="870857"/>
                    <a:gridCol w="870857"/>
                    <a:gridCol w="870857"/>
                    <a:gridCol w="870857"/>
                    <a:gridCol w="870857"/>
                    <a:gridCol w="870857"/>
                  </a:tblGrid>
                  <a:tr h="531940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t="-2299" r="-599301" b="-1321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</a:tr>
                  <a:tr h="665607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t="-81651" r="-599301" b="-55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cs-CZ" sz="2400" b="0" dirty="0" smtClean="0">
                              <a:solidFill>
                                <a:sysClr val="windowText" lastClr="00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</a:t>
                          </a:r>
                          <a:endParaRPr lang="cs-CZ" sz="2400" b="0" dirty="0">
                            <a:solidFill>
                              <a:sysClr val="windowText" lastClr="00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grpSp>
        <p:nvGrpSpPr>
          <p:cNvPr id="53" name="Skupina 52"/>
          <p:cNvGrpSpPr/>
          <p:nvPr/>
        </p:nvGrpSpPr>
        <p:grpSpPr>
          <a:xfrm>
            <a:off x="683568" y="2852936"/>
            <a:ext cx="7200800" cy="2880320"/>
            <a:chOff x="683568" y="2852936"/>
            <a:chExt cx="7200800" cy="2880320"/>
          </a:xfrm>
        </p:grpSpPr>
        <p:grpSp>
          <p:nvGrpSpPr>
            <p:cNvPr id="39" name="Skupina 38"/>
            <p:cNvGrpSpPr/>
            <p:nvPr/>
          </p:nvGrpSpPr>
          <p:grpSpPr>
            <a:xfrm>
              <a:off x="1115616" y="3103897"/>
              <a:ext cx="6408712" cy="2244017"/>
              <a:chOff x="1115616" y="3103897"/>
              <a:chExt cx="6408712" cy="2244017"/>
            </a:xfrm>
          </p:grpSpPr>
          <p:grpSp>
            <p:nvGrpSpPr>
              <p:cNvPr id="31" name="Skupina 30"/>
              <p:cNvGrpSpPr/>
              <p:nvPr/>
            </p:nvGrpSpPr>
            <p:grpSpPr>
              <a:xfrm>
                <a:off x="1187624" y="5157192"/>
                <a:ext cx="6336704" cy="190722"/>
                <a:chOff x="1187624" y="5157192"/>
                <a:chExt cx="6336704" cy="190722"/>
              </a:xfrm>
            </p:grpSpPr>
            <p:cxnSp>
              <p:nvCxnSpPr>
                <p:cNvPr id="15" name="Přímá spojnice 14"/>
                <p:cNvCxnSpPr/>
                <p:nvPr/>
              </p:nvCxnSpPr>
              <p:spPr>
                <a:xfrm>
                  <a:off x="3722306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Přímá spojnice 25"/>
                <p:cNvCxnSpPr/>
                <p:nvPr/>
              </p:nvCxnSpPr>
              <p:spPr>
                <a:xfrm>
                  <a:off x="4989647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Přímá spojnice 26"/>
                <p:cNvCxnSpPr/>
                <p:nvPr/>
              </p:nvCxnSpPr>
              <p:spPr>
                <a:xfrm>
                  <a:off x="1187624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Přímá spojnice 27"/>
                <p:cNvCxnSpPr/>
                <p:nvPr/>
              </p:nvCxnSpPr>
              <p:spPr>
                <a:xfrm>
                  <a:off x="2454965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Přímá spojnice 28"/>
                <p:cNvCxnSpPr/>
                <p:nvPr/>
              </p:nvCxnSpPr>
              <p:spPr>
                <a:xfrm>
                  <a:off x="6256988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Přímá spojnice 29"/>
                <p:cNvCxnSpPr/>
                <p:nvPr/>
              </p:nvCxnSpPr>
              <p:spPr>
                <a:xfrm>
                  <a:off x="7524328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Skupina 31"/>
              <p:cNvGrpSpPr/>
              <p:nvPr/>
            </p:nvGrpSpPr>
            <p:grpSpPr>
              <a:xfrm rot="16200000">
                <a:off x="340575" y="3878938"/>
                <a:ext cx="1700242" cy="150159"/>
                <a:chOff x="2454965" y="5157192"/>
                <a:chExt cx="5069363" cy="190722"/>
              </a:xfrm>
            </p:grpSpPr>
            <p:cxnSp>
              <p:nvCxnSpPr>
                <p:cNvPr id="33" name="Přímá spojnice 32"/>
                <p:cNvCxnSpPr/>
                <p:nvPr/>
              </p:nvCxnSpPr>
              <p:spPr>
                <a:xfrm>
                  <a:off x="3722306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nice 33"/>
                <p:cNvCxnSpPr/>
                <p:nvPr/>
              </p:nvCxnSpPr>
              <p:spPr>
                <a:xfrm>
                  <a:off x="4989647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Přímá spojnice 35"/>
                <p:cNvCxnSpPr/>
                <p:nvPr/>
              </p:nvCxnSpPr>
              <p:spPr>
                <a:xfrm>
                  <a:off x="2454965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Přímá spojnice 36"/>
                <p:cNvCxnSpPr/>
                <p:nvPr/>
              </p:nvCxnSpPr>
              <p:spPr>
                <a:xfrm>
                  <a:off x="6256988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Přímá spojnice 37"/>
                <p:cNvCxnSpPr/>
                <p:nvPr/>
              </p:nvCxnSpPr>
              <p:spPr>
                <a:xfrm>
                  <a:off x="7524328" y="5157192"/>
                  <a:ext cx="0" cy="1907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2" name="Skupina 51"/>
            <p:cNvGrpSpPr/>
            <p:nvPr/>
          </p:nvGrpSpPr>
          <p:grpSpPr>
            <a:xfrm>
              <a:off x="683568" y="2852936"/>
              <a:ext cx="7200800" cy="2880320"/>
              <a:chOff x="683568" y="2852936"/>
              <a:chExt cx="7200800" cy="2880320"/>
            </a:xfrm>
          </p:grpSpPr>
          <p:sp>
            <p:nvSpPr>
              <p:cNvPr id="40" name="TextovéPole 39"/>
              <p:cNvSpPr txBox="1"/>
              <p:nvPr/>
            </p:nvSpPr>
            <p:spPr>
              <a:xfrm>
                <a:off x="1043608" y="5271591"/>
                <a:ext cx="3600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1" name="TextovéPole 40"/>
              <p:cNvSpPr txBox="1"/>
              <p:nvPr/>
            </p:nvSpPr>
            <p:spPr>
              <a:xfrm>
                <a:off x="2195736" y="5271591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10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2" name="TextovéPole 41"/>
              <p:cNvSpPr txBox="1"/>
              <p:nvPr/>
            </p:nvSpPr>
            <p:spPr>
              <a:xfrm>
                <a:off x="3491880" y="5271591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20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3" name="TextovéPole 42"/>
              <p:cNvSpPr txBox="1"/>
              <p:nvPr/>
            </p:nvSpPr>
            <p:spPr>
              <a:xfrm>
                <a:off x="4716016" y="5271591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30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4" name="TextovéPole 43"/>
              <p:cNvSpPr txBox="1"/>
              <p:nvPr/>
            </p:nvSpPr>
            <p:spPr>
              <a:xfrm>
                <a:off x="6084168" y="5271591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40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" name="TextovéPole 44"/>
              <p:cNvSpPr txBox="1"/>
              <p:nvPr/>
            </p:nvSpPr>
            <p:spPr>
              <a:xfrm>
                <a:off x="7308304" y="5271591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50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" name="TextovéPole 45"/>
              <p:cNvSpPr txBox="1"/>
              <p:nvPr/>
            </p:nvSpPr>
            <p:spPr>
              <a:xfrm>
                <a:off x="683568" y="4551511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2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7" name="TextovéPole 46"/>
              <p:cNvSpPr txBox="1"/>
              <p:nvPr/>
            </p:nvSpPr>
            <p:spPr>
              <a:xfrm>
                <a:off x="683568" y="4119463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4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" name="TextovéPole 47"/>
              <p:cNvSpPr txBox="1"/>
              <p:nvPr/>
            </p:nvSpPr>
            <p:spPr>
              <a:xfrm>
                <a:off x="683568" y="3717032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6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" name="TextovéPole 48"/>
              <p:cNvSpPr txBox="1"/>
              <p:nvPr/>
            </p:nvSpPr>
            <p:spPr>
              <a:xfrm>
                <a:off x="683568" y="3284984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8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" name="TextovéPole 49"/>
              <p:cNvSpPr txBox="1"/>
              <p:nvPr/>
            </p:nvSpPr>
            <p:spPr>
              <a:xfrm>
                <a:off x="683568" y="2852936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10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1" name="TextovéPole 50"/>
              <p:cNvSpPr txBox="1"/>
              <p:nvPr/>
            </p:nvSpPr>
            <p:spPr>
              <a:xfrm>
                <a:off x="683568" y="4941168"/>
                <a:ext cx="3600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latin typeface="Calibri" pitchFamily="34" charset="0"/>
                    <a:cs typeface="Calibri" pitchFamily="34" charset="0"/>
                  </a:rPr>
                  <a:t>0</a:t>
                </a:r>
                <a:endParaRPr lang="cs-CZ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58" name="Kříž 57"/>
          <p:cNvSpPr/>
          <p:nvPr/>
        </p:nvSpPr>
        <p:spPr>
          <a:xfrm>
            <a:off x="1080000" y="5112000"/>
            <a:ext cx="216024" cy="216024"/>
          </a:xfrm>
          <a:prstGeom prst="plus">
            <a:avLst>
              <a:gd name="adj" fmla="val 4275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65" name="Skupina 64"/>
          <p:cNvGrpSpPr/>
          <p:nvPr/>
        </p:nvGrpSpPr>
        <p:grpSpPr>
          <a:xfrm>
            <a:off x="1296024" y="4149080"/>
            <a:ext cx="1311342" cy="1050502"/>
            <a:chOff x="1296024" y="2875302"/>
            <a:chExt cx="1311342" cy="1050502"/>
          </a:xfrm>
        </p:grpSpPr>
        <p:cxnSp>
          <p:nvCxnSpPr>
            <p:cNvPr id="61" name="Přímá spojnice 60"/>
            <p:cNvCxnSpPr/>
            <p:nvPr/>
          </p:nvCxnSpPr>
          <p:spPr>
            <a:xfrm flipV="1">
              <a:off x="2447764" y="2875302"/>
              <a:ext cx="1" cy="1050502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2" name="Přímá spojnice 61"/>
            <p:cNvCxnSpPr/>
            <p:nvPr/>
          </p:nvCxnSpPr>
          <p:spPr>
            <a:xfrm flipH="1" flipV="1">
              <a:off x="1296024" y="3096000"/>
              <a:ext cx="1311342" cy="17572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64" name="Kříž 63"/>
            <p:cNvSpPr/>
            <p:nvPr/>
          </p:nvSpPr>
          <p:spPr>
            <a:xfrm>
              <a:off x="2339752" y="2996952"/>
              <a:ext cx="216024" cy="216024"/>
            </a:xfrm>
            <a:prstGeom prst="plus">
              <a:avLst>
                <a:gd name="adj" fmla="val 4275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72" name="Skupina 71"/>
          <p:cNvGrpSpPr/>
          <p:nvPr/>
        </p:nvGrpSpPr>
        <p:grpSpPr>
          <a:xfrm>
            <a:off x="1259632" y="2947310"/>
            <a:ext cx="2607486" cy="2137874"/>
            <a:chOff x="1259632" y="2947310"/>
            <a:chExt cx="2607486" cy="2137874"/>
          </a:xfrm>
        </p:grpSpPr>
        <p:cxnSp>
          <p:nvCxnSpPr>
            <p:cNvPr id="68" name="Přímá spojnice 67"/>
            <p:cNvCxnSpPr/>
            <p:nvPr/>
          </p:nvCxnSpPr>
          <p:spPr>
            <a:xfrm flipH="1" flipV="1">
              <a:off x="3707516" y="2947310"/>
              <a:ext cx="7201" cy="2137874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9" name="Přímá spojnice 68"/>
            <p:cNvCxnSpPr>
              <a:endCxn id="50" idx="3"/>
            </p:cNvCxnSpPr>
            <p:nvPr/>
          </p:nvCxnSpPr>
          <p:spPr>
            <a:xfrm flipH="1" flipV="1">
              <a:off x="1259632" y="3083769"/>
              <a:ext cx="2607486" cy="29803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70" name="Kříž 69"/>
            <p:cNvSpPr/>
            <p:nvPr/>
          </p:nvSpPr>
          <p:spPr>
            <a:xfrm>
              <a:off x="3599504" y="2996952"/>
              <a:ext cx="216024" cy="216024"/>
            </a:xfrm>
            <a:prstGeom prst="plus">
              <a:avLst>
                <a:gd name="adj" fmla="val 4275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u="sng"/>
            </a:p>
          </p:txBody>
        </p:sp>
      </p:grpSp>
      <p:grpSp>
        <p:nvGrpSpPr>
          <p:cNvPr id="79" name="Skupina 78"/>
          <p:cNvGrpSpPr/>
          <p:nvPr/>
        </p:nvGrpSpPr>
        <p:grpSpPr>
          <a:xfrm>
            <a:off x="1259632" y="3861048"/>
            <a:ext cx="3888432" cy="1224136"/>
            <a:chOff x="1259632" y="3861048"/>
            <a:chExt cx="3888432" cy="1224136"/>
          </a:xfrm>
        </p:grpSpPr>
        <p:cxnSp>
          <p:nvCxnSpPr>
            <p:cNvPr id="74" name="Přímá spojnice 73"/>
            <p:cNvCxnSpPr/>
            <p:nvPr/>
          </p:nvCxnSpPr>
          <p:spPr>
            <a:xfrm flipH="1" flipV="1">
              <a:off x="4995663" y="3861048"/>
              <a:ext cx="1" cy="122413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5" name="Přímá spojnice 74"/>
            <p:cNvCxnSpPr/>
            <p:nvPr/>
          </p:nvCxnSpPr>
          <p:spPr>
            <a:xfrm flipH="1" flipV="1">
              <a:off x="1259632" y="3933056"/>
              <a:ext cx="3888432" cy="29803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76" name="Kříž 75"/>
            <p:cNvSpPr/>
            <p:nvPr/>
          </p:nvSpPr>
          <p:spPr>
            <a:xfrm>
              <a:off x="4880450" y="3861048"/>
              <a:ext cx="216024" cy="216024"/>
            </a:xfrm>
            <a:prstGeom prst="plus">
              <a:avLst>
                <a:gd name="adj" fmla="val 4275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86" name="Skupina 85"/>
          <p:cNvGrpSpPr/>
          <p:nvPr/>
        </p:nvGrpSpPr>
        <p:grpSpPr>
          <a:xfrm>
            <a:off x="1331640" y="3429000"/>
            <a:ext cx="5076177" cy="1743000"/>
            <a:chOff x="1296024" y="3861048"/>
            <a:chExt cx="5076177" cy="1743000"/>
          </a:xfrm>
        </p:grpSpPr>
        <p:cxnSp>
          <p:nvCxnSpPr>
            <p:cNvPr id="81" name="Přímá spojnice 80"/>
            <p:cNvCxnSpPr/>
            <p:nvPr/>
          </p:nvCxnSpPr>
          <p:spPr>
            <a:xfrm flipV="1">
              <a:off x="6219799" y="3861048"/>
              <a:ext cx="1" cy="174300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2" name="Přímá spojnice 81"/>
            <p:cNvCxnSpPr/>
            <p:nvPr/>
          </p:nvCxnSpPr>
          <p:spPr>
            <a:xfrm flipH="1">
              <a:off x="1296024" y="3962860"/>
              <a:ext cx="5076177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83" name="Kříž 82"/>
            <p:cNvSpPr/>
            <p:nvPr/>
          </p:nvSpPr>
          <p:spPr>
            <a:xfrm>
              <a:off x="6104586" y="3861048"/>
              <a:ext cx="216024" cy="216024"/>
            </a:xfrm>
            <a:prstGeom prst="plus">
              <a:avLst>
                <a:gd name="adj" fmla="val 4275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87" name="Kříž 86"/>
          <p:cNvSpPr/>
          <p:nvPr/>
        </p:nvSpPr>
        <p:spPr>
          <a:xfrm>
            <a:off x="7398000" y="5112000"/>
            <a:ext cx="216024" cy="216024"/>
          </a:xfrm>
          <a:prstGeom prst="plus">
            <a:avLst>
              <a:gd name="adj" fmla="val 4275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4" name="Volný tvar 83"/>
          <p:cNvSpPr/>
          <p:nvPr/>
        </p:nvSpPr>
        <p:spPr>
          <a:xfrm>
            <a:off x="1181100" y="3097457"/>
            <a:ext cx="6347460" cy="2137483"/>
          </a:xfrm>
          <a:custGeom>
            <a:avLst/>
            <a:gdLst>
              <a:gd name="connsiteX0" fmla="*/ 0 w 6347460"/>
              <a:gd name="connsiteY0" fmla="*/ 2137483 h 2137483"/>
              <a:gd name="connsiteX1" fmla="*/ 1173480 w 6347460"/>
              <a:gd name="connsiteY1" fmla="*/ 1352623 h 2137483"/>
              <a:gd name="connsiteX2" fmla="*/ 2065020 w 6347460"/>
              <a:gd name="connsiteY2" fmla="*/ 400123 h 2137483"/>
              <a:gd name="connsiteX3" fmla="*/ 2324100 w 6347460"/>
              <a:gd name="connsiteY3" fmla="*/ 80083 h 2137483"/>
              <a:gd name="connsiteX4" fmla="*/ 2461260 w 6347460"/>
              <a:gd name="connsiteY4" fmla="*/ 3883 h 2137483"/>
              <a:gd name="connsiteX5" fmla="*/ 2567940 w 6347460"/>
              <a:gd name="connsiteY5" fmla="*/ 19123 h 2137483"/>
              <a:gd name="connsiteX6" fmla="*/ 2651760 w 6347460"/>
              <a:gd name="connsiteY6" fmla="*/ 87703 h 2137483"/>
              <a:gd name="connsiteX7" fmla="*/ 3192780 w 6347460"/>
              <a:gd name="connsiteY7" fmla="*/ 575383 h 2137483"/>
              <a:gd name="connsiteX8" fmla="*/ 3665220 w 6347460"/>
              <a:gd name="connsiteY8" fmla="*/ 842083 h 2137483"/>
              <a:gd name="connsiteX9" fmla="*/ 4091940 w 6347460"/>
              <a:gd name="connsiteY9" fmla="*/ 788743 h 2137483"/>
              <a:gd name="connsiteX10" fmla="*/ 4716780 w 6347460"/>
              <a:gd name="connsiteY10" fmla="*/ 483943 h 2137483"/>
              <a:gd name="connsiteX11" fmla="*/ 4998720 w 6347460"/>
              <a:gd name="connsiteY11" fmla="*/ 430603 h 2137483"/>
              <a:gd name="connsiteX12" fmla="*/ 5189220 w 6347460"/>
              <a:gd name="connsiteY12" fmla="*/ 491563 h 2137483"/>
              <a:gd name="connsiteX13" fmla="*/ 5425440 w 6347460"/>
              <a:gd name="connsiteY13" fmla="*/ 697303 h 2137483"/>
              <a:gd name="connsiteX14" fmla="*/ 5844540 w 6347460"/>
              <a:gd name="connsiteY14" fmla="*/ 1184983 h 2137483"/>
              <a:gd name="connsiteX15" fmla="*/ 6347460 w 6347460"/>
              <a:gd name="connsiteY15" fmla="*/ 2137483 h 2137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47460" h="2137483">
                <a:moveTo>
                  <a:pt x="0" y="2137483"/>
                </a:moveTo>
                <a:cubicBezTo>
                  <a:pt x="414655" y="1889833"/>
                  <a:pt x="829310" y="1642183"/>
                  <a:pt x="1173480" y="1352623"/>
                </a:cubicBezTo>
                <a:cubicBezTo>
                  <a:pt x="1517650" y="1063063"/>
                  <a:pt x="1873250" y="612213"/>
                  <a:pt x="2065020" y="400123"/>
                </a:cubicBezTo>
                <a:cubicBezTo>
                  <a:pt x="2256790" y="188033"/>
                  <a:pt x="2258060" y="146123"/>
                  <a:pt x="2324100" y="80083"/>
                </a:cubicBezTo>
                <a:cubicBezTo>
                  <a:pt x="2390140" y="14043"/>
                  <a:pt x="2420620" y="14043"/>
                  <a:pt x="2461260" y="3883"/>
                </a:cubicBezTo>
                <a:cubicBezTo>
                  <a:pt x="2501900" y="-6277"/>
                  <a:pt x="2536190" y="5153"/>
                  <a:pt x="2567940" y="19123"/>
                </a:cubicBezTo>
                <a:cubicBezTo>
                  <a:pt x="2599690" y="33093"/>
                  <a:pt x="2547620" y="-5007"/>
                  <a:pt x="2651760" y="87703"/>
                </a:cubicBezTo>
                <a:cubicBezTo>
                  <a:pt x="2755900" y="180413"/>
                  <a:pt x="3023870" y="449653"/>
                  <a:pt x="3192780" y="575383"/>
                </a:cubicBezTo>
                <a:cubicBezTo>
                  <a:pt x="3361690" y="701113"/>
                  <a:pt x="3515360" y="806523"/>
                  <a:pt x="3665220" y="842083"/>
                </a:cubicBezTo>
                <a:cubicBezTo>
                  <a:pt x="3815080" y="877643"/>
                  <a:pt x="3916680" y="848433"/>
                  <a:pt x="4091940" y="788743"/>
                </a:cubicBezTo>
                <a:cubicBezTo>
                  <a:pt x="4267200" y="729053"/>
                  <a:pt x="4565650" y="543633"/>
                  <a:pt x="4716780" y="483943"/>
                </a:cubicBezTo>
                <a:cubicBezTo>
                  <a:pt x="4867910" y="424253"/>
                  <a:pt x="4919980" y="429333"/>
                  <a:pt x="4998720" y="430603"/>
                </a:cubicBezTo>
                <a:cubicBezTo>
                  <a:pt x="5077460" y="431873"/>
                  <a:pt x="5118100" y="447113"/>
                  <a:pt x="5189220" y="491563"/>
                </a:cubicBezTo>
                <a:cubicBezTo>
                  <a:pt x="5260340" y="536013"/>
                  <a:pt x="5316220" y="581733"/>
                  <a:pt x="5425440" y="697303"/>
                </a:cubicBezTo>
                <a:cubicBezTo>
                  <a:pt x="5534660" y="812873"/>
                  <a:pt x="5690870" y="944953"/>
                  <a:pt x="5844540" y="1184983"/>
                </a:cubicBezTo>
                <a:cubicBezTo>
                  <a:pt x="5998210" y="1425013"/>
                  <a:pt x="6172835" y="1781248"/>
                  <a:pt x="6347460" y="2137483"/>
                </a:cubicBezTo>
              </a:path>
            </a:pathLst>
          </a:cu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383257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58" grpId="0" animBg="1"/>
      <p:bldP spid="87" grpId="0" animBg="1"/>
      <p:bldP spid="8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9513" y="2426576"/>
            <a:ext cx="8784976" cy="402676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cs-CZ" sz="3200" dirty="0" smtClean="0">
                <a:latin typeface="Calibri" pitchFamily="34" charset="0"/>
              </a:rPr>
              <a:t>Jak sestrojit graf závislosti rychlosti na čase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>
                <a:latin typeface="Calibri" pitchFamily="34" charset="0"/>
              </a:rPr>
              <a:t>Jaké vlastnosti má graf mít, aby byl sestrojen správně </a:t>
            </a:r>
          </a:p>
          <a:p>
            <a:pPr lvl="2">
              <a:buFont typeface="Arial" pitchFamily="34" charset="0"/>
              <a:buChar char="•"/>
            </a:pPr>
            <a:r>
              <a:rPr lang="cs-CZ" sz="2800" dirty="0" smtClean="0">
                <a:latin typeface="Calibri" pitchFamily="34" charset="0"/>
              </a:rPr>
              <a:t>osy, </a:t>
            </a:r>
          </a:p>
          <a:p>
            <a:pPr lvl="2">
              <a:buFont typeface="Arial" pitchFamily="34" charset="0"/>
              <a:buChar char="•"/>
            </a:pPr>
            <a:r>
              <a:rPr lang="cs-CZ" sz="2800" dirty="0" smtClean="0">
                <a:latin typeface="Calibri" pitchFamily="34" charset="0"/>
              </a:rPr>
              <a:t>popisy os, </a:t>
            </a:r>
          </a:p>
          <a:p>
            <a:pPr lvl="2">
              <a:buFont typeface="Arial" pitchFamily="34" charset="0"/>
              <a:buChar char="•"/>
            </a:pPr>
            <a:r>
              <a:rPr lang="cs-CZ" sz="2800" dirty="0" smtClean="0">
                <a:latin typeface="Calibri" pitchFamily="34" charset="0"/>
              </a:rPr>
              <a:t>měřítka na ose, </a:t>
            </a:r>
          </a:p>
          <a:p>
            <a:pPr lvl="2">
              <a:buFont typeface="Arial" pitchFamily="34" charset="0"/>
              <a:buChar char="•"/>
            </a:pPr>
            <a:r>
              <a:rPr lang="cs-CZ" sz="2800" dirty="0" smtClean="0">
                <a:latin typeface="Calibri" pitchFamily="34" charset="0"/>
              </a:rPr>
              <a:t>body, </a:t>
            </a:r>
          </a:p>
          <a:p>
            <a:pPr lvl="2">
              <a:buFont typeface="Arial" pitchFamily="34" charset="0"/>
              <a:buChar char="•"/>
            </a:pPr>
            <a:r>
              <a:rPr lang="cs-CZ" sz="2800" dirty="0" smtClean="0">
                <a:latin typeface="Calibri" pitchFamily="34" charset="0"/>
              </a:rPr>
              <a:t>prokládané křivky</a:t>
            </a: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jsme se dozvěděli?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7400559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9513" y="2426576"/>
            <a:ext cx="8784976" cy="402676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cs-CZ" sz="3200" dirty="0" smtClean="0">
                <a:latin typeface="Calibri" pitchFamily="34" charset="0"/>
              </a:rPr>
              <a:t>Následující test se skládá z 5 uzavřených otázek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>
                <a:latin typeface="Calibri" pitchFamily="34" charset="0"/>
              </a:rPr>
              <a:t>Každá otázka nabízí 3 možné odpovědi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>
                <a:latin typeface="Calibri" pitchFamily="34" charset="0"/>
              </a:rPr>
              <a:t>Právě jedna odpověď je správná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>
                <a:latin typeface="Calibri" pitchFamily="34" charset="0"/>
              </a:rPr>
              <a:t>Jestli jste odpověděli správně se dozvíte po kliknutí na odpověď</a:t>
            </a:r>
          </a:p>
          <a:p>
            <a:pPr>
              <a:buFont typeface="Arial" pitchFamily="34" charset="0"/>
              <a:buChar char="•"/>
            </a:pPr>
            <a:r>
              <a:rPr lang="cs-CZ" sz="3200" dirty="0" smtClean="0">
                <a:latin typeface="Calibri" pitchFamily="34" charset="0"/>
              </a:rPr>
              <a:t>Hodně štěstí … </a:t>
            </a: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cs-CZ" sz="3200" dirty="0" smtClean="0">
              <a:latin typeface="Calibri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opakování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284424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cs-CZ" sz="3200" dirty="0" smtClean="0"/>
              <a:t>Osu grafu, na kterou vynášíme </a:t>
            </a:r>
            <a:br>
              <a:rPr lang="cs-CZ" sz="3200" dirty="0" smtClean="0"/>
            </a:br>
            <a:r>
              <a:rPr lang="cs-CZ" sz="3200" dirty="0" smtClean="0"/>
              <a:t>čas v sekundách popíšeme:</a:t>
            </a:r>
            <a:endParaRPr lang="cs-CZ" sz="3200" dirty="0"/>
          </a:p>
        </p:txBody>
      </p:sp>
      <p:pic>
        <p:nvPicPr>
          <p:cNvPr id="13" name="Picture 5" descr="C:\Users\HP\AppData\Local\Microsoft\Windows\Temporary Internet Files\Content.IE5\6A2TVGPH\MC90044041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165" y="2603332"/>
            <a:ext cx="1414315" cy="1147277"/>
          </a:xfrm>
          <a:prstGeom prst="rect">
            <a:avLst/>
          </a:prstGeom>
          <a:noFill/>
        </p:spPr>
      </p:pic>
      <p:pic>
        <p:nvPicPr>
          <p:cNvPr id="15" name="Picture 5" descr="C:\Users\HP\AppData\Local\Microsoft\Windows\Temporary Internet Files\Content.IE5\6A2TVGPH\MC90044041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165" y="3976198"/>
            <a:ext cx="1414315" cy="1147277"/>
          </a:xfrm>
          <a:prstGeom prst="rect">
            <a:avLst/>
          </a:prstGeom>
          <a:noFill/>
        </p:spPr>
      </p:pic>
      <p:pic>
        <p:nvPicPr>
          <p:cNvPr id="7170" name="Picture 2" descr="C:\Documents and Settings\Ďobek\Local Settings\Temporary Internet Files\Content.IE5\1RVC0P42\MC9004377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3248" y="5349064"/>
            <a:ext cx="1259232" cy="10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lačítko akce: Vlastní 5">
            <a:hlinkClick r:id="" action="ppaction://noaction" highlightClick="1"/>
          </p:cNvPr>
          <p:cNvSpPr/>
          <p:nvPr/>
        </p:nvSpPr>
        <p:spPr>
          <a:xfrm>
            <a:off x="-1332656" y="-171400"/>
            <a:ext cx="11412760" cy="727280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Zaoblený obdélník 6"/>
              <p:cNvSpPr/>
              <p:nvPr/>
            </p:nvSpPr>
            <p:spPr>
              <a:xfrm>
                <a:off x="395536" y="2636911"/>
                <a:ext cx="6840760" cy="1080120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𝑡</m:t>
                      </m:r>
                      <m:r>
                        <a:rPr lang="cs-CZ" sz="2800" b="0" i="1" smtClean="0">
                          <a:latin typeface="Cambria Math"/>
                        </a:rPr>
                        <m:t> −(</m:t>
                      </m:r>
                      <m:r>
                        <a:rPr lang="cs-CZ" sz="2800" b="0" i="1" smtClean="0">
                          <a:latin typeface="Cambria Math"/>
                        </a:rPr>
                        <m:t>𝑠</m:t>
                      </m:r>
                      <m:r>
                        <a:rPr lang="cs-CZ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7" name="Zaoblený 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636911"/>
                <a:ext cx="6840760" cy="108012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Zaoblený obdélník 7"/>
              <p:cNvSpPr/>
              <p:nvPr/>
            </p:nvSpPr>
            <p:spPr>
              <a:xfrm>
                <a:off x="395536" y="3969059"/>
                <a:ext cx="6840760" cy="1080120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𝑠</m:t>
                          </m:r>
                        </m:num>
                        <m:den>
                          <m:r>
                            <a:rPr lang="cs-CZ" sz="280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cs-CZ" sz="2800" b="0" i="0" smtClean="0">
                              <a:latin typeface="Cambria Math"/>
                            </a:rPr>
                            <m:t>t</m:t>
                          </m:r>
                          <m:r>
                            <a:rPr lang="cs-CZ" sz="2800">
                              <a:latin typeface="Cambria Math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8" name="Zaoblený obdélní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969059"/>
                <a:ext cx="6840760" cy="1080120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Zaoblený obdélník 8"/>
              <p:cNvSpPr/>
              <p:nvPr/>
            </p:nvSpPr>
            <p:spPr>
              <a:xfrm>
                <a:off x="395536" y="5301207"/>
                <a:ext cx="6840760" cy="1080120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i="1">
                              <a:latin typeface="Cambria Math"/>
                            </a:rPr>
                            <m:t>𝑡</m:t>
                          </m:r>
                        </m:num>
                        <m:den>
                          <m:r>
                            <a:rPr lang="cs-CZ" sz="280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cs-CZ" sz="2800">
                              <a:latin typeface="Cambria Math"/>
                            </a:rPr>
                            <m:t>s</m:t>
                          </m:r>
                          <m:r>
                            <a:rPr lang="cs-CZ" sz="2800">
                              <a:latin typeface="Cambria Math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9" name="Zaoblený 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5301207"/>
                <a:ext cx="6840760" cy="1080120"/>
              </a:xfrm>
              <a:prstGeom prst="round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920928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 startAt="2"/>
            </a:pPr>
            <a:r>
              <a:rPr lang="cs-CZ" sz="3200" dirty="0" smtClean="0"/>
              <a:t>Osy grafu rýsujeme navzájem:</a:t>
            </a:r>
            <a:endParaRPr lang="cs-CZ" sz="3200" dirty="0"/>
          </a:p>
        </p:txBody>
      </p:sp>
      <p:pic>
        <p:nvPicPr>
          <p:cNvPr id="13" name="Picture 5" descr="C:\Users\HP\AppData\Local\Microsoft\Windows\Temporary Internet Files\Content.IE5\6A2TVGPH\MC90044041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165" y="2603332"/>
            <a:ext cx="1414315" cy="1147277"/>
          </a:xfrm>
          <a:prstGeom prst="rect">
            <a:avLst/>
          </a:prstGeom>
          <a:noFill/>
        </p:spPr>
      </p:pic>
      <p:pic>
        <p:nvPicPr>
          <p:cNvPr id="15" name="Picture 5" descr="C:\Users\HP\AppData\Local\Microsoft\Windows\Temporary Internet Files\Content.IE5\6A2TVGPH\MC90044041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165" y="5378067"/>
            <a:ext cx="1414315" cy="1147277"/>
          </a:xfrm>
          <a:prstGeom prst="rect">
            <a:avLst/>
          </a:prstGeom>
          <a:noFill/>
        </p:spPr>
      </p:pic>
      <p:pic>
        <p:nvPicPr>
          <p:cNvPr id="7170" name="Picture 2" descr="C:\Documents and Settings\Ďobek\Local Settings\Temporary Internet Files\Content.IE5\1RVC0P42\MC9004377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3248" y="4052920"/>
            <a:ext cx="1259232" cy="10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lačítko akce: Vlastní 5">
            <a:hlinkClick r:id="" action="ppaction://noaction" highlightClick="1"/>
          </p:cNvPr>
          <p:cNvSpPr/>
          <p:nvPr/>
        </p:nvSpPr>
        <p:spPr>
          <a:xfrm>
            <a:off x="-1332656" y="-171400"/>
            <a:ext cx="11412760" cy="727280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395536" y="2636911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rovnoběžné</a:t>
            </a:r>
            <a:endParaRPr lang="cs-CZ" sz="2800" dirty="0"/>
          </a:p>
        </p:txBody>
      </p:sp>
      <p:sp>
        <p:nvSpPr>
          <p:cNvPr id="8" name="Zaoblený obdélník 7"/>
          <p:cNvSpPr/>
          <p:nvPr/>
        </p:nvSpPr>
        <p:spPr>
          <a:xfrm>
            <a:off x="395536" y="5370928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různoběžné</a:t>
            </a:r>
            <a:endParaRPr lang="cs-CZ" sz="2800" dirty="0"/>
          </a:p>
        </p:txBody>
      </p:sp>
      <p:sp>
        <p:nvSpPr>
          <p:cNvPr id="9" name="Zaoblený obdélník 8"/>
          <p:cNvSpPr/>
          <p:nvPr/>
        </p:nvSpPr>
        <p:spPr>
          <a:xfrm>
            <a:off x="395536" y="4005063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kolmé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981387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85FD-E9F6-4616-A947-C967941DDDC2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 startAt="3"/>
            </a:pPr>
            <a:r>
              <a:rPr lang="cs-CZ" sz="3200" dirty="0" smtClean="0"/>
              <a:t>Na svislou osu vynášíme zpravidla:</a:t>
            </a:r>
            <a:endParaRPr lang="cs-CZ" sz="3200" dirty="0"/>
          </a:p>
        </p:txBody>
      </p:sp>
      <p:pic>
        <p:nvPicPr>
          <p:cNvPr id="13" name="Picture 5" descr="C:\Users\HP\AppData\Local\Microsoft\Windows\Temporary Internet Files\Content.IE5\6A2TVGPH\MC90044041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165" y="2603332"/>
            <a:ext cx="1414315" cy="1147277"/>
          </a:xfrm>
          <a:prstGeom prst="rect">
            <a:avLst/>
          </a:prstGeom>
          <a:noFill/>
        </p:spPr>
      </p:pic>
      <p:pic>
        <p:nvPicPr>
          <p:cNvPr id="15" name="Picture 5" descr="C:\Users\HP\AppData\Local\Microsoft\Windows\Temporary Internet Files\Content.IE5\6A2TVGPH\MC90044041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8165" y="3976198"/>
            <a:ext cx="1414315" cy="1147277"/>
          </a:xfrm>
          <a:prstGeom prst="rect">
            <a:avLst/>
          </a:prstGeom>
          <a:noFill/>
        </p:spPr>
      </p:pic>
      <p:pic>
        <p:nvPicPr>
          <p:cNvPr id="7170" name="Picture 2" descr="C:\Documents and Settings\Ďobek\Local Settings\Temporary Internet Files\Content.IE5\1RVC0P42\MC9004377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3248" y="5349064"/>
            <a:ext cx="1259232" cy="10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lačítko akce: Vlastní 5">
            <a:hlinkClick r:id="" action="ppaction://noaction" highlightClick="1"/>
          </p:cNvPr>
          <p:cNvSpPr/>
          <p:nvPr/>
        </p:nvSpPr>
        <p:spPr>
          <a:xfrm>
            <a:off x="-1332656" y="-171400"/>
            <a:ext cx="11412760" cy="727280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395536" y="2636911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libovolnou proměnnou</a:t>
            </a:r>
            <a:endParaRPr lang="cs-CZ" sz="2800" dirty="0"/>
          </a:p>
        </p:txBody>
      </p:sp>
      <p:sp>
        <p:nvSpPr>
          <p:cNvPr id="8" name="Zaoblený obdélník 7"/>
          <p:cNvSpPr/>
          <p:nvPr/>
        </p:nvSpPr>
        <p:spPr>
          <a:xfrm>
            <a:off x="395536" y="3969059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nezávisle proměnnou</a:t>
            </a:r>
            <a:endParaRPr lang="cs-CZ" sz="2800" dirty="0"/>
          </a:p>
        </p:txBody>
      </p:sp>
      <p:sp>
        <p:nvSpPr>
          <p:cNvPr id="9" name="Zaoblený obdélník 8"/>
          <p:cNvSpPr/>
          <p:nvPr/>
        </p:nvSpPr>
        <p:spPr>
          <a:xfrm>
            <a:off x="395536" y="5301207"/>
            <a:ext cx="6840760" cy="10801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800" dirty="0" smtClean="0"/>
              <a:t>závisle proměnnou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3347834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Vlnění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1736</TotalTime>
  <Words>367</Words>
  <Application>Microsoft Office PowerPoint</Application>
  <PresentationFormat>Předvádění na obrazovce (4:3)</PresentationFormat>
  <Paragraphs>136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Vlnění</vt:lpstr>
      <vt:lpstr>Rýsujeme grafy rychlosti</vt:lpstr>
      <vt:lpstr>Konstrukce grafu krok za krokem</vt:lpstr>
      <vt:lpstr>Shrnutí postupu při konstrukci grafu</vt:lpstr>
      <vt:lpstr>Sestrojte graf podle tabulky:</vt:lpstr>
      <vt:lpstr>Co jsme se dozvěděli?</vt:lpstr>
      <vt:lpstr>Závěrečné opakování</vt:lpstr>
      <vt:lpstr>Osu grafu, na kterou vynášíme  čas v sekundách popíšeme:</vt:lpstr>
      <vt:lpstr>Osy grafu rýsujeme navzájem:</vt:lpstr>
      <vt:lpstr>Na svislou osu vynášíme zpravidla:</vt:lpstr>
      <vt:lpstr>Značky bodů vynášených do grafu volíme zpravidla:</vt:lpstr>
      <vt:lpstr>Body vynesené do grafu závislosti rychlosti na čase prokládáme: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Základní škola a Mateřská škola Bílá Třemešná, okres Trutnov</dc:title>
  <dc:creator>Lukáš Bohánský</dc:creator>
  <cp:lastModifiedBy>ZCH</cp:lastModifiedBy>
  <cp:revision>208</cp:revision>
  <dcterms:created xsi:type="dcterms:W3CDTF">2013-05-10T12:01:16Z</dcterms:created>
  <dcterms:modified xsi:type="dcterms:W3CDTF">2020-10-11T09:16:26Z</dcterms:modified>
</cp:coreProperties>
</file>