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61" r:id="rId1"/>
  </p:sldMasterIdLst>
  <p:notesMasterIdLst>
    <p:notesMasterId r:id="rId21"/>
  </p:notesMasterIdLst>
  <p:handoutMasterIdLst>
    <p:handoutMasterId r:id="rId22"/>
  </p:handoutMasterIdLst>
  <p:sldIdLst>
    <p:sldId id="256" r:id="rId2"/>
    <p:sldId id="257" r:id="rId3"/>
    <p:sldId id="258" r:id="rId4"/>
    <p:sldId id="259" r:id="rId5"/>
    <p:sldId id="270" r:id="rId6"/>
    <p:sldId id="260" r:id="rId7"/>
    <p:sldId id="261" r:id="rId8"/>
    <p:sldId id="271" r:id="rId9"/>
    <p:sldId id="272" r:id="rId10"/>
    <p:sldId id="262" r:id="rId11"/>
    <p:sldId id="263" r:id="rId12"/>
    <p:sldId id="273" r:id="rId13"/>
    <p:sldId id="264" r:id="rId14"/>
    <p:sldId id="274" r:id="rId15"/>
    <p:sldId id="275" r:id="rId16"/>
    <p:sldId id="265" r:id="rId17"/>
    <p:sldId id="276" r:id="rId18"/>
    <p:sldId id="268" r:id="rId19"/>
    <p:sldId id="277" r:id="rId20"/>
  </p:sldIdLst>
  <p:sldSz cx="9144000" cy="6858000" type="screen4x3"/>
  <p:notesSz cx="6997700" cy="92837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6FDAF"/>
    <a:srgbClr val="00CCFF"/>
    <a:srgbClr val="FFCC00"/>
    <a:srgbClr val="FAFC9E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0" autoAdjust="0"/>
    <p:restoredTop sz="94600" autoAdjust="0"/>
  </p:normalViewPr>
  <p:slideViewPr>
    <p:cSldViewPr>
      <p:cViewPr varScale="1">
        <p:scale>
          <a:sx n="82" d="100"/>
          <a:sy n="82" d="100"/>
        </p:scale>
        <p:origin x="1474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6" rIns="93029" bIns="46516" numCol="1" anchor="t" anchorCtr="0" compatLnSpc="1">
            <a:prstTxWarp prst="textNoShape">
              <a:avLst/>
            </a:prstTxWarp>
          </a:bodyPr>
          <a:lstStyle>
            <a:lvl1pPr defTabSz="930275">
              <a:defRPr kumimoji="1" sz="1200">
                <a:latin typeface="Tahoma" charset="0"/>
              </a:defRPr>
            </a:lvl1pPr>
          </a:lstStyle>
          <a:p>
            <a:endParaRPr lang="cs-CZ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63988" y="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6" rIns="93029" bIns="46516" numCol="1" anchor="t" anchorCtr="0" compatLnSpc="1">
            <a:prstTxWarp prst="textNoShape">
              <a:avLst/>
            </a:prstTxWarp>
          </a:bodyPr>
          <a:lstStyle>
            <a:lvl1pPr algn="r" defTabSz="930275">
              <a:defRPr kumimoji="1" sz="1200">
                <a:latin typeface="Tahoma" charset="0"/>
              </a:defRPr>
            </a:lvl1pPr>
          </a:lstStyle>
          <a:p>
            <a:endParaRPr lang="cs-CZ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18563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6" rIns="93029" bIns="46516" numCol="1" anchor="b" anchorCtr="0" compatLnSpc="1">
            <a:prstTxWarp prst="textNoShape">
              <a:avLst/>
            </a:prstTxWarp>
          </a:bodyPr>
          <a:lstStyle>
            <a:lvl1pPr defTabSz="930275">
              <a:defRPr kumimoji="1" sz="1200">
                <a:latin typeface="Tahoma" charset="0"/>
              </a:defRPr>
            </a:lvl1pPr>
          </a:lstStyle>
          <a:p>
            <a:endParaRPr lang="cs-CZ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63988" y="8818563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029" tIns="46516" rIns="93029" bIns="46516" numCol="1" anchor="b" anchorCtr="0" compatLnSpc="1">
            <a:prstTxWarp prst="textNoShape">
              <a:avLst/>
            </a:prstTxWarp>
          </a:bodyPr>
          <a:lstStyle>
            <a:lvl1pPr algn="r" defTabSz="930275">
              <a:defRPr kumimoji="1" sz="1200">
                <a:latin typeface="Tahoma" charset="0"/>
              </a:defRPr>
            </a:lvl1pPr>
          </a:lstStyle>
          <a:p>
            <a:fld id="{5FB73026-34CA-4238-9DD5-797337421EAB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3651562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9381" tIns="0" rIns="19381" bIns="0" numCol="1" anchor="t" anchorCtr="0" compatLnSpc="1">
            <a:prstTxWarp prst="textNoShape">
              <a:avLst/>
            </a:prstTxWarp>
          </a:bodyPr>
          <a:lstStyle>
            <a:lvl1pPr defTabSz="930275">
              <a:defRPr kumimoji="1" sz="1000" i="1">
                <a:latin typeface="Tahoma" charset="0"/>
              </a:defRPr>
            </a:lvl1pPr>
          </a:lstStyle>
          <a:p>
            <a:r>
              <a:rPr lang="cs-CZ"/>
              <a:t>*</a:t>
            </a:r>
            <a:endParaRPr lang="cs-CZ" sz="120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65575" y="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9381" tIns="0" rIns="19381" bIns="0" numCol="1" anchor="t" anchorCtr="0" compatLnSpc="1">
            <a:prstTxWarp prst="textNoShape">
              <a:avLst/>
            </a:prstTxWarp>
          </a:bodyPr>
          <a:lstStyle>
            <a:lvl1pPr algn="r" defTabSz="930275">
              <a:defRPr kumimoji="1" sz="1000" i="1">
                <a:latin typeface="Tahoma" charset="0"/>
              </a:defRPr>
            </a:lvl1pPr>
          </a:lstStyle>
          <a:p>
            <a:r>
              <a:rPr lang="cs-CZ"/>
              <a:t>16. 7. 1996</a:t>
            </a:r>
            <a:endParaRPr lang="cs-CZ" sz="1200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77925" y="696913"/>
            <a:ext cx="4641850" cy="3481387"/>
          </a:xfrm>
          <a:prstGeom prst="rect">
            <a:avLst/>
          </a:prstGeom>
          <a:noFill/>
          <a:ln w="12700" cap="sq">
            <a:solidFill>
              <a:schemeClr val="tx1"/>
            </a:solidFill>
            <a:miter lim="800000"/>
            <a:headEnd/>
            <a:tailEnd/>
          </a:ln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1863" y="4410075"/>
            <a:ext cx="5133975" cy="417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3675" tIns="46840" rIns="93675" bIns="4684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015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9381" tIns="0" rIns="19381" bIns="0" numCol="1" anchor="b" anchorCtr="0" compatLnSpc="1">
            <a:prstTxWarp prst="textNoShape">
              <a:avLst/>
            </a:prstTxWarp>
          </a:bodyPr>
          <a:lstStyle>
            <a:lvl1pPr defTabSz="930275">
              <a:defRPr kumimoji="1" sz="1000" i="1">
                <a:latin typeface="Tahoma" charset="0"/>
              </a:defRPr>
            </a:lvl1pPr>
          </a:lstStyle>
          <a:p>
            <a:r>
              <a:rPr lang="cs-CZ"/>
              <a:t>*</a:t>
            </a:r>
            <a:endParaRPr lang="cs-CZ" sz="1200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65575" y="882015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9381" tIns="0" rIns="19381" bIns="0" numCol="1" anchor="b" anchorCtr="0" compatLnSpc="1">
            <a:prstTxWarp prst="textNoShape">
              <a:avLst/>
            </a:prstTxWarp>
          </a:bodyPr>
          <a:lstStyle>
            <a:lvl1pPr algn="r" defTabSz="930275">
              <a:defRPr kumimoji="1" sz="1000" i="1">
                <a:latin typeface="Tahoma" charset="0"/>
              </a:defRPr>
            </a:lvl1pPr>
          </a:lstStyle>
          <a:p>
            <a:r>
              <a:rPr lang="cs-CZ"/>
              <a:t>##</a:t>
            </a:r>
            <a:endParaRPr lang="cs-CZ" sz="1200"/>
          </a:p>
        </p:txBody>
      </p:sp>
    </p:spTree>
    <p:extLst>
      <p:ext uri="{BB962C8B-B14F-4D97-AF65-F5344CB8AC3E}">
        <p14:creationId xmlns:p14="http://schemas.microsoft.com/office/powerpoint/2010/main" val="1568431770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cs-CZ"/>
              <a:t>*</a:t>
            </a:r>
            <a:endParaRPr lang="cs-CZ" sz="1200" i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cs-CZ"/>
              <a:t>16. 7. 1996</a:t>
            </a:r>
            <a:endParaRPr lang="cs-CZ" sz="1200" i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r>
              <a:rPr lang="cs-CZ"/>
              <a:t>*</a:t>
            </a:r>
            <a:endParaRPr lang="cs-CZ" sz="1200" i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cs-CZ"/>
              <a:t>##</a:t>
            </a:r>
            <a:endParaRPr lang="cs-CZ" sz="1200" i="0"/>
          </a:p>
        </p:txBody>
      </p:sp>
      <p:sp>
        <p:nvSpPr>
          <p:cNvPr id="215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435361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842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584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584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3584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</p:grpSp>
        <p:grpSp>
          <p:nvGrpSpPr>
            <p:cNvPr id="3584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584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3584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cs-CZ"/>
              </a:p>
            </p:txBody>
          </p:sp>
        </p:grpSp>
        <p:sp>
          <p:nvSpPr>
            <p:cNvPr id="3584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cs-CZ"/>
            </a:p>
          </p:txBody>
        </p:sp>
        <p:sp>
          <p:nvSpPr>
            <p:cNvPr id="3585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cs-CZ"/>
            </a:p>
          </p:txBody>
        </p:sp>
        <p:sp>
          <p:nvSpPr>
            <p:cNvPr id="3585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cs-CZ"/>
            </a:p>
          </p:txBody>
        </p:sp>
      </p:grpSp>
      <p:sp>
        <p:nvSpPr>
          <p:cNvPr id="3585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cs-CZ"/>
              <a:t>Klepnutím lze upravit styl předlohy nadpisů.</a:t>
            </a:r>
          </a:p>
        </p:txBody>
      </p:sp>
      <p:sp>
        <p:nvSpPr>
          <p:cNvPr id="3585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cs-CZ"/>
              <a:t>Klepnutím lze upravit styl předlohy podnadpisů.</a:t>
            </a:r>
          </a:p>
        </p:txBody>
      </p:sp>
      <p:sp>
        <p:nvSpPr>
          <p:cNvPr id="3585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cs-CZ"/>
          </a:p>
        </p:txBody>
      </p:sp>
      <p:sp>
        <p:nvSpPr>
          <p:cNvPr id="3585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cs-CZ"/>
          </a:p>
        </p:txBody>
      </p:sp>
      <p:sp>
        <p:nvSpPr>
          <p:cNvPr id="3585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02D10FC6-B2FC-4C06-AF18-DF813A0FF84A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Klepnutím lze upravit styl předlohy nadpisů.</a:t>
            </a:r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48B3A5-5604-40F4-B019-3E1DDDBD804A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cs-CZ"/>
              <a:t>Klepnutím lze upravit styl předlohy nadpisů.</a:t>
            </a:r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DE7965D-58FA-4F9B-9036-7EC00D504865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Klepnutím lze upravit styl předlohy nadpisů.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681697B-781B-4636-9FD1-01290AAA3445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/>
              <a:t>Klepnutím lze upravit styl předlohy nadpisů.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cs-CZ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1829CD-FEA8-4C71-BB56-CA580011B6D7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Klepnutím lze upravit styl předlohy nadpisů.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3C92D9-00AD-4312-8C8A-83136F98F797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cs-CZ"/>
              <a:t>Klepnutím lze upravit styl předlohy nadpisů.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1AA019-6048-4212-B016-0D1A9C53283C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Klepnutím lze upravit styl předlohy nadpisů.</a:t>
            </a:r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E63658E-E55A-4752-8418-0FF5271537E8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4C1ADB-E2B0-4FC6-BF99-7D7298D5954B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/>
              <a:t>Klepnutím lze upravit styl předlohy nadpisů.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442101-2747-4B4E-9F18-41C1BED2457E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/>
              <a:t>Klepnutím lze upravit styl předlohy nadpisů.</a:t>
            </a:r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Klepnutím na ikonu přidáte obrázek.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A06C4B-1F55-4A3E-9895-3EDC1A44BFE4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  <p:transition spd="med">
    <p:wipe dir="d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1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cs-CZ"/>
              <a:t>Klepnutím lze upravit styl předlohy nadpisů.</a:t>
            </a:r>
          </a:p>
        </p:txBody>
      </p:sp>
      <p:sp>
        <p:nvSpPr>
          <p:cNvPr id="3482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/>
              <a:t>Klepnutím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3482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+mn-lt"/>
              </a:defRPr>
            </a:lvl1pPr>
          </a:lstStyle>
          <a:p>
            <a:endParaRPr lang="cs-CZ"/>
          </a:p>
        </p:txBody>
      </p:sp>
      <p:sp>
        <p:nvSpPr>
          <p:cNvPr id="3482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+mn-lt"/>
              </a:defRPr>
            </a:lvl1pPr>
          </a:lstStyle>
          <a:p>
            <a:endParaRPr lang="cs-CZ"/>
          </a:p>
        </p:txBody>
      </p:sp>
      <p:sp>
        <p:nvSpPr>
          <p:cNvPr id="3482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latin typeface="+mn-lt"/>
              </a:defRPr>
            </a:lvl1pPr>
          </a:lstStyle>
          <a:p>
            <a:fld id="{0CA93D01-1C90-4833-A918-A869E9F8D2B0}" type="slidenum">
              <a:rPr lang="cs-CZ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ransition spd="med">
    <p:wipe dir="d"/>
  </p:transition>
  <p:txStyles>
    <p:titleStyle>
      <a:lvl1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12.xml"/><Relationship Id="rId2" Type="http://schemas.openxmlformats.org/officeDocument/2006/relationships/slide" Target="slide11.xml"/><Relationship Id="rId1" Type="http://schemas.openxmlformats.org/officeDocument/2006/relationships/slideLayout" Target="../slideLayouts/slideLayout2.xml"/><Relationship Id="rId4" Type="http://schemas.openxmlformats.org/officeDocument/2006/relationships/slide" Target="slide1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" Target="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" Target="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cs-CZ"/>
              <a:t>Tělesa</a:t>
            </a:r>
            <a:endParaRPr lang="cs-CZ" dirty="0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/>
              <a:t>Matematika – 6. ročník</a:t>
            </a:r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10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1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4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00" grpId="0" autoUpdateAnimBg="0"/>
      <p:bldP spid="4101" grpId="0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r>
              <a:rPr lang="cs-CZ" dirty="0"/>
              <a:t>Síť kvádru a krychle</a:t>
            </a:r>
            <a:br>
              <a:rPr lang="cs-CZ" dirty="0"/>
            </a:b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3240280" y="2192456"/>
            <a:ext cx="44280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1. Načrtni si krychli podle obrázku.</a:t>
            </a:r>
          </a:p>
        </p:txBody>
      </p:sp>
      <p:sp>
        <p:nvSpPr>
          <p:cNvPr id="14" name="Obdélník 13"/>
          <p:cNvSpPr/>
          <p:nvPr/>
        </p:nvSpPr>
        <p:spPr>
          <a:xfrm>
            <a:off x="883788" y="3560488"/>
            <a:ext cx="8276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3 cm</a:t>
            </a:r>
          </a:p>
        </p:txBody>
      </p:sp>
      <p:sp>
        <p:nvSpPr>
          <p:cNvPr id="2" name="Krychle 1"/>
          <p:cNvSpPr/>
          <p:nvPr/>
        </p:nvSpPr>
        <p:spPr bwMode="auto">
          <a:xfrm>
            <a:off x="720000" y="2060848"/>
            <a:ext cx="1440000" cy="1440160"/>
          </a:xfrm>
          <a:prstGeom prst="cube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5" name="Přímá spojnice 4"/>
          <p:cNvCxnSpPr/>
          <p:nvPr/>
        </p:nvCxnSpPr>
        <p:spPr bwMode="auto">
          <a:xfrm flipH="1">
            <a:off x="1080000" y="3113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19" name="Přímá spojnice 18"/>
          <p:cNvCxnSpPr/>
          <p:nvPr/>
        </p:nvCxnSpPr>
        <p:spPr bwMode="auto">
          <a:xfrm>
            <a:off x="1098000" y="2060848"/>
            <a:ext cx="0" cy="108012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22" name="Přímá spojnice 21"/>
          <p:cNvCxnSpPr/>
          <p:nvPr/>
        </p:nvCxnSpPr>
        <p:spPr bwMode="auto">
          <a:xfrm flipH="1">
            <a:off x="720000" y="3113904"/>
            <a:ext cx="378000" cy="387104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26" name="Obdélník 25"/>
          <p:cNvSpPr/>
          <p:nvPr/>
        </p:nvSpPr>
        <p:spPr>
          <a:xfrm>
            <a:off x="3240280" y="2552456"/>
            <a:ext cx="44280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2. Kolik má stěn, hran a vrcholů?</a:t>
            </a:r>
          </a:p>
        </p:txBody>
      </p:sp>
      <p:sp>
        <p:nvSpPr>
          <p:cNvPr id="27" name="Obdélník 26"/>
          <p:cNvSpPr/>
          <p:nvPr/>
        </p:nvSpPr>
        <p:spPr>
          <a:xfrm>
            <a:off x="3240280" y="2912456"/>
            <a:ext cx="44280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3. Jaký tvar mají její stěny?</a:t>
            </a:r>
          </a:p>
        </p:txBody>
      </p:sp>
      <p:sp>
        <p:nvSpPr>
          <p:cNvPr id="28" name="Obdélník 27"/>
          <p:cNvSpPr/>
          <p:nvPr/>
        </p:nvSpPr>
        <p:spPr>
          <a:xfrm>
            <a:off x="3240280" y="3272456"/>
            <a:ext cx="4716096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4. Narýsuj síť této krychle?</a:t>
            </a:r>
          </a:p>
          <a:p>
            <a:r>
              <a:rPr lang="cs-CZ" sz="2000" b="1" dirty="0"/>
              <a:t>    (síť si načrtni a připiš k ní rozměry)</a:t>
            </a:r>
          </a:p>
        </p:txBody>
      </p:sp>
      <p:sp>
        <p:nvSpPr>
          <p:cNvPr id="30" name="Obdélník 29"/>
          <p:cNvSpPr/>
          <p:nvPr/>
        </p:nvSpPr>
        <p:spPr>
          <a:xfrm>
            <a:off x="3131840" y="4469170"/>
            <a:ext cx="44280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1. Načrtni si kvádr podle obrázku.</a:t>
            </a:r>
          </a:p>
        </p:txBody>
      </p:sp>
      <p:sp>
        <p:nvSpPr>
          <p:cNvPr id="31" name="Obdélník 30"/>
          <p:cNvSpPr/>
          <p:nvPr/>
        </p:nvSpPr>
        <p:spPr>
          <a:xfrm>
            <a:off x="467544" y="6485274"/>
            <a:ext cx="8276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2 cm</a:t>
            </a:r>
          </a:p>
        </p:txBody>
      </p:sp>
      <p:sp>
        <p:nvSpPr>
          <p:cNvPr id="32" name="Krychle 31"/>
          <p:cNvSpPr/>
          <p:nvPr/>
        </p:nvSpPr>
        <p:spPr bwMode="auto">
          <a:xfrm>
            <a:off x="467544" y="4337562"/>
            <a:ext cx="1080000" cy="2160000"/>
          </a:xfrm>
          <a:prstGeom prst="cube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33" name="Přímá spojnice 32"/>
          <p:cNvCxnSpPr/>
          <p:nvPr/>
        </p:nvCxnSpPr>
        <p:spPr bwMode="auto">
          <a:xfrm flipH="1">
            <a:off x="720000" y="6237312"/>
            <a:ext cx="827664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34" name="Přímá spojnice 33"/>
          <p:cNvCxnSpPr/>
          <p:nvPr/>
        </p:nvCxnSpPr>
        <p:spPr bwMode="auto">
          <a:xfrm flipH="1">
            <a:off x="720000" y="4337562"/>
            <a:ext cx="0" cy="189975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35" name="Přímá spojnice 34"/>
          <p:cNvCxnSpPr/>
          <p:nvPr/>
        </p:nvCxnSpPr>
        <p:spPr bwMode="auto">
          <a:xfrm flipH="1">
            <a:off x="500706" y="6243814"/>
            <a:ext cx="219294" cy="240742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36" name="Obdélník 35"/>
          <p:cNvSpPr/>
          <p:nvPr/>
        </p:nvSpPr>
        <p:spPr>
          <a:xfrm>
            <a:off x="3131840" y="4829170"/>
            <a:ext cx="44280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2. Kolik má stěn, hran a vrcholů?</a:t>
            </a:r>
          </a:p>
        </p:txBody>
      </p:sp>
      <p:sp>
        <p:nvSpPr>
          <p:cNvPr id="37" name="Obdélník 36"/>
          <p:cNvSpPr/>
          <p:nvPr/>
        </p:nvSpPr>
        <p:spPr>
          <a:xfrm>
            <a:off x="3131840" y="5189170"/>
            <a:ext cx="44280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3. Jaký tvar mají jeho stěny?</a:t>
            </a:r>
          </a:p>
        </p:txBody>
      </p:sp>
      <p:sp>
        <p:nvSpPr>
          <p:cNvPr id="38" name="Obdélník 37"/>
          <p:cNvSpPr/>
          <p:nvPr/>
        </p:nvSpPr>
        <p:spPr>
          <a:xfrm>
            <a:off x="3131840" y="5549170"/>
            <a:ext cx="4824536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4. Narýsuj síť tohoto kvádru?</a:t>
            </a:r>
          </a:p>
          <a:p>
            <a:r>
              <a:rPr lang="cs-CZ" sz="2000" b="1" dirty="0"/>
              <a:t> (síť si načrtni a připiš k ní rozměry)</a:t>
            </a:r>
          </a:p>
        </p:txBody>
      </p:sp>
      <p:sp>
        <p:nvSpPr>
          <p:cNvPr id="44" name="Obdélník 43"/>
          <p:cNvSpPr/>
          <p:nvPr/>
        </p:nvSpPr>
        <p:spPr>
          <a:xfrm>
            <a:off x="1512336" y="5135937"/>
            <a:ext cx="8276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5 cm</a:t>
            </a:r>
          </a:p>
        </p:txBody>
      </p:sp>
      <p:sp>
        <p:nvSpPr>
          <p:cNvPr id="45" name="Obdélník 44"/>
          <p:cNvSpPr/>
          <p:nvPr/>
        </p:nvSpPr>
        <p:spPr>
          <a:xfrm>
            <a:off x="1415994" y="6216565"/>
            <a:ext cx="82766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3 cm</a:t>
            </a:r>
          </a:p>
        </p:txBody>
      </p:sp>
      <p:sp>
        <p:nvSpPr>
          <p:cNvPr id="23" name="Šipka doprava 22">
            <a:hlinkClick r:id="rId2" action="ppaction://hlinksldjump"/>
          </p:cNvPr>
          <p:cNvSpPr/>
          <p:nvPr/>
        </p:nvSpPr>
        <p:spPr bwMode="auto">
          <a:xfrm>
            <a:off x="8100000" y="3420000"/>
            <a:ext cx="864096" cy="404984"/>
          </a:xfrm>
          <a:prstGeom prst="rightArrow">
            <a:avLst/>
          </a:prstGeom>
          <a:solidFill>
            <a:srgbClr val="FF00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47" name="Šipka doprava 46">
            <a:hlinkClick r:id="rId3" action="ppaction://hlinksldjump"/>
          </p:cNvPr>
          <p:cNvSpPr/>
          <p:nvPr/>
        </p:nvSpPr>
        <p:spPr bwMode="auto">
          <a:xfrm>
            <a:off x="8100000" y="5580000"/>
            <a:ext cx="864096" cy="404984"/>
          </a:xfrm>
          <a:prstGeom prst="rightArrow">
            <a:avLst/>
          </a:prstGeom>
          <a:solidFill>
            <a:srgbClr val="FF00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4" name="Šipka dolů 23">
            <a:hlinkClick r:id="rId4" action="ppaction://hlinksldjump"/>
          </p:cNvPr>
          <p:cNvSpPr/>
          <p:nvPr/>
        </p:nvSpPr>
        <p:spPr bwMode="auto">
          <a:xfrm>
            <a:off x="7956376" y="6189160"/>
            <a:ext cx="504056" cy="590791"/>
          </a:xfrm>
          <a:prstGeom prst="downArrow">
            <a:avLst/>
          </a:prstGeom>
          <a:solidFill>
            <a:schemeClr val="tx2">
              <a:lumMod val="60000"/>
              <a:lumOff val="4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92884457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1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9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4" grpId="0"/>
      <p:bldP spid="2" grpId="0" animBg="1"/>
      <p:bldP spid="26" grpId="0"/>
      <p:bldP spid="27" grpId="0"/>
      <p:bldP spid="28" grpId="0"/>
      <p:bldP spid="30" grpId="0"/>
      <p:bldP spid="31" grpId="0"/>
      <p:bldP spid="32" grpId="0" animBg="1"/>
      <p:bldP spid="36" grpId="0"/>
      <p:bldP spid="37" grpId="0"/>
      <p:bldP spid="38" grpId="0"/>
      <p:bldP spid="44" grpId="0"/>
      <p:bldP spid="45" grpId="0"/>
      <p:bldP spid="23" grpId="0" animBg="1"/>
      <p:bldP spid="47" grpId="0" animBg="1"/>
      <p:bldP spid="24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r>
              <a:rPr lang="cs-CZ" dirty="0"/>
              <a:t>Síť krychle</a:t>
            </a:r>
            <a:br>
              <a:rPr lang="cs-CZ" dirty="0"/>
            </a:br>
            <a:endParaRPr lang="cs-CZ" sz="3200" dirty="0"/>
          </a:p>
        </p:txBody>
      </p:sp>
      <p:cxnSp>
        <p:nvCxnSpPr>
          <p:cNvPr id="3" name="Přímá spojnice 2"/>
          <p:cNvCxnSpPr/>
          <p:nvPr/>
        </p:nvCxnSpPr>
        <p:spPr bwMode="auto">
          <a:xfrm>
            <a:off x="2484248" y="472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6" name="Přímá spojnice 25"/>
          <p:cNvCxnSpPr/>
          <p:nvPr/>
        </p:nvCxnSpPr>
        <p:spPr bwMode="auto">
          <a:xfrm flipV="1">
            <a:off x="2484248" y="3644904"/>
            <a:ext cx="0" cy="108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7" name="Přímá spojnice 26"/>
          <p:cNvCxnSpPr/>
          <p:nvPr/>
        </p:nvCxnSpPr>
        <p:spPr bwMode="auto">
          <a:xfrm>
            <a:off x="2484248" y="364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9" name="Přímá spojnice 28"/>
          <p:cNvCxnSpPr/>
          <p:nvPr/>
        </p:nvCxnSpPr>
        <p:spPr bwMode="auto">
          <a:xfrm>
            <a:off x="2484248" y="256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0" name="Přímá spojnice 29"/>
          <p:cNvCxnSpPr/>
          <p:nvPr/>
        </p:nvCxnSpPr>
        <p:spPr bwMode="auto">
          <a:xfrm>
            <a:off x="3564248" y="364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1" name="Přímá spojnice 30"/>
          <p:cNvCxnSpPr/>
          <p:nvPr/>
        </p:nvCxnSpPr>
        <p:spPr bwMode="auto">
          <a:xfrm>
            <a:off x="3564248" y="472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2" name="Přímá spojnice 31"/>
          <p:cNvCxnSpPr/>
          <p:nvPr/>
        </p:nvCxnSpPr>
        <p:spPr bwMode="auto">
          <a:xfrm>
            <a:off x="4644248" y="472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3" name="Přímá spojnice 32"/>
          <p:cNvCxnSpPr/>
          <p:nvPr/>
        </p:nvCxnSpPr>
        <p:spPr bwMode="auto">
          <a:xfrm flipV="1">
            <a:off x="2484248" y="2564904"/>
            <a:ext cx="0" cy="108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4" name="Přímá spojnice 33"/>
          <p:cNvCxnSpPr/>
          <p:nvPr/>
        </p:nvCxnSpPr>
        <p:spPr bwMode="auto">
          <a:xfrm flipV="1">
            <a:off x="3564248" y="2564904"/>
            <a:ext cx="0" cy="108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6" name="Přímá spojnice 35"/>
          <p:cNvCxnSpPr/>
          <p:nvPr/>
        </p:nvCxnSpPr>
        <p:spPr bwMode="auto">
          <a:xfrm flipV="1">
            <a:off x="3564248" y="3644904"/>
            <a:ext cx="0" cy="108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7" name="Přímá spojnice 36"/>
          <p:cNvCxnSpPr/>
          <p:nvPr/>
        </p:nvCxnSpPr>
        <p:spPr bwMode="auto">
          <a:xfrm flipV="1">
            <a:off x="4644248" y="3644904"/>
            <a:ext cx="0" cy="108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Přímá spojnice 37"/>
          <p:cNvCxnSpPr/>
          <p:nvPr/>
        </p:nvCxnSpPr>
        <p:spPr bwMode="auto">
          <a:xfrm flipV="1">
            <a:off x="3564248" y="4724904"/>
            <a:ext cx="0" cy="108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9" name="Přímá spojnice 38"/>
          <p:cNvCxnSpPr/>
          <p:nvPr/>
        </p:nvCxnSpPr>
        <p:spPr bwMode="auto">
          <a:xfrm flipV="1">
            <a:off x="4644248" y="4724904"/>
            <a:ext cx="0" cy="108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0" name="Přímá spojnice 39"/>
          <p:cNvCxnSpPr/>
          <p:nvPr/>
        </p:nvCxnSpPr>
        <p:spPr bwMode="auto">
          <a:xfrm flipV="1">
            <a:off x="5724248" y="3644904"/>
            <a:ext cx="0" cy="108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1" name="Přímá spojnice 40"/>
          <p:cNvCxnSpPr/>
          <p:nvPr/>
        </p:nvCxnSpPr>
        <p:spPr bwMode="auto">
          <a:xfrm flipV="1">
            <a:off x="6804248" y="3644904"/>
            <a:ext cx="0" cy="108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2" name="Přímá spojnice 41"/>
          <p:cNvCxnSpPr/>
          <p:nvPr/>
        </p:nvCxnSpPr>
        <p:spPr bwMode="auto">
          <a:xfrm>
            <a:off x="3564248" y="580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4" name="Přímá spojnice 43"/>
          <p:cNvCxnSpPr/>
          <p:nvPr/>
        </p:nvCxnSpPr>
        <p:spPr bwMode="auto">
          <a:xfrm>
            <a:off x="4644248" y="364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5" name="Přímá spojnice 44"/>
          <p:cNvCxnSpPr/>
          <p:nvPr/>
        </p:nvCxnSpPr>
        <p:spPr bwMode="auto">
          <a:xfrm>
            <a:off x="5724248" y="472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6" name="Přímá spojnice 45"/>
          <p:cNvCxnSpPr/>
          <p:nvPr/>
        </p:nvCxnSpPr>
        <p:spPr bwMode="auto">
          <a:xfrm>
            <a:off x="5724248" y="364490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" name="Šipka doleva 4">
            <a:hlinkClick r:id="rId2" action="ppaction://hlinksldjump"/>
          </p:cNvPr>
          <p:cNvSpPr/>
          <p:nvPr/>
        </p:nvSpPr>
        <p:spPr bwMode="auto">
          <a:xfrm>
            <a:off x="7380312" y="5804904"/>
            <a:ext cx="1152128" cy="504416"/>
          </a:xfrm>
          <a:prstGeom prst="leftArrow">
            <a:avLst/>
          </a:prstGeom>
          <a:solidFill>
            <a:srgbClr val="FF00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05790804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500"/>
                            </p:stCondLst>
                            <p:childTnLst>
                              <p:par>
                                <p:cTn id="26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00"/>
                            </p:stCondLst>
                            <p:childTnLst>
                              <p:par>
                                <p:cTn id="30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500"/>
                            </p:stCondLst>
                            <p:childTnLst>
                              <p:par>
                                <p:cTn id="39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1000"/>
                            </p:stCondLst>
                            <p:childTnLst>
                              <p:par>
                                <p:cTn id="43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45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500"/>
                            </p:stCondLst>
                            <p:childTnLst>
                              <p:par>
                                <p:cTn id="52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4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1000"/>
                            </p:stCondLst>
                            <p:childTnLst>
                              <p:par>
                                <p:cTn id="56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8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500"/>
                            </p:stCondLst>
                            <p:childTnLst>
                              <p:par>
                                <p:cTn id="65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1000"/>
                            </p:stCondLst>
                            <p:childTnLst>
                              <p:par>
                                <p:cTn id="69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1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6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500"/>
                            </p:stCondLst>
                            <p:childTnLst>
                              <p:par>
                                <p:cTn id="78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0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1000"/>
                            </p:stCondLst>
                            <p:childTnLst>
                              <p:par>
                                <p:cTn id="82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4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r>
              <a:rPr lang="cs-CZ" dirty="0"/>
              <a:t>Síť kvádru</a:t>
            </a:r>
            <a:br>
              <a:rPr lang="cs-CZ" dirty="0"/>
            </a:br>
            <a:endParaRPr lang="cs-CZ" sz="3200" dirty="0"/>
          </a:p>
        </p:txBody>
      </p:sp>
      <p:cxnSp>
        <p:nvCxnSpPr>
          <p:cNvPr id="3" name="Přímá spojnice 2"/>
          <p:cNvCxnSpPr/>
          <p:nvPr/>
        </p:nvCxnSpPr>
        <p:spPr bwMode="auto">
          <a:xfrm>
            <a:off x="2772120" y="5302243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6" name="Přímá spojnice 25"/>
          <p:cNvCxnSpPr/>
          <p:nvPr/>
        </p:nvCxnSpPr>
        <p:spPr bwMode="auto">
          <a:xfrm flipV="1">
            <a:off x="2771872" y="3502243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7" name="Přímá spojnice 26"/>
          <p:cNvCxnSpPr/>
          <p:nvPr/>
        </p:nvCxnSpPr>
        <p:spPr bwMode="auto">
          <a:xfrm>
            <a:off x="2772120" y="3502243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9" name="Přímá spojnice 28"/>
          <p:cNvCxnSpPr/>
          <p:nvPr/>
        </p:nvCxnSpPr>
        <p:spPr bwMode="auto">
          <a:xfrm>
            <a:off x="2771872" y="2780928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0" name="Přímá spojnice 29"/>
          <p:cNvCxnSpPr/>
          <p:nvPr/>
        </p:nvCxnSpPr>
        <p:spPr bwMode="auto">
          <a:xfrm>
            <a:off x="3852120" y="3502243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1" name="Přímá spojnice 30"/>
          <p:cNvCxnSpPr/>
          <p:nvPr/>
        </p:nvCxnSpPr>
        <p:spPr bwMode="auto">
          <a:xfrm>
            <a:off x="3852120" y="5302243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2" name="Přímá spojnice 31"/>
          <p:cNvCxnSpPr/>
          <p:nvPr/>
        </p:nvCxnSpPr>
        <p:spPr bwMode="auto">
          <a:xfrm>
            <a:off x="4572120" y="5302243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3" name="Přímá spojnice 32"/>
          <p:cNvCxnSpPr/>
          <p:nvPr/>
        </p:nvCxnSpPr>
        <p:spPr bwMode="auto">
          <a:xfrm flipV="1">
            <a:off x="2772120" y="2782243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4" name="Přímá spojnice 33"/>
          <p:cNvCxnSpPr/>
          <p:nvPr/>
        </p:nvCxnSpPr>
        <p:spPr bwMode="auto">
          <a:xfrm flipV="1">
            <a:off x="3852120" y="2782243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6" name="Přímá spojnice 35"/>
          <p:cNvCxnSpPr/>
          <p:nvPr/>
        </p:nvCxnSpPr>
        <p:spPr bwMode="auto">
          <a:xfrm flipV="1">
            <a:off x="3852120" y="3502243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7" name="Přímá spojnice 36"/>
          <p:cNvCxnSpPr/>
          <p:nvPr/>
        </p:nvCxnSpPr>
        <p:spPr bwMode="auto">
          <a:xfrm flipV="1">
            <a:off x="4572200" y="3502243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Přímá spojnice 37"/>
          <p:cNvCxnSpPr/>
          <p:nvPr/>
        </p:nvCxnSpPr>
        <p:spPr bwMode="auto">
          <a:xfrm flipV="1">
            <a:off x="2772200" y="5302243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9" name="Přímá spojnice 38"/>
          <p:cNvCxnSpPr/>
          <p:nvPr/>
        </p:nvCxnSpPr>
        <p:spPr bwMode="auto">
          <a:xfrm flipV="1">
            <a:off x="3851872" y="5302243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0" name="Přímá spojnice 39"/>
          <p:cNvCxnSpPr/>
          <p:nvPr/>
        </p:nvCxnSpPr>
        <p:spPr bwMode="auto">
          <a:xfrm flipV="1">
            <a:off x="5652200" y="3502243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1" name="Přímá spojnice 40"/>
          <p:cNvCxnSpPr/>
          <p:nvPr/>
        </p:nvCxnSpPr>
        <p:spPr bwMode="auto">
          <a:xfrm flipV="1">
            <a:off x="6372200" y="3502243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2" name="Přímá spojnice 41"/>
          <p:cNvCxnSpPr/>
          <p:nvPr/>
        </p:nvCxnSpPr>
        <p:spPr bwMode="auto">
          <a:xfrm>
            <a:off x="2771872" y="6022243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4" name="Přímá spojnice 43"/>
          <p:cNvCxnSpPr/>
          <p:nvPr/>
        </p:nvCxnSpPr>
        <p:spPr bwMode="auto">
          <a:xfrm>
            <a:off x="4572200" y="3502243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5" name="Přímá spojnice 44"/>
          <p:cNvCxnSpPr/>
          <p:nvPr/>
        </p:nvCxnSpPr>
        <p:spPr bwMode="auto">
          <a:xfrm>
            <a:off x="5652120" y="5302243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6" name="Přímá spojnice 45"/>
          <p:cNvCxnSpPr/>
          <p:nvPr/>
        </p:nvCxnSpPr>
        <p:spPr bwMode="auto">
          <a:xfrm>
            <a:off x="5652120" y="3502243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2" name="Šipka doleva 21">
            <a:hlinkClick r:id="rId2" action="ppaction://hlinksldjump"/>
          </p:cNvPr>
          <p:cNvSpPr/>
          <p:nvPr/>
        </p:nvSpPr>
        <p:spPr bwMode="auto">
          <a:xfrm>
            <a:off x="7380312" y="5804904"/>
            <a:ext cx="1152128" cy="504416"/>
          </a:xfrm>
          <a:prstGeom prst="leftArrow">
            <a:avLst/>
          </a:prstGeom>
          <a:solidFill>
            <a:srgbClr val="FF00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19383350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500"/>
                            </p:stCondLst>
                            <p:childTnLst>
                              <p:par>
                                <p:cTn id="26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00"/>
                            </p:stCondLst>
                            <p:childTnLst>
                              <p:par>
                                <p:cTn id="30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500"/>
                            </p:stCondLst>
                            <p:childTnLst>
                              <p:par>
                                <p:cTn id="39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1000"/>
                            </p:stCondLst>
                            <p:childTnLst>
                              <p:par>
                                <p:cTn id="43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45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0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500"/>
                            </p:stCondLst>
                            <p:childTnLst>
                              <p:par>
                                <p:cTn id="52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4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1000"/>
                            </p:stCondLst>
                            <p:childTnLst>
                              <p:par>
                                <p:cTn id="56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58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500"/>
                            </p:stCondLst>
                            <p:childTnLst>
                              <p:par>
                                <p:cTn id="6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1000"/>
                            </p:stCondLst>
                            <p:childTnLst>
                              <p:par>
                                <p:cTn id="69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1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6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500"/>
                            </p:stCondLst>
                            <p:childTnLst>
                              <p:par>
                                <p:cTn id="78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0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1000"/>
                            </p:stCondLst>
                            <p:childTnLst>
                              <p:par>
                                <p:cTn id="82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4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r>
              <a:rPr lang="cs-CZ" dirty="0"/>
              <a:t>Povrch krychle a kvádru</a:t>
            </a: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0" y="2001034"/>
            <a:ext cx="914400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cs-CZ" sz="2800" b="1" dirty="0"/>
              <a:t>Povrch krychle a kvádru vypočteme </a:t>
            </a:r>
            <a:br>
              <a:rPr lang="cs-CZ" sz="2800" b="1" dirty="0"/>
            </a:br>
            <a:r>
              <a:rPr lang="cs-CZ" sz="2800" b="1" dirty="0"/>
              <a:t>jako součet obsahů všech jejich stěn.</a:t>
            </a:r>
          </a:p>
        </p:txBody>
      </p:sp>
      <p:sp>
        <p:nvSpPr>
          <p:cNvPr id="17" name="Obdélník 16"/>
          <p:cNvSpPr/>
          <p:nvPr/>
        </p:nvSpPr>
        <p:spPr>
          <a:xfrm>
            <a:off x="-29457" y="2964229"/>
            <a:ext cx="914400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cs-CZ" sz="2800" b="1" dirty="0"/>
              <a:t>Povrch krychle a kvádru vypočteme </a:t>
            </a:r>
            <a:br>
              <a:rPr lang="cs-CZ" sz="2800" b="1" dirty="0"/>
            </a:br>
            <a:r>
              <a:rPr lang="cs-CZ" sz="2800" b="1" dirty="0"/>
              <a:t>jako obsah jejich sítí.</a:t>
            </a:r>
          </a:p>
        </p:txBody>
      </p:sp>
      <p:sp>
        <p:nvSpPr>
          <p:cNvPr id="19" name="Obdélník 18"/>
          <p:cNvSpPr/>
          <p:nvPr/>
        </p:nvSpPr>
        <p:spPr bwMode="auto">
          <a:xfrm>
            <a:off x="180000" y="458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0" name="Obdélník 19"/>
          <p:cNvSpPr/>
          <p:nvPr/>
        </p:nvSpPr>
        <p:spPr bwMode="auto">
          <a:xfrm>
            <a:off x="1260000" y="458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1" name="Obdélník 20"/>
          <p:cNvSpPr/>
          <p:nvPr/>
        </p:nvSpPr>
        <p:spPr bwMode="auto">
          <a:xfrm>
            <a:off x="1260000" y="350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2" name="Obdélník 21"/>
          <p:cNvSpPr/>
          <p:nvPr/>
        </p:nvSpPr>
        <p:spPr bwMode="auto">
          <a:xfrm>
            <a:off x="1260000" y="566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3" name="Obdélník 22"/>
          <p:cNvSpPr/>
          <p:nvPr/>
        </p:nvSpPr>
        <p:spPr bwMode="auto">
          <a:xfrm>
            <a:off x="2340000" y="458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4" name="Obdélník 23"/>
          <p:cNvSpPr/>
          <p:nvPr/>
        </p:nvSpPr>
        <p:spPr bwMode="auto">
          <a:xfrm>
            <a:off x="3420000" y="458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" name="TextovéPole 1"/>
          <p:cNvSpPr txBox="1"/>
          <p:nvPr/>
        </p:nvSpPr>
        <p:spPr>
          <a:xfrm>
            <a:off x="287832" y="4680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1</a:t>
            </a:r>
          </a:p>
        </p:txBody>
      </p:sp>
      <p:sp>
        <p:nvSpPr>
          <p:cNvPr id="25" name="TextovéPole 24"/>
          <p:cNvSpPr txBox="1"/>
          <p:nvPr/>
        </p:nvSpPr>
        <p:spPr>
          <a:xfrm>
            <a:off x="1446319" y="4680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2</a:t>
            </a:r>
          </a:p>
        </p:txBody>
      </p:sp>
      <p:sp>
        <p:nvSpPr>
          <p:cNvPr id="26" name="TextovéPole 25"/>
          <p:cNvSpPr txBox="1"/>
          <p:nvPr/>
        </p:nvSpPr>
        <p:spPr>
          <a:xfrm>
            <a:off x="1369142" y="5787991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6</a:t>
            </a:r>
          </a:p>
        </p:txBody>
      </p:sp>
      <p:sp>
        <p:nvSpPr>
          <p:cNvPr id="27" name="TextovéPole 26"/>
          <p:cNvSpPr txBox="1"/>
          <p:nvPr/>
        </p:nvSpPr>
        <p:spPr>
          <a:xfrm>
            <a:off x="1367832" y="3609291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5</a:t>
            </a:r>
          </a:p>
        </p:txBody>
      </p:sp>
      <p:sp>
        <p:nvSpPr>
          <p:cNvPr id="28" name="TextovéPole 27"/>
          <p:cNvSpPr txBox="1"/>
          <p:nvPr/>
        </p:nvSpPr>
        <p:spPr>
          <a:xfrm>
            <a:off x="2503312" y="4680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3</a:t>
            </a:r>
          </a:p>
        </p:txBody>
      </p:sp>
      <p:sp>
        <p:nvSpPr>
          <p:cNvPr id="29" name="TextovéPole 28"/>
          <p:cNvSpPr txBox="1"/>
          <p:nvPr/>
        </p:nvSpPr>
        <p:spPr>
          <a:xfrm>
            <a:off x="3534431" y="4680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4</a:t>
            </a:r>
          </a:p>
        </p:txBody>
      </p:sp>
      <p:cxnSp>
        <p:nvCxnSpPr>
          <p:cNvPr id="30" name="Přímá spojnice 29"/>
          <p:cNvCxnSpPr/>
          <p:nvPr/>
        </p:nvCxnSpPr>
        <p:spPr bwMode="auto">
          <a:xfrm>
            <a:off x="5076376" y="6093376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1" name="Přímá spojnice 30"/>
          <p:cNvCxnSpPr/>
          <p:nvPr/>
        </p:nvCxnSpPr>
        <p:spPr bwMode="auto">
          <a:xfrm flipV="1">
            <a:off x="5076128" y="4293376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2" name="Přímá spojnice 31"/>
          <p:cNvCxnSpPr/>
          <p:nvPr/>
        </p:nvCxnSpPr>
        <p:spPr bwMode="auto">
          <a:xfrm>
            <a:off x="5076128" y="4296567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3" name="Přímá spojnice 32"/>
          <p:cNvCxnSpPr/>
          <p:nvPr/>
        </p:nvCxnSpPr>
        <p:spPr bwMode="auto">
          <a:xfrm>
            <a:off x="6876376" y="3573376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4" name="Přímá spojnice 33"/>
          <p:cNvCxnSpPr/>
          <p:nvPr/>
        </p:nvCxnSpPr>
        <p:spPr bwMode="auto">
          <a:xfrm>
            <a:off x="6156376" y="4293376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5" name="Přímá spojnice 34"/>
          <p:cNvCxnSpPr/>
          <p:nvPr/>
        </p:nvCxnSpPr>
        <p:spPr bwMode="auto">
          <a:xfrm>
            <a:off x="6156376" y="6093376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6" name="Přímá spojnice 35"/>
          <p:cNvCxnSpPr/>
          <p:nvPr/>
        </p:nvCxnSpPr>
        <p:spPr bwMode="auto">
          <a:xfrm>
            <a:off x="6876376" y="6093376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7" name="Přímá spojnice 36"/>
          <p:cNvCxnSpPr/>
          <p:nvPr/>
        </p:nvCxnSpPr>
        <p:spPr bwMode="auto">
          <a:xfrm flipV="1">
            <a:off x="6874782" y="3558336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Přímá spojnice 37"/>
          <p:cNvCxnSpPr/>
          <p:nvPr/>
        </p:nvCxnSpPr>
        <p:spPr bwMode="auto">
          <a:xfrm flipV="1">
            <a:off x="7956376" y="3573376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9" name="Přímá spojnice 38"/>
          <p:cNvCxnSpPr/>
          <p:nvPr/>
        </p:nvCxnSpPr>
        <p:spPr bwMode="auto">
          <a:xfrm flipV="1">
            <a:off x="6156376" y="4293376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0" name="Přímá spojnice 39"/>
          <p:cNvCxnSpPr/>
          <p:nvPr/>
        </p:nvCxnSpPr>
        <p:spPr bwMode="auto">
          <a:xfrm flipV="1">
            <a:off x="6876456" y="4293376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1" name="Přímá spojnice 40"/>
          <p:cNvCxnSpPr/>
          <p:nvPr/>
        </p:nvCxnSpPr>
        <p:spPr bwMode="auto">
          <a:xfrm flipV="1">
            <a:off x="5076456" y="6093376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2" name="Přímá spojnice 41"/>
          <p:cNvCxnSpPr/>
          <p:nvPr/>
        </p:nvCxnSpPr>
        <p:spPr bwMode="auto">
          <a:xfrm flipV="1">
            <a:off x="6156128" y="6093376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3" name="Přímá spojnice 42"/>
          <p:cNvCxnSpPr/>
          <p:nvPr/>
        </p:nvCxnSpPr>
        <p:spPr bwMode="auto">
          <a:xfrm flipV="1">
            <a:off x="7956456" y="4293376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4" name="Přímá spojnice 43"/>
          <p:cNvCxnSpPr/>
          <p:nvPr/>
        </p:nvCxnSpPr>
        <p:spPr bwMode="auto">
          <a:xfrm flipV="1">
            <a:off x="8676456" y="4293376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5" name="Přímá spojnice 44"/>
          <p:cNvCxnSpPr/>
          <p:nvPr/>
        </p:nvCxnSpPr>
        <p:spPr bwMode="auto">
          <a:xfrm>
            <a:off x="5076128" y="6813376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6" name="Přímá spojnice 45"/>
          <p:cNvCxnSpPr/>
          <p:nvPr/>
        </p:nvCxnSpPr>
        <p:spPr bwMode="auto">
          <a:xfrm>
            <a:off x="6876456" y="4293376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7" name="Přímá spojnice 46"/>
          <p:cNvCxnSpPr/>
          <p:nvPr/>
        </p:nvCxnSpPr>
        <p:spPr bwMode="auto">
          <a:xfrm>
            <a:off x="7956376" y="6093376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8" name="Přímá spojnice 47"/>
          <p:cNvCxnSpPr/>
          <p:nvPr/>
        </p:nvCxnSpPr>
        <p:spPr bwMode="auto">
          <a:xfrm>
            <a:off x="7956376" y="4293376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49" name="TextovéPole 48"/>
          <p:cNvSpPr txBox="1"/>
          <p:nvPr/>
        </p:nvSpPr>
        <p:spPr>
          <a:xfrm>
            <a:off x="5190787" y="4788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1</a:t>
            </a:r>
          </a:p>
        </p:txBody>
      </p:sp>
      <p:sp>
        <p:nvSpPr>
          <p:cNvPr id="50" name="TextovéPole 49"/>
          <p:cNvSpPr txBox="1"/>
          <p:nvPr/>
        </p:nvSpPr>
        <p:spPr>
          <a:xfrm>
            <a:off x="5262965" y="6021902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6</a:t>
            </a:r>
          </a:p>
        </p:txBody>
      </p:sp>
      <p:sp>
        <p:nvSpPr>
          <p:cNvPr id="51" name="TextovéPole 50"/>
          <p:cNvSpPr txBox="1"/>
          <p:nvPr/>
        </p:nvSpPr>
        <p:spPr>
          <a:xfrm>
            <a:off x="6066000" y="4788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2</a:t>
            </a:r>
          </a:p>
        </p:txBody>
      </p:sp>
      <p:sp>
        <p:nvSpPr>
          <p:cNvPr id="60" name="TextovéPole 59"/>
          <p:cNvSpPr txBox="1"/>
          <p:nvPr/>
        </p:nvSpPr>
        <p:spPr>
          <a:xfrm>
            <a:off x="6948000" y="4788322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3</a:t>
            </a:r>
          </a:p>
        </p:txBody>
      </p:sp>
      <p:sp>
        <p:nvSpPr>
          <p:cNvPr id="61" name="TextovéPole 60"/>
          <p:cNvSpPr txBox="1"/>
          <p:nvPr/>
        </p:nvSpPr>
        <p:spPr>
          <a:xfrm>
            <a:off x="7848000" y="4788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4</a:t>
            </a:r>
          </a:p>
        </p:txBody>
      </p:sp>
      <p:sp>
        <p:nvSpPr>
          <p:cNvPr id="62" name="TextovéPole 61"/>
          <p:cNvSpPr txBox="1"/>
          <p:nvPr/>
        </p:nvSpPr>
        <p:spPr>
          <a:xfrm>
            <a:off x="6986551" y="3456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5</a:t>
            </a:r>
          </a:p>
        </p:txBody>
      </p:sp>
      <p:sp>
        <p:nvSpPr>
          <p:cNvPr id="64" name="Obdélník 63"/>
          <p:cNvSpPr/>
          <p:nvPr/>
        </p:nvSpPr>
        <p:spPr>
          <a:xfrm>
            <a:off x="287860" y="2119602"/>
            <a:ext cx="8568280" cy="769441"/>
          </a:xfrm>
          <a:prstGeom prst="rect">
            <a:avLst/>
          </a:prstGeom>
          <a:solidFill>
            <a:srgbClr val="FFFF00"/>
          </a:solidFill>
        </p:spPr>
        <p:txBody>
          <a:bodyPr wrap="square">
            <a:spAutoFit/>
          </a:bodyPr>
          <a:lstStyle/>
          <a:p>
            <a:pPr algn="ctr"/>
            <a:r>
              <a:rPr lang="cs-CZ" sz="4400" b="1" dirty="0">
                <a:solidFill>
                  <a:srgbClr val="FF0000"/>
                </a:solidFill>
              </a:rPr>
              <a:t>S = S</a:t>
            </a:r>
            <a:r>
              <a:rPr lang="cs-CZ" sz="4400" b="1" baseline="-25000" dirty="0">
                <a:solidFill>
                  <a:srgbClr val="FF0000"/>
                </a:solidFill>
              </a:rPr>
              <a:t>1</a:t>
            </a:r>
            <a:r>
              <a:rPr lang="cs-CZ" sz="4400" b="1" dirty="0">
                <a:solidFill>
                  <a:srgbClr val="FF0000"/>
                </a:solidFill>
              </a:rPr>
              <a:t> + S</a:t>
            </a:r>
            <a:r>
              <a:rPr lang="cs-CZ" sz="4400" b="1" baseline="-25000" dirty="0">
                <a:solidFill>
                  <a:srgbClr val="FF0000"/>
                </a:solidFill>
              </a:rPr>
              <a:t>2</a:t>
            </a:r>
            <a:r>
              <a:rPr lang="cs-CZ" sz="4400" b="1" dirty="0">
                <a:solidFill>
                  <a:srgbClr val="FF0000"/>
                </a:solidFill>
              </a:rPr>
              <a:t> + S</a:t>
            </a:r>
            <a:r>
              <a:rPr lang="cs-CZ" sz="4400" b="1" baseline="-25000" dirty="0">
                <a:solidFill>
                  <a:srgbClr val="FF0000"/>
                </a:solidFill>
              </a:rPr>
              <a:t>3</a:t>
            </a:r>
            <a:r>
              <a:rPr lang="cs-CZ" sz="4400" b="1" dirty="0">
                <a:solidFill>
                  <a:srgbClr val="FF0000"/>
                </a:solidFill>
              </a:rPr>
              <a:t> + S</a:t>
            </a:r>
            <a:r>
              <a:rPr lang="cs-CZ" sz="4400" b="1" baseline="-25000" dirty="0">
                <a:solidFill>
                  <a:srgbClr val="FF0000"/>
                </a:solidFill>
              </a:rPr>
              <a:t>4</a:t>
            </a:r>
            <a:r>
              <a:rPr lang="cs-CZ" sz="4400" b="1" dirty="0">
                <a:solidFill>
                  <a:srgbClr val="FF0000"/>
                </a:solidFill>
              </a:rPr>
              <a:t> + S</a:t>
            </a:r>
            <a:r>
              <a:rPr lang="cs-CZ" sz="4400" b="1" baseline="-25000" dirty="0">
                <a:solidFill>
                  <a:srgbClr val="FF0000"/>
                </a:solidFill>
              </a:rPr>
              <a:t>5</a:t>
            </a:r>
            <a:r>
              <a:rPr lang="cs-CZ" sz="4400" b="1" dirty="0">
                <a:solidFill>
                  <a:srgbClr val="FF0000"/>
                </a:solidFill>
              </a:rPr>
              <a:t> + S</a:t>
            </a:r>
            <a:r>
              <a:rPr lang="cs-CZ" sz="4400" b="1" baseline="-25000" dirty="0">
                <a:solidFill>
                  <a:srgbClr val="FF0000"/>
                </a:solidFill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23519832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4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7" grpId="1"/>
      <p:bldP spid="17" grpId="0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" grpId="0"/>
      <p:bldP spid="25" grpId="0"/>
      <p:bldP spid="26" grpId="0"/>
      <p:bldP spid="27" grpId="0"/>
      <p:bldP spid="28" grpId="0"/>
      <p:bldP spid="29" grpId="0"/>
      <p:bldP spid="49" grpId="0"/>
      <p:bldP spid="50" grpId="0"/>
      <p:bldP spid="51" grpId="0"/>
      <p:bldP spid="60" grpId="0"/>
      <p:bldP spid="61" grpId="0"/>
      <p:bldP spid="62" grpId="0"/>
      <p:bldP spid="64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r>
              <a:rPr lang="cs-CZ" dirty="0"/>
              <a:t>Povrch krychle</a:t>
            </a: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0" y="2052000"/>
            <a:ext cx="91440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200" b="1" dirty="0"/>
              <a:t>Povrch krychle vypočteme jako součet obsahů všech jejích stěn.</a:t>
            </a:r>
          </a:p>
        </p:txBody>
      </p:sp>
      <p:sp>
        <p:nvSpPr>
          <p:cNvPr id="17" name="Obdélník 16"/>
          <p:cNvSpPr/>
          <p:nvPr/>
        </p:nvSpPr>
        <p:spPr>
          <a:xfrm>
            <a:off x="0" y="2448000"/>
            <a:ext cx="91440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200" b="1" dirty="0"/>
              <a:t>Povrch krychle vypočteme jako obsah její sítě.</a:t>
            </a:r>
          </a:p>
        </p:txBody>
      </p:sp>
      <p:sp>
        <p:nvSpPr>
          <p:cNvPr id="19" name="Obdélník 18"/>
          <p:cNvSpPr/>
          <p:nvPr/>
        </p:nvSpPr>
        <p:spPr bwMode="auto">
          <a:xfrm>
            <a:off x="180000" y="458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0" name="Obdélník 19"/>
          <p:cNvSpPr/>
          <p:nvPr/>
        </p:nvSpPr>
        <p:spPr bwMode="auto">
          <a:xfrm>
            <a:off x="1260000" y="458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1" name="Obdélník 20"/>
          <p:cNvSpPr/>
          <p:nvPr/>
        </p:nvSpPr>
        <p:spPr bwMode="auto">
          <a:xfrm>
            <a:off x="1260000" y="350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2" name="Obdélník 21"/>
          <p:cNvSpPr/>
          <p:nvPr/>
        </p:nvSpPr>
        <p:spPr bwMode="auto">
          <a:xfrm>
            <a:off x="1260000" y="566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3" name="Obdélník 22"/>
          <p:cNvSpPr/>
          <p:nvPr/>
        </p:nvSpPr>
        <p:spPr bwMode="auto">
          <a:xfrm>
            <a:off x="2340000" y="458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4" name="Obdélník 23"/>
          <p:cNvSpPr/>
          <p:nvPr/>
        </p:nvSpPr>
        <p:spPr bwMode="auto">
          <a:xfrm>
            <a:off x="3420000" y="4581368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" name="TextovéPole 1"/>
          <p:cNvSpPr txBox="1"/>
          <p:nvPr/>
        </p:nvSpPr>
        <p:spPr>
          <a:xfrm>
            <a:off x="287832" y="4680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1</a:t>
            </a:r>
          </a:p>
        </p:txBody>
      </p:sp>
      <p:sp>
        <p:nvSpPr>
          <p:cNvPr id="25" name="TextovéPole 24"/>
          <p:cNvSpPr txBox="1"/>
          <p:nvPr/>
        </p:nvSpPr>
        <p:spPr>
          <a:xfrm>
            <a:off x="1446319" y="4680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2</a:t>
            </a:r>
          </a:p>
        </p:txBody>
      </p:sp>
      <p:sp>
        <p:nvSpPr>
          <p:cNvPr id="26" name="TextovéPole 25"/>
          <p:cNvSpPr txBox="1"/>
          <p:nvPr/>
        </p:nvSpPr>
        <p:spPr>
          <a:xfrm>
            <a:off x="1369142" y="5787991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6</a:t>
            </a:r>
          </a:p>
        </p:txBody>
      </p:sp>
      <p:sp>
        <p:nvSpPr>
          <p:cNvPr id="27" name="TextovéPole 26"/>
          <p:cNvSpPr txBox="1"/>
          <p:nvPr/>
        </p:nvSpPr>
        <p:spPr>
          <a:xfrm>
            <a:off x="1367832" y="3609291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5</a:t>
            </a:r>
          </a:p>
        </p:txBody>
      </p:sp>
      <p:sp>
        <p:nvSpPr>
          <p:cNvPr id="28" name="TextovéPole 27"/>
          <p:cNvSpPr txBox="1"/>
          <p:nvPr/>
        </p:nvSpPr>
        <p:spPr>
          <a:xfrm>
            <a:off x="2503312" y="4680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3</a:t>
            </a:r>
          </a:p>
        </p:txBody>
      </p:sp>
      <p:sp>
        <p:nvSpPr>
          <p:cNvPr id="29" name="TextovéPole 28"/>
          <p:cNvSpPr txBox="1"/>
          <p:nvPr/>
        </p:nvSpPr>
        <p:spPr>
          <a:xfrm>
            <a:off x="3534431" y="468000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4</a:t>
            </a:r>
          </a:p>
        </p:txBody>
      </p:sp>
      <p:sp>
        <p:nvSpPr>
          <p:cNvPr id="64" name="Obdélník 63"/>
          <p:cNvSpPr/>
          <p:nvPr/>
        </p:nvSpPr>
        <p:spPr>
          <a:xfrm>
            <a:off x="4607999" y="2880000"/>
            <a:ext cx="4392000" cy="46166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cs-CZ" sz="2400" b="1" dirty="0">
                <a:solidFill>
                  <a:srgbClr val="FF0000"/>
                </a:solidFill>
              </a:rPr>
              <a:t>S = S</a:t>
            </a:r>
            <a:r>
              <a:rPr lang="cs-CZ" sz="2400" b="1" baseline="-25000" dirty="0">
                <a:solidFill>
                  <a:srgbClr val="FF0000"/>
                </a:solidFill>
              </a:rPr>
              <a:t>1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2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3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4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5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6</a:t>
            </a:r>
          </a:p>
        </p:txBody>
      </p:sp>
      <p:sp>
        <p:nvSpPr>
          <p:cNvPr id="52" name="Obdélník 51"/>
          <p:cNvSpPr/>
          <p:nvPr/>
        </p:nvSpPr>
        <p:spPr>
          <a:xfrm>
            <a:off x="4608000" y="3420000"/>
            <a:ext cx="3816000" cy="46166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cs-CZ" sz="2400" b="1" dirty="0">
                <a:solidFill>
                  <a:srgbClr val="FF0000"/>
                </a:solidFill>
              </a:rPr>
              <a:t>S</a:t>
            </a:r>
            <a:r>
              <a:rPr lang="cs-CZ" sz="2400" b="1" baseline="-25000" dirty="0">
                <a:solidFill>
                  <a:srgbClr val="FF0000"/>
                </a:solidFill>
              </a:rPr>
              <a:t>1</a:t>
            </a:r>
            <a:r>
              <a:rPr lang="cs-CZ" sz="2400" b="1" dirty="0">
                <a:solidFill>
                  <a:srgbClr val="FF0000"/>
                </a:solidFill>
              </a:rPr>
              <a:t> = S</a:t>
            </a:r>
            <a:r>
              <a:rPr lang="cs-CZ" sz="2400" b="1" baseline="-25000" dirty="0">
                <a:solidFill>
                  <a:srgbClr val="FF0000"/>
                </a:solidFill>
              </a:rPr>
              <a:t>2</a:t>
            </a:r>
            <a:r>
              <a:rPr lang="cs-CZ" sz="2400" b="1" dirty="0">
                <a:solidFill>
                  <a:srgbClr val="FF0000"/>
                </a:solidFill>
              </a:rPr>
              <a:t> = S</a:t>
            </a:r>
            <a:r>
              <a:rPr lang="cs-CZ" sz="2400" b="1" baseline="-25000" dirty="0">
                <a:solidFill>
                  <a:srgbClr val="FF0000"/>
                </a:solidFill>
              </a:rPr>
              <a:t>3</a:t>
            </a:r>
            <a:r>
              <a:rPr lang="cs-CZ" sz="2400" b="1" dirty="0">
                <a:solidFill>
                  <a:srgbClr val="FF0000"/>
                </a:solidFill>
              </a:rPr>
              <a:t> = S</a:t>
            </a:r>
            <a:r>
              <a:rPr lang="cs-CZ" sz="2400" b="1" baseline="-25000" dirty="0">
                <a:solidFill>
                  <a:srgbClr val="FF0000"/>
                </a:solidFill>
              </a:rPr>
              <a:t>4</a:t>
            </a:r>
            <a:r>
              <a:rPr lang="cs-CZ" sz="2400" b="1" dirty="0">
                <a:solidFill>
                  <a:srgbClr val="FF0000"/>
                </a:solidFill>
              </a:rPr>
              <a:t> = S</a:t>
            </a:r>
            <a:r>
              <a:rPr lang="cs-CZ" sz="2400" b="1" baseline="-25000" dirty="0">
                <a:solidFill>
                  <a:srgbClr val="FF0000"/>
                </a:solidFill>
              </a:rPr>
              <a:t>5</a:t>
            </a:r>
            <a:r>
              <a:rPr lang="cs-CZ" sz="2400" b="1" dirty="0">
                <a:solidFill>
                  <a:srgbClr val="FF0000"/>
                </a:solidFill>
              </a:rPr>
              <a:t> = S</a:t>
            </a:r>
            <a:r>
              <a:rPr lang="cs-CZ" sz="2400" b="1" baseline="-25000" dirty="0">
                <a:solidFill>
                  <a:srgbClr val="FF0000"/>
                </a:solidFill>
              </a:rPr>
              <a:t>6</a:t>
            </a:r>
          </a:p>
        </p:txBody>
      </p:sp>
      <p:sp>
        <p:nvSpPr>
          <p:cNvPr id="53" name="Obdélník 52"/>
          <p:cNvSpPr/>
          <p:nvPr/>
        </p:nvSpPr>
        <p:spPr>
          <a:xfrm>
            <a:off x="4608000" y="3960000"/>
            <a:ext cx="1440000" cy="46166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cs-CZ" sz="2400" b="1" dirty="0">
                <a:solidFill>
                  <a:srgbClr val="FF0000"/>
                </a:solidFill>
              </a:rPr>
              <a:t>S</a:t>
            </a:r>
            <a:r>
              <a:rPr lang="cs-CZ" sz="2400" b="1" baseline="-25000" dirty="0">
                <a:solidFill>
                  <a:srgbClr val="FF0000"/>
                </a:solidFill>
              </a:rPr>
              <a:t>1</a:t>
            </a:r>
            <a:r>
              <a:rPr lang="cs-CZ" sz="2400" b="1" dirty="0">
                <a:solidFill>
                  <a:srgbClr val="FF0000"/>
                </a:solidFill>
              </a:rPr>
              <a:t> = a ∙ a</a:t>
            </a:r>
            <a:endParaRPr lang="cs-CZ" sz="2400" b="1" baseline="-25000" dirty="0">
              <a:solidFill>
                <a:srgbClr val="FF0000"/>
              </a:solidFill>
            </a:endParaRPr>
          </a:p>
        </p:txBody>
      </p:sp>
      <p:sp>
        <p:nvSpPr>
          <p:cNvPr id="54" name="Obdélník 53"/>
          <p:cNvSpPr/>
          <p:nvPr/>
        </p:nvSpPr>
        <p:spPr>
          <a:xfrm>
            <a:off x="4608000" y="5760000"/>
            <a:ext cx="3096000" cy="769441"/>
          </a:xfrm>
          <a:prstGeom prst="rect">
            <a:avLst/>
          </a:prstGeom>
          <a:solidFill>
            <a:srgbClr val="D6FDAF"/>
          </a:solidFill>
          <a:ln w="38100">
            <a:solidFill>
              <a:schemeClr val="bg2"/>
            </a:solidFill>
          </a:ln>
        </p:spPr>
        <p:txBody>
          <a:bodyPr wrap="square">
            <a:spAutoFit/>
          </a:bodyPr>
          <a:lstStyle/>
          <a:p>
            <a:r>
              <a:rPr lang="cs-CZ" sz="4400" b="1" dirty="0">
                <a:solidFill>
                  <a:srgbClr val="FF0000"/>
                </a:solidFill>
              </a:rPr>
              <a:t>S = 6 ∙ a ∙ a</a:t>
            </a:r>
            <a:endParaRPr lang="cs-CZ" sz="4400" b="1" baseline="-25000" dirty="0">
              <a:solidFill>
                <a:srgbClr val="FF0000"/>
              </a:solidFill>
            </a:endParaRPr>
          </a:p>
        </p:txBody>
      </p:sp>
      <p:sp>
        <p:nvSpPr>
          <p:cNvPr id="3" name="TextovéPole 2"/>
          <p:cNvSpPr txBox="1"/>
          <p:nvPr/>
        </p:nvSpPr>
        <p:spPr>
          <a:xfrm>
            <a:off x="1713015" y="3065930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a</a:t>
            </a:r>
          </a:p>
        </p:txBody>
      </p:sp>
      <p:sp>
        <p:nvSpPr>
          <p:cNvPr id="55" name="TextovéPole 54"/>
          <p:cNvSpPr txBox="1"/>
          <p:nvPr/>
        </p:nvSpPr>
        <p:spPr>
          <a:xfrm>
            <a:off x="2375944" y="3860223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a</a:t>
            </a:r>
          </a:p>
        </p:txBody>
      </p:sp>
      <p:sp>
        <p:nvSpPr>
          <p:cNvPr id="56" name="TextovéPole 55"/>
          <p:cNvSpPr txBox="1"/>
          <p:nvPr/>
        </p:nvSpPr>
        <p:spPr>
          <a:xfrm>
            <a:off x="2340000" y="6012418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a</a:t>
            </a:r>
          </a:p>
        </p:txBody>
      </p:sp>
      <p:sp>
        <p:nvSpPr>
          <p:cNvPr id="57" name="TextovéPole 56"/>
          <p:cNvSpPr txBox="1"/>
          <p:nvPr/>
        </p:nvSpPr>
        <p:spPr>
          <a:xfrm>
            <a:off x="4500000" y="4904543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a</a:t>
            </a:r>
          </a:p>
        </p:txBody>
      </p:sp>
    </p:spTree>
    <p:extLst>
      <p:ext uri="{BB962C8B-B14F-4D97-AF65-F5344CB8AC3E}">
        <p14:creationId xmlns:p14="http://schemas.microsoft.com/office/powerpoint/2010/main" val="1055625446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1000"/>
                            </p:stCondLst>
                            <p:childTnLst>
                              <p:par>
                                <p:cTn id="51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1000"/>
                            </p:stCondLst>
                            <p:childTnLst>
                              <p:par>
                                <p:cTn id="54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1000"/>
                            </p:stCondLst>
                            <p:childTnLst>
                              <p:par>
                                <p:cTn id="57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1000"/>
                            </p:stCondLst>
                            <p:childTnLst>
                              <p:par>
                                <p:cTn id="60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1000"/>
                            </p:stCondLst>
                            <p:childTnLst>
                              <p:par>
                                <p:cTn id="63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1000"/>
                            </p:stCondLst>
                            <p:childTnLst>
                              <p:par>
                                <p:cTn id="66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1"/>
      <p:bldP spid="17" grpId="0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" grpId="0"/>
      <p:bldP spid="25" grpId="0"/>
      <p:bldP spid="26" grpId="0"/>
      <p:bldP spid="27" grpId="0"/>
      <p:bldP spid="28" grpId="0"/>
      <p:bldP spid="29" grpId="0"/>
      <p:bldP spid="64" grpId="0" animBg="1"/>
      <p:bldP spid="52" grpId="0" animBg="1"/>
      <p:bldP spid="53" grpId="0" animBg="1"/>
      <p:bldP spid="54" grpId="0" animBg="1"/>
      <p:bldP spid="3" grpId="0"/>
      <p:bldP spid="55" grpId="0"/>
      <p:bldP spid="56" grpId="0"/>
      <p:bldP spid="57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r>
              <a:rPr lang="cs-CZ" dirty="0"/>
              <a:t>Povrch kvádru</a:t>
            </a: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0" y="2052000"/>
            <a:ext cx="91440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200" b="1" dirty="0"/>
              <a:t>Povrch kvádru vypočteme jako součet obsahů všech jeho stěn.</a:t>
            </a:r>
          </a:p>
        </p:txBody>
      </p:sp>
      <p:sp>
        <p:nvSpPr>
          <p:cNvPr id="17" name="Obdélník 16"/>
          <p:cNvSpPr/>
          <p:nvPr/>
        </p:nvSpPr>
        <p:spPr>
          <a:xfrm>
            <a:off x="0" y="2448000"/>
            <a:ext cx="914400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200" b="1" dirty="0"/>
              <a:t>Povrch kvádru vypočteme jako obsah jeho sítě.</a:t>
            </a:r>
          </a:p>
        </p:txBody>
      </p:sp>
      <p:sp>
        <p:nvSpPr>
          <p:cNvPr id="64" name="Obdélník 63"/>
          <p:cNvSpPr/>
          <p:nvPr/>
        </p:nvSpPr>
        <p:spPr>
          <a:xfrm>
            <a:off x="4320000" y="2880000"/>
            <a:ext cx="4392000" cy="46166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cs-CZ" sz="2400" b="1" dirty="0">
                <a:solidFill>
                  <a:srgbClr val="FF0000"/>
                </a:solidFill>
              </a:rPr>
              <a:t>S = S</a:t>
            </a:r>
            <a:r>
              <a:rPr lang="cs-CZ" sz="2400" b="1" baseline="-25000" dirty="0">
                <a:solidFill>
                  <a:srgbClr val="FF0000"/>
                </a:solidFill>
              </a:rPr>
              <a:t>1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2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3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4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5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6</a:t>
            </a:r>
          </a:p>
        </p:txBody>
      </p:sp>
      <p:sp>
        <p:nvSpPr>
          <p:cNvPr id="52" name="Obdélník 51"/>
          <p:cNvSpPr/>
          <p:nvPr/>
        </p:nvSpPr>
        <p:spPr>
          <a:xfrm>
            <a:off x="4320000" y="3420000"/>
            <a:ext cx="3816000" cy="46166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cs-CZ" sz="2400" b="1" dirty="0">
                <a:solidFill>
                  <a:srgbClr val="FF0000"/>
                </a:solidFill>
              </a:rPr>
              <a:t>S</a:t>
            </a:r>
            <a:r>
              <a:rPr lang="cs-CZ" sz="2400" b="1" baseline="-25000" dirty="0">
                <a:solidFill>
                  <a:srgbClr val="FF0000"/>
                </a:solidFill>
              </a:rPr>
              <a:t>1</a:t>
            </a:r>
            <a:r>
              <a:rPr lang="cs-CZ" sz="2400" b="1" dirty="0">
                <a:solidFill>
                  <a:srgbClr val="FF0000"/>
                </a:solidFill>
              </a:rPr>
              <a:t> = S</a:t>
            </a:r>
            <a:r>
              <a:rPr lang="cs-CZ" sz="2400" b="1" baseline="-25000" dirty="0">
                <a:solidFill>
                  <a:srgbClr val="FF0000"/>
                </a:solidFill>
              </a:rPr>
              <a:t>2</a:t>
            </a:r>
            <a:r>
              <a:rPr lang="cs-CZ" sz="2400" b="1" dirty="0">
                <a:solidFill>
                  <a:srgbClr val="FF0000"/>
                </a:solidFill>
              </a:rPr>
              <a:t> a S</a:t>
            </a:r>
            <a:r>
              <a:rPr lang="cs-CZ" sz="2400" b="1" baseline="-25000" dirty="0">
                <a:solidFill>
                  <a:srgbClr val="FF0000"/>
                </a:solidFill>
              </a:rPr>
              <a:t>3</a:t>
            </a:r>
            <a:r>
              <a:rPr lang="cs-CZ" sz="2400" b="1" dirty="0">
                <a:solidFill>
                  <a:srgbClr val="FF0000"/>
                </a:solidFill>
              </a:rPr>
              <a:t> = S</a:t>
            </a:r>
            <a:r>
              <a:rPr lang="cs-CZ" sz="2400" b="1" baseline="-25000" dirty="0">
                <a:solidFill>
                  <a:srgbClr val="FF0000"/>
                </a:solidFill>
              </a:rPr>
              <a:t>4</a:t>
            </a:r>
            <a:r>
              <a:rPr lang="cs-CZ" sz="2400" b="1" dirty="0">
                <a:solidFill>
                  <a:srgbClr val="FF0000"/>
                </a:solidFill>
              </a:rPr>
              <a:t> a S</a:t>
            </a:r>
            <a:r>
              <a:rPr lang="cs-CZ" sz="2400" b="1" baseline="-25000" dirty="0">
                <a:solidFill>
                  <a:srgbClr val="FF0000"/>
                </a:solidFill>
              </a:rPr>
              <a:t>5</a:t>
            </a:r>
            <a:r>
              <a:rPr lang="cs-CZ" sz="2400" b="1" dirty="0">
                <a:solidFill>
                  <a:srgbClr val="FF0000"/>
                </a:solidFill>
              </a:rPr>
              <a:t> = S</a:t>
            </a:r>
            <a:r>
              <a:rPr lang="cs-CZ" sz="2400" b="1" baseline="-25000" dirty="0">
                <a:solidFill>
                  <a:srgbClr val="FF0000"/>
                </a:solidFill>
              </a:rPr>
              <a:t>6</a:t>
            </a:r>
          </a:p>
        </p:txBody>
      </p:sp>
      <p:sp>
        <p:nvSpPr>
          <p:cNvPr id="53" name="Obdélník 52"/>
          <p:cNvSpPr/>
          <p:nvPr/>
        </p:nvSpPr>
        <p:spPr>
          <a:xfrm>
            <a:off x="4320000" y="3960000"/>
            <a:ext cx="4356000" cy="46166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cs-CZ" sz="2400" b="1" dirty="0">
                <a:solidFill>
                  <a:srgbClr val="FF0000"/>
                </a:solidFill>
              </a:rPr>
              <a:t>S</a:t>
            </a:r>
            <a:r>
              <a:rPr lang="cs-CZ" sz="2400" b="1" baseline="-25000" dirty="0">
                <a:solidFill>
                  <a:srgbClr val="FF0000"/>
                </a:solidFill>
              </a:rPr>
              <a:t>1</a:t>
            </a:r>
            <a:r>
              <a:rPr lang="cs-CZ" sz="2400" b="1" dirty="0">
                <a:solidFill>
                  <a:srgbClr val="FF0000"/>
                </a:solidFill>
              </a:rPr>
              <a:t> = a ∙ b; S</a:t>
            </a:r>
            <a:r>
              <a:rPr lang="cs-CZ" sz="2400" b="1" baseline="-25000" dirty="0">
                <a:solidFill>
                  <a:srgbClr val="FF0000"/>
                </a:solidFill>
              </a:rPr>
              <a:t>3</a:t>
            </a:r>
            <a:r>
              <a:rPr lang="cs-CZ" sz="2400" b="1" dirty="0">
                <a:solidFill>
                  <a:srgbClr val="FF0000"/>
                </a:solidFill>
              </a:rPr>
              <a:t> = a ∙ c;</a:t>
            </a:r>
            <a:r>
              <a:rPr lang="cs-CZ" sz="2400" b="1" baseline="-25000" dirty="0">
                <a:solidFill>
                  <a:srgbClr val="FF0000"/>
                </a:solidFill>
              </a:rPr>
              <a:t> </a:t>
            </a:r>
            <a:r>
              <a:rPr lang="cs-CZ" sz="2400" b="1" dirty="0">
                <a:solidFill>
                  <a:srgbClr val="FF0000"/>
                </a:solidFill>
              </a:rPr>
              <a:t>S</a:t>
            </a:r>
            <a:r>
              <a:rPr lang="cs-CZ" sz="2400" b="1" baseline="-25000" dirty="0">
                <a:solidFill>
                  <a:srgbClr val="FF0000"/>
                </a:solidFill>
              </a:rPr>
              <a:t>5</a:t>
            </a:r>
            <a:r>
              <a:rPr lang="cs-CZ" sz="2400" b="1" dirty="0">
                <a:solidFill>
                  <a:srgbClr val="FF0000"/>
                </a:solidFill>
              </a:rPr>
              <a:t> = b ∙ c</a:t>
            </a:r>
            <a:endParaRPr lang="cs-CZ" sz="2400" b="1" baseline="-25000" dirty="0">
              <a:solidFill>
                <a:srgbClr val="FF0000"/>
              </a:solidFill>
            </a:endParaRPr>
          </a:p>
        </p:txBody>
      </p:sp>
      <p:sp>
        <p:nvSpPr>
          <p:cNvPr id="54" name="Obdélník 53"/>
          <p:cNvSpPr/>
          <p:nvPr/>
        </p:nvSpPr>
        <p:spPr>
          <a:xfrm>
            <a:off x="2051720" y="5940000"/>
            <a:ext cx="6948000" cy="769441"/>
          </a:xfrm>
          <a:prstGeom prst="rect">
            <a:avLst/>
          </a:prstGeom>
          <a:solidFill>
            <a:srgbClr val="D6FDAF"/>
          </a:solidFill>
          <a:ln w="38100">
            <a:solidFill>
              <a:schemeClr val="bg2"/>
            </a:solidFill>
          </a:ln>
        </p:spPr>
        <p:txBody>
          <a:bodyPr wrap="square">
            <a:spAutoFit/>
          </a:bodyPr>
          <a:lstStyle/>
          <a:p>
            <a:r>
              <a:rPr lang="cs-CZ" sz="4400" b="1" dirty="0">
                <a:solidFill>
                  <a:srgbClr val="FF0000"/>
                </a:solidFill>
              </a:rPr>
              <a:t>S = 2 ∙ (a ∙ b + a ∙ c + b ∙ c)</a:t>
            </a:r>
            <a:endParaRPr lang="cs-CZ" sz="4400" b="1" baseline="-25000" dirty="0">
              <a:solidFill>
                <a:srgbClr val="FF0000"/>
              </a:solidFill>
            </a:endParaRPr>
          </a:p>
        </p:txBody>
      </p:sp>
      <p:cxnSp>
        <p:nvCxnSpPr>
          <p:cNvPr id="30" name="Přímá spojnice 29"/>
          <p:cNvCxnSpPr/>
          <p:nvPr/>
        </p:nvCxnSpPr>
        <p:spPr bwMode="auto">
          <a:xfrm>
            <a:off x="504232" y="577834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1" name="Přímá spojnice 30"/>
          <p:cNvCxnSpPr/>
          <p:nvPr/>
        </p:nvCxnSpPr>
        <p:spPr bwMode="auto">
          <a:xfrm flipV="1">
            <a:off x="503984" y="3978344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2" name="Přímá spojnice 31"/>
          <p:cNvCxnSpPr/>
          <p:nvPr/>
        </p:nvCxnSpPr>
        <p:spPr bwMode="auto">
          <a:xfrm>
            <a:off x="503984" y="3981535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3" name="Přímá spojnice 32"/>
          <p:cNvCxnSpPr/>
          <p:nvPr/>
        </p:nvCxnSpPr>
        <p:spPr bwMode="auto">
          <a:xfrm>
            <a:off x="2304232" y="325834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4" name="Přímá spojnice 33"/>
          <p:cNvCxnSpPr/>
          <p:nvPr/>
        </p:nvCxnSpPr>
        <p:spPr bwMode="auto">
          <a:xfrm>
            <a:off x="1584232" y="3978344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5" name="Přímá spojnice 34"/>
          <p:cNvCxnSpPr/>
          <p:nvPr/>
        </p:nvCxnSpPr>
        <p:spPr bwMode="auto">
          <a:xfrm>
            <a:off x="1584232" y="5778344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6" name="Přímá spojnice 35"/>
          <p:cNvCxnSpPr/>
          <p:nvPr/>
        </p:nvCxnSpPr>
        <p:spPr bwMode="auto">
          <a:xfrm>
            <a:off x="2304232" y="577834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7" name="Přímá spojnice 36"/>
          <p:cNvCxnSpPr/>
          <p:nvPr/>
        </p:nvCxnSpPr>
        <p:spPr bwMode="auto">
          <a:xfrm flipV="1">
            <a:off x="2302638" y="3243304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Přímá spojnice 37"/>
          <p:cNvCxnSpPr/>
          <p:nvPr/>
        </p:nvCxnSpPr>
        <p:spPr bwMode="auto">
          <a:xfrm flipV="1">
            <a:off x="3384232" y="3258344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9" name="Přímá spojnice 38"/>
          <p:cNvCxnSpPr/>
          <p:nvPr/>
        </p:nvCxnSpPr>
        <p:spPr bwMode="auto">
          <a:xfrm flipV="1">
            <a:off x="1584232" y="3978344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0" name="Přímá spojnice 39"/>
          <p:cNvCxnSpPr/>
          <p:nvPr/>
        </p:nvCxnSpPr>
        <p:spPr bwMode="auto">
          <a:xfrm flipV="1">
            <a:off x="2304312" y="3978344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1" name="Přímá spojnice 40"/>
          <p:cNvCxnSpPr/>
          <p:nvPr/>
        </p:nvCxnSpPr>
        <p:spPr bwMode="auto">
          <a:xfrm flipV="1">
            <a:off x="504312" y="5778344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2" name="Přímá spojnice 41"/>
          <p:cNvCxnSpPr/>
          <p:nvPr/>
        </p:nvCxnSpPr>
        <p:spPr bwMode="auto">
          <a:xfrm flipV="1">
            <a:off x="1583984" y="5778344"/>
            <a:ext cx="0" cy="72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3" name="Přímá spojnice 42"/>
          <p:cNvCxnSpPr/>
          <p:nvPr/>
        </p:nvCxnSpPr>
        <p:spPr bwMode="auto">
          <a:xfrm flipV="1">
            <a:off x="3384312" y="3978344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4" name="Přímá spojnice 43"/>
          <p:cNvCxnSpPr/>
          <p:nvPr/>
        </p:nvCxnSpPr>
        <p:spPr bwMode="auto">
          <a:xfrm flipV="1">
            <a:off x="4104312" y="3978344"/>
            <a:ext cx="0" cy="180000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5" name="Přímá spojnice 44"/>
          <p:cNvCxnSpPr/>
          <p:nvPr/>
        </p:nvCxnSpPr>
        <p:spPr bwMode="auto">
          <a:xfrm>
            <a:off x="503984" y="649834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6" name="Přímá spojnice 45"/>
          <p:cNvCxnSpPr/>
          <p:nvPr/>
        </p:nvCxnSpPr>
        <p:spPr bwMode="auto">
          <a:xfrm>
            <a:off x="2304312" y="3978344"/>
            <a:ext cx="108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7" name="Přímá spojnice 46"/>
          <p:cNvCxnSpPr/>
          <p:nvPr/>
        </p:nvCxnSpPr>
        <p:spPr bwMode="auto">
          <a:xfrm>
            <a:off x="3384232" y="5778344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8" name="Přímá spojnice 47"/>
          <p:cNvCxnSpPr/>
          <p:nvPr/>
        </p:nvCxnSpPr>
        <p:spPr bwMode="auto">
          <a:xfrm>
            <a:off x="3384232" y="3978344"/>
            <a:ext cx="720000" cy="0"/>
          </a:xfrm>
          <a:prstGeom prst="line">
            <a:avLst/>
          </a:prstGeom>
          <a:solidFill>
            <a:schemeClr val="accent1"/>
          </a:solidFill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49" name="TextovéPole 48"/>
          <p:cNvSpPr txBox="1"/>
          <p:nvPr/>
        </p:nvSpPr>
        <p:spPr>
          <a:xfrm>
            <a:off x="618643" y="4472968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1</a:t>
            </a:r>
          </a:p>
        </p:txBody>
      </p:sp>
      <p:sp>
        <p:nvSpPr>
          <p:cNvPr id="50" name="TextovéPole 49"/>
          <p:cNvSpPr txBox="1"/>
          <p:nvPr/>
        </p:nvSpPr>
        <p:spPr>
          <a:xfrm>
            <a:off x="690821" y="570687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6</a:t>
            </a:r>
          </a:p>
        </p:txBody>
      </p:sp>
      <p:sp>
        <p:nvSpPr>
          <p:cNvPr id="51" name="TextovéPole 50"/>
          <p:cNvSpPr txBox="1"/>
          <p:nvPr/>
        </p:nvSpPr>
        <p:spPr>
          <a:xfrm>
            <a:off x="1493856" y="4472968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3</a:t>
            </a:r>
          </a:p>
        </p:txBody>
      </p:sp>
      <p:sp>
        <p:nvSpPr>
          <p:cNvPr id="55" name="TextovéPole 54"/>
          <p:cNvSpPr txBox="1"/>
          <p:nvPr/>
        </p:nvSpPr>
        <p:spPr>
          <a:xfrm>
            <a:off x="2375856" y="4473290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2</a:t>
            </a:r>
          </a:p>
        </p:txBody>
      </p:sp>
      <p:sp>
        <p:nvSpPr>
          <p:cNvPr id="56" name="TextovéPole 55"/>
          <p:cNvSpPr txBox="1"/>
          <p:nvPr/>
        </p:nvSpPr>
        <p:spPr>
          <a:xfrm>
            <a:off x="3275856" y="4472968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4</a:t>
            </a:r>
          </a:p>
        </p:txBody>
      </p:sp>
      <p:sp>
        <p:nvSpPr>
          <p:cNvPr id="57" name="TextovéPole 56"/>
          <p:cNvSpPr txBox="1"/>
          <p:nvPr/>
        </p:nvSpPr>
        <p:spPr>
          <a:xfrm>
            <a:off x="2414407" y="3140968"/>
            <a:ext cx="10081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4800" dirty="0">
                <a:latin typeface="Arial Black" panose="020B0A04020102020204" pitchFamily="34" charset="0"/>
              </a:rPr>
              <a:t>S</a:t>
            </a:r>
            <a:r>
              <a:rPr lang="cs-CZ" sz="4800" baseline="-25000" dirty="0">
                <a:latin typeface="Arial Black" panose="020B0A04020102020204" pitchFamily="34" charset="0"/>
              </a:rPr>
              <a:t>5</a:t>
            </a:r>
          </a:p>
        </p:txBody>
      </p:sp>
      <p:sp>
        <p:nvSpPr>
          <p:cNvPr id="59" name="TextovéPole 58"/>
          <p:cNvSpPr txBox="1"/>
          <p:nvPr/>
        </p:nvSpPr>
        <p:spPr>
          <a:xfrm>
            <a:off x="161416" y="4712965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a</a:t>
            </a:r>
          </a:p>
        </p:txBody>
      </p:sp>
      <p:sp>
        <p:nvSpPr>
          <p:cNvPr id="60" name="TextovéPole 59"/>
          <p:cNvSpPr txBox="1"/>
          <p:nvPr/>
        </p:nvSpPr>
        <p:spPr>
          <a:xfrm>
            <a:off x="921351" y="3611260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b</a:t>
            </a:r>
          </a:p>
        </p:txBody>
      </p:sp>
      <p:sp>
        <p:nvSpPr>
          <p:cNvPr id="61" name="TextovéPole 60"/>
          <p:cNvSpPr txBox="1"/>
          <p:nvPr/>
        </p:nvSpPr>
        <p:spPr>
          <a:xfrm>
            <a:off x="1773720" y="3611260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c</a:t>
            </a:r>
          </a:p>
        </p:txBody>
      </p:sp>
      <p:sp>
        <p:nvSpPr>
          <p:cNvPr id="62" name="TextovéPole 61"/>
          <p:cNvSpPr txBox="1"/>
          <p:nvPr/>
        </p:nvSpPr>
        <p:spPr>
          <a:xfrm>
            <a:off x="2734488" y="2874074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b</a:t>
            </a:r>
          </a:p>
        </p:txBody>
      </p:sp>
      <p:sp>
        <p:nvSpPr>
          <p:cNvPr id="63" name="TextovéPole 62"/>
          <p:cNvSpPr txBox="1"/>
          <p:nvPr/>
        </p:nvSpPr>
        <p:spPr>
          <a:xfrm>
            <a:off x="3351127" y="3496324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c</a:t>
            </a:r>
          </a:p>
        </p:txBody>
      </p:sp>
      <p:sp>
        <p:nvSpPr>
          <p:cNvPr id="65" name="Obdélník 64"/>
          <p:cNvSpPr/>
          <p:nvPr/>
        </p:nvSpPr>
        <p:spPr>
          <a:xfrm>
            <a:off x="4320000" y="4500000"/>
            <a:ext cx="4680000" cy="461665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cs-CZ" sz="2400" b="1" dirty="0">
                <a:solidFill>
                  <a:srgbClr val="FF0000"/>
                </a:solidFill>
              </a:rPr>
              <a:t>S</a:t>
            </a:r>
            <a:r>
              <a:rPr lang="cs-CZ" sz="2400" b="1" baseline="-25000" dirty="0">
                <a:solidFill>
                  <a:srgbClr val="FF0000"/>
                </a:solidFill>
              </a:rPr>
              <a:t>1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3</a:t>
            </a:r>
            <a:r>
              <a:rPr lang="cs-CZ" sz="2400" b="1" dirty="0">
                <a:solidFill>
                  <a:srgbClr val="FF0000"/>
                </a:solidFill>
              </a:rPr>
              <a:t> + S</a:t>
            </a:r>
            <a:r>
              <a:rPr lang="cs-CZ" sz="2400" b="1" baseline="-25000" dirty="0">
                <a:solidFill>
                  <a:srgbClr val="FF0000"/>
                </a:solidFill>
              </a:rPr>
              <a:t>5</a:t>
            </a:r>
            <a:r>
              <a:rPr lang="cs-CZ" sz="2400" b="1" dirty="0">
                <a:solidFill>
                  <a:srgbClr val="FF0000"/>
                </a:solidFill>
              </a:rPr>
              <a:t> = a ∙ b + a ∙ c + b ∙ c</a:t>
            </a:r>
            <a:endParaRPr lang="cs-CZ" sz="2400" b="1" baseline="-25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6900019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2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7" grpId="0"/>
      <p:bldP spid="64" grpId="0" animBg="1"/>
      <p:bldP spid="52" grpId="0" animBg="1"/>
      <p:bldP spid="53" grpId="0" animBg="1"/>
      <p:bldP spid="54" grpId="0" animBg="1"/>
      <p:bldP spid="49" grpId="0"/>
      <p:bldP spid="50" grpId="0"/>
      <p:bldP spid="51" grpId="0"/>
      <p:bldP spid="55" grpId="0"/>
      <p:bldP spid="56" grpId="0"/>
      <p:bldP spid="57" grpId="0"/>
      <p:bldP spid="59" grpId="0"/>
      <p:bldP spid="60" grpId="0"/>
      <p:bldP spid="61" grpId="0"/>
      <p:bldP spid="62" grpId="0"/>
      <p:bldP spid="63" grpId="0"/>
      <p:bldP spid="65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r>
              <a:rPr lang="cs-CZ" dirty="0"/>
              <a:t>Povrch krychle</a:t>
            </a:r>
            <a:br>
              <a:rPr lang="cs-CZ" dirty="0"/>
            </a:b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720000" y="2060848"/>
            <a:ext cx="774043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Vypočtěte povrch krychle s délkou hrany:</a:t>
            </a:r>
          </a:p>
        </p:txBody>
      </p:sp>
      <p:sp>
        <p:nvSpPr>
          <p:cNvPr id="16" name="TextovéPole 15"/>
          <p:cNvSpPr txBox="1"/>
          <p:nvPr/>
        </p:nvSpPr>
        <p:spPr>
          <a:xfrm>
            <a:off x="540000" y="2876274"/>
            <a:ext cx="1656184" cy="396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a) a = 5 m</a:t>
            </a:r>
          </a:p>
        </p:txBody>
      </p:sp>
      <p:sp>
        <p:nvSpPr>
          <p:cNvPr id="52" name="TextovéPole 51"/>
          <p:cNvSpPr txBox="1"/>
          <p:nvPr/>
        </p:nvSpPr>
        <p:spPr>
          <a:xfrm>
            <a:off x="720000" y="384827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… 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3" name="Přímá spojnice 2"/>
          <p:cNvCxnSpPr/>
          <p:nvPr/>
        </p:nvCxnSpPr>
        <p:spPr bwMode="auto">
          <a:xfrm>
            <a:off x="720000" y="4208274"/>
            <a:ext cx="140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3" name="TextovéPole 52"/>
          <p:cNvSpPr txBox="1"/>
          <p:nvPr/>
        </p:nvSpPr>
        <p:spPr>
          <a:xfrm>
            <a:off x="720000" y="428027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6 · a · a</a:t>
            </a:r>
          </a:p>
        </p:txBody>
      </p:sp>
      <p:sp>
        <p:nvSpPr>
          <p:cNvPr id="54" name="TextovéPole 53"/>
          <p:cNvSpPr txBox="1"/>
          <p:nvPr/>
        </p:nvSpPr>
        <p:spPr>
          <a:xfrm>
            <a:off x="720000" y="471227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6 · 5 · 5</a:t>
            </a:r>
          </a:p>
        </p:txBody>
      </p:sp>
      <p:sp>
        <p:nvSpPr>
          <p:cNvPr id="55" name="TextovéPole 54"/>
          <p:cNvSpPr txBox="1"/>
          <p:nvPr/>
        </p:nvSpPr>
        <p:spPr>
          <a:xfrm>
            <a:off x="720000" y="514427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150</a:t>
            </a:r>
          </a:p>
        </p:txBody>
      </p:sp>
      <p:cxnSp>
        <p:nvCxnSpPr>
          <p:cNvPr id="56" name="Přímá spojnice 55"/>
          <p:cNvCxnSpPr/>
          <p:nvPr/>
        </p:nvCxnSpPr>
        <p:spPr bwMode="auto">
          <a:xfrm>
            <a:off x="719999" y="5504274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7" name="TextovéPole 56"/>
          <p:cNvSpPr txBox="1"/>
          <p:nvPr/>
        </p:nvSpPr>
        <p:spPr>
          <a:xfrm>
            <a:off x="719999" y="557627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150 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58" name="Přímá spojnice 57"/>
          <p:cNvCxnSpPr/>
          <p:nvPr/>
        </p:nvCxnSpPr>
        <p:spPr bwMode="auto">
          <a:xfrm>
            <a:off x="719999" y="5972274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9" name="Přímá spojnice 58"/>
          <p:cNvCxnSpPr/>
          <p:nvPr/>
        </p:nvCxnSpPr>
        <p:spPr bwMode="auto">
          <a:xfrm>
            <a:off x="720000" y="5936274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5" name="TextovéPole 14"/>
          <p:cNvSpPr txBox="1"/>
          <p:nvPr/>
        </p:nvSpPr>
        <p:spPr>
          <a:xfrm>
            <a:off x="720000" y="341627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 = 5 m</a:t>
            </a:r>
          </a:p>
        </p:txBody>
      </p:sp>
      <p:sp>
        <p:nvSpPr>
          <p:cNvPr id="17" name="TextovéPole 16"/>
          <p:cNvSpPr txBox="1"/>
          <p:nvPr/>
        </p:nvSpPr>
        <p:spPr>
          <a:xfrm>
            <a:off x="3167864" y="2917412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b) a = 13 cm</a:t>
            </a:r>
          </a:p>
        </p:txBody>
      </p:sp>
      <p:sp>
        <p:nvSpPr>
          <p:cNvPr id="18" name="TextovéPole 17"/>
          <p:cNvSpPr txBox="1"/>
          <p:nvPr/>
        </p:nvSpPr>
        <p:spPr>
          <a:xfrm>
            <a:off x="3347864" y="3889412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… cm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19" name="Přímá spojnice 18"/>
          <p:cNvCxnSpPr/>
          <p:nvPr/>
        </p:nvCxnSpPr>
        <p:spPr bwMode="auto">
          <a:xfrm>
            <a:off x="3347864" y="4249412"/>
            <a:ext cx="140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0" name="TextovéPole 19"/>
          <p:cNvSpPr txBox="1"/>
          <p:nvPr/>
        </p:nvSpPr>
        <p:spPr>
          <a:xfrm>
            <a:off x="3347864" y="4321412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6 · a · a</a:t>
            </a:r>
          </a:p>
        </p:txBody>
      </p:sp>
      <p:sp>
        <p:nvSpPr>
          <p:cNvPr id="21" name="TextovéPole 20"/>
          <p:cNvSpPr txBox="1"/>
          <p:nvPr/>
        </p:nvSpPr>
        <p:spPr>
          <a:xfrm>
            <a:off x="3347864" y="4753412"/>
            <a:ext cx="187220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6 · 13 · 13</a:t>
            </a:r>
          </a:p>
        </p:txBody>
      </p:sp>
      <p:sp>
        <p:nvSpPr>
          <p:cNvPr id="22" name="TextovéPole 21"/>
          <p:cNvSpPr txBox="1"/>
          <p:nvPr/>
        </p:nvSpPr>
        <p:spPr>
          <a:xfrm>
            <a:off x="3347864" y="5185412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1 014</a:t>
            </a:r>
          </a:p>
        </p:txBody>
      </p:sp>
      <p:cxnSp>
        <p:nvCxnSpPr>
          <p:cNvPr id="23" name="Přímá spojnice 22"/>
          <p:cNvCxnSpPr/>
          <p:nvPr/>
        </p:nvCxnSpPr>
        <p:spPr bwMode="auto">
          <a:xfrm>
            <a:off x="3347863" y="5545412"/>
            <a:ext cx="176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4" name="TextovéPole 23"/>
          <p:cNvSpPr txBox="1"/>
          <p:nvPr/>
        </p:nvSpPr>
        <p:spPr>
          <a:xfrm>
            <a:off x="3347862" y="5617412"/>
            <a:ext cx="19442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1 014 cm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25" name="Přímá spojnice 24"/>
          <p:cNvCxnSpPr/>
          <p:nvPr/>
        </p:nvCxnSpPr>
        <p:spPr bwMode="auto">
          <a:xfrm>
            <a:off x="3347863" y="6013412"/>
            <a:ext cx="176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6" name="Přímá spojnice 25"/>
          <p:cNvCxnSpPr/>
          <p:nvPr/>
        </p:nvCxnSpPr>
        <p:spPr bwMode="auto">
          <a:xfrm>
            <a:off x="3347864" y="5977412"/>
            <a:ext cx="176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7" name="TextovéPole 26"/>
          <p:cNvSpPr txBox="1"/>
          <p:nvPr/>
        </p:nvSpPr>
        <p:spPr>
          <a:xfrm>
            <a:off x="3347864" y="3457412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 = 13 cm</a:t>
            </a:r>
          </a:p>
        </p:txBody>
      </p:sp>
      <p:sp>
        <p:nvSpPr>
          <p:cNvPr id="28" name="TextovéPole 27"/>
          <p:cNvSpPr txBox="1"/>
          <p:nvPr/>
        </p:nvSpPr>
        <p:spPr>
          <a:xfrm>
            <a:off x="6048184" y="2921178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c) a = 41 dm</a:t>
            </a:r>
          </a:p>
        </p:txBody>
      </p:sp>
      <p:sp>
        <p:nvSpPr>
          <p:cNvPr id="29" name="TextovéPole 28"/>
          <p:cNvSpPr txBox="1"/>
          <p:nvPr/>
        </p:nvSpPr>
        <p:spPr>
          <a:xfrm>
            <a:off x="6228184" y="3893178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… dm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30" name="Přímá spojnice 29"/>
          <p:cNvCxnSpPr/>
          <p:nvPr/>
        </p:nvCxnSpPr>
        <p:spPr bwMode="auto">
          <a:xfrm>
            <a:off x="6228184" y="4253178"/>
            <a:ext cx="140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1" name="TextovéPole 30"/>
          <p:cNvSpPr txBox="1"/>
          <p:nvPr/>
        </p:nvSpPr>
        <p:spPr>
          <a:xfrm>
            <a:off x="6228184" y="4325178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6 · a · a</a:t>
            </a:r>
          </a:p>
        </p:txBody>
      </p:sp>
      <p:sp>
        <p:nvSpPr>
          <p:cNvPr id="32" name="TextovéPole 31"/>
          <p:cNvSpPr txBox="1"/>
          <p:nvPr/>
        </p:nvSpPr>
        <p:spPr>
          <a:xfrm>
            <a:off x="6228184" y="4757178"/>
            <a:ext cx="18002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6 · 41 · 41</a:t>
            </a:r>
          </a:p>
        </p:txBody>
      </p:sp>
      <p:sp>
        <p:nvSpPr>
          <p:cNvPr id="33" name="TextovéPole 32"/>
          <p:cNvSpPr txBox="1"/>
          <p:nvPr/>
        </p:nvSpPr>
        <p:spPr>
          <a:xfrm>
            <a:off x="6228184" y="5189178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10 086</a:t>
            </a:r>
          </a:p>
        </p:txBody>
      </p:sp>
      <p:cxnSp>
        <p:nvCxnSpPr>
          <p:cNvPr id="34" name="Přímá spojnice 33"/>
          <p:cNvCxnSpPr/>
          <p:nvPr/>
        </p:nvCxnSpPr>
        <p:spPr bwMode="auto">
          <a:xfrm>
            <a:off x="6228183" y="5549178"/>
            <a:ext cx="1800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5" name="TextovéPole 34"/>
          <p:cNvSpPr txBox="1"/>
          <p:nvPr/>
        </p:nvSpPr>
        <p:spPr>
          <a:xfrm>
            <a:off x="6228182" y="5621178"/>
            <a:ext cx="223224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10 086 dm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36" name="Přímá spojnice 35"/>
          <p:cNvCxnSpPr/>
          <p:nvPr/>
        </p:nvCxnSpPr>
        <p:spPr bwMode="auto">
          <a:xfrm>
            <a:off x="6228183" y="6017178"/>
            <a:ext cx="1800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7" name="Přímá spojnice 36"/>
          <p:cNvCxnSpPr/>
          <p:nvPr/>
        </p:nvCxnSpPr>
        <p:spPr bwMode="auto">
          <a:xfrm>
            <a:off x="6228184" y="5981178"/>
            <a:ext cx="1800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8" name="TextovéPole 37"/>
          <p:cNvSpPr txBox="1"/>
          <p:nvPr/>
        </p:nvSpPr>
        <p:spPr>
          <a:xfrm>
            <a:off x="6228184" y="3461178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 = 41 dm</a:t>
            </a:r>
          </a:p>
        </p:txBody>
      </p:sp>
    </p:spTree>
    <p:extLst>
      <p:ext uri="{BB962C8B-B14F-4D97-AF65-F5344CB8AC3E}">
        <p14:creationId xmlns:p14="http://schemas.microsoft.com/office/powerpoint/2010/main" val="1432170311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1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6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7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3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6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8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6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4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5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6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1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8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3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0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3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9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0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1" fill="hold">
                      <p:stCondLst>
                        <p:cond delay="indefinite"/>
                      </p:stCondLst>
                      <p:childTnLst>
                        <p:par>
                          <p:cTn id="152" fill="hold">
                            <p:stCondLst>
                              <p:cond delay="0"/>
                            </p:stCondLst>
                            <p:childTnLst>
                              <p:par>
                                <p:cTn id="15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5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6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7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9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0" fill="hold">
                      <p:stCondLst>
                        <p:cond delay="indefinite"/>
                      </p:stCondLst>
                      <p:childTnLst>
                        <p:par>
                          <p:cTn id="171" fill="hold">
                            <p:stCondLst>
                              <p:cond delay="0"/>
                            </p:stCondLst>
                            <p:childTnLst>
                              <p:par>
                                <p:cTn id="17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4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5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6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7" fill="hold">
                      <p:stCondLst>
                        <p:cond delay="indefinite"/>
                      </p:stCondLst>
                      <p:childTnLst>
                        <p:par>
                          <p:cTn id="178" fill="hold">
                            <p:stCondLst>
                              <p:cond delay="0"/>
                            </p:stCondLst>
                            <p:childTnLst>
                              <p:par>
                                <p:cTn id="17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1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2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3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4" fill="hold">
                      <p:stCondLst>
                        <p:cond delay="indefinite"/>
                      </p:stCondLst>
                      <p:childTnLst>
                        <p:par>
                          <p:cTn id="185" fill="hold">
                            <p:stCondLst>
                              <p:cond delay="0"/>
                            </p:stCondLst>
                            <p:childTnLst>
                              <p:par>
                                <p:cTn id="18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8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9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0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1" fill="hold">
                      <p:stCondLst>
                        <p:cond delay="indefinite"/>
                      </p:stCondLst>
                      <p:childTnLst>
                        <p:par>
                          <p:cTn id="192" fill="hold">
                            <p:stCondLst>
                              <p:cond delay="0"/>
                            </p:stCondLst>
                            <p:childTnLst>
                              <p:par>
                                <p:cTn id="19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6" fill="hold">
                      <p:stCondLst>
                        <p:cond delay="indefinite"/>
                      </p:stCondLst>
                      <p:childTnLst>
                        <p:par>
                          <p:cTn id="197" fill="hold">
                            <p:stCondLst>
                              <p:cond delay="0"/>
                            </p:stCondLst>
                            <p:childTnLst>
                              <p:par>
                                <p:cTn id="19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0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1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2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3" fill="hold">
                      <p:stCondLst>
                        <p:cond delay="indefinite"/>
                      </p:stCondLst>
                      <p:childTnLst>
                        <p:par>
                          <p:cTn id="204" fill="hold">
                            <p:stCondLst>
                              <p:cond delay="0"/>
                            </p:stCondLst>
                            <p:childTnLst>
                              <p:par>
                                <p:cTn id="20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7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8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0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6" grpId="0"/>
      <p:bldP spid="52" grpId="0"/>
      <p:bldP spid="53" grpId="0"/>
      <p:bldP spid="54" grpId="0"/>
      <p:bldP spid="55" grpId="0"/>
      <p:bldP spid="57" grpId="0"/>
      <p:bldP spid="15" grpId="0"/>
      <p:bldP spid="17" grpId="0"/>
      <p:bldP spid="18" grpId="0"/>
      <p:bldP spid="20" grpId="0"/>
      <p:bldP spid="21" grpId="0"/>
      <p:bldP spid="22" grpId="0"/>
      <p:bldP spid="24" grpId="0"/>
      <p:bldP spid="27" grpId="0"/>
      <p:bldP spid="28" grpId="0"/>
      <p:bldP spid="29" grpId="0"/>
      <p:bldP spid="31" grpId="0"/>
      <p:bldP spid="32" grpId="0"/>
      <p:bldP spid="33" grpId="0"/>
      <p:bldP spid="35" grpId="0"/>
      <p:bldP spid="38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r>
              <a:rPr lang="cs-CZ" dirty="0"/>
              <a:t>Povrch kvádru</a:t>
            </a:r>
            <a:br>
              <a:rPr lang="cs-CZ" dirty="0"/>
            </a:b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720000" y="2060848"/>
            <a:ext cx="774043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Vypočtěte povrch kvádru s rozměry:</a:t>
            </a:r>
          </a:p>
        </p:txBody>
      </p:sp>
      <p:sp>
        <p:nvSpPr>
          <p:cNvPr id="16" name="TextovéPole 15"/>
          <p:cNvSpPr txBox="1"/>
          <p:nvPr/>
        </p:nvSpPr>
        <p:spPr>
          <a:xfrm>
            <a:off x="107954" y="2448000"/>
            <a:ext cx="230380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a) 7 m; 12 m; 3 m</a:t>
            </a:r>
          </a:p>
        </p:txBody>
      </p:sp>
      <p:sp>
        <p:nvSpPr>
          <p:cNvPr id="52" name="TextovéPole 51"/>
          <p:cNvSpPr txBox="1"/>
          <p:nvPr/>
        </p:nvSpPr>
        <p:spPr>
          <a:xfrm>
            <a:off x="287954" y="403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… 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3" name="Přímá spojnice 2"/>
          <p:cNvCxnSpPr/>
          <p:nvPr/>
        </p:nvCxnSpPr>
        <p:spPr bwMode="auto">
          <a:xfrm>
            <a:off x="287954" y="4464000"/>
            <a:ext cx="140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3" name="TextovéPole 52"/>
          <p:cNvSpPr txBox="1"/>
          <p:nvPr/>
        </p:nvSpPr>
        <p:spPr>
          <a:xfrm>
            <a:off x="287954" y="4536000"/>
            <a:ext cx="262786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2·(</a:t>
            </a:r>
            <a:r>
              <a:rPr lang="cs-CZ" sz="2000" b="1" dirty="0" err="1"/>
              <a:t>a·b+a·c+b·c</a:t>
            </a:r>
            <a:r>
              <a:rPr lang="cs-CZ" sz="2000" b="1" dirty="0"/>
              <a:t>)</a:t>
            </a:r>
          </a:p>
        </p:txBody>
      </p:sp>
      <p:sp>
        <p:nvSpPr>
          <p:cNvPr id="54" name="TextovéPole 53"/>
          <p:cNvSpPr txBox="1"/>
          <p:nvPr/>
        </p:nvSpPr>
        <p:spPr>
          <a:xfrm>
            <a:off x="287953" y="4932000"/>
            <a:ext cx="28799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</a:t>
            </a:r>
            <a:r>
              <a:rPr lang="cs-CZ" b="1" dirty="0"/>
              <a:t>2·(5·12+5·3+12·3)</a:t>
            </a:r>
          </a:p>
        </p:txBody>
      </p:sp>
      <p:sp>
        <p:nvSpPr>
          <p:cNvPr id="55" name="TextovéPole 54"/>
          <p:cNvSpPr txBox="1"/>
          <p:nvPr/>
        </p:nvSpPr>
        <p:spPr>
          <a:xfrm>
            <a:off x="287954" y="5724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222</a:t>
            </a:r>
          </a:p>
        </p:txBody>
      </p:sp>
      <p:cxnSp>
        <p:nvCxnSpPr>
          <p:cNvPr id="56" name="Přímá spojnice 55"/>
          <p:cNvCxnSpPr/>
          <p:nvPr/>
        </p:nvCxnSpPr>
        <p:spPr bwMode="auto">
          <a:xfrm>
            <a:off x="287953" y="6084000"/>
            <a:ext cx="2412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7" name="TextovéPole 56"/>
          <p:cNvSpPr txBox="1"/>
          <p:nvPr/>
        </p:nvSpPr>
        <p:spPr>
          <a:xfrm>
            <a:off x="287953" y="6120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222 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58" name="Přímá spojnice 57"/>
          <p:cNvCxnSpPr/>
          <p:nvPr/>
        </p:nvCxnSpPr>
        <p:spPr bwMode="auto">
          <a:xfrm>
            <a:off x="287953" y="6516000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9" name="Přímá spojnice 58"/>
          <p:cNvCxnSpPr/>
          <p:nvPr/>
        </p:nvCxnSpPr>
        <p:spPr bwMode="auto">
          <a:xfrm>
            <a:off x="287954" y="6480000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5" name="TextovéPole 14"/>
          <p:cNvSpPr txBox="1"/>
          <p:nvPr/>
        </p:nvSpPr>
        <p:spPr>
          <a:xfrm>
            <a:off x="287954" y="295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 = 5 m</a:t>
            </a:r>
          </a:p>
        </p:txBody>
      </p:sp>
      <p:sp>
        <p:nvSpPr>
          <p:cNvPr id="17" name="TextovéPole 16"/>
          <p:cNvSpPr txBox="1"/>
          <p:nvPr/>
        </p:nvSpPr>
        <p:spPr>
          <a:xfrm>
            <a:off x="3167864" y="2448000"/>
            <a:ext cx="288032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b) 7 cm; 19 cm; 35 cm</a:t>
            </a:r>
          </a:p>
        </p:txBody>
      </p:sp>
      <p:sp>
        <p:nvSpPr>
          <p:cNvPr id="18" name="TextovéPole 17"/>
          <p:cNvSpPr txBox="1"/>
          <p:nvPr/>
        </p:nvSpPr>
        <p:spPr>
          <a:xfrm>
            <a:off x="3347864" y="403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… cm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19" name="Přímá spojnice 18"/>
          <p:cNvCxnSpPr/>
          <p:nvPr/>
        </p:nvCxnSpPr>
        <p:spPr bwMode="auto">
          <a:xfrm>
            <a:off x="3347864" y="4464000"/>
            <a:ext cx="140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0" name="TextovéPole 19"/>
          <p:cNvSpPr txBox="1"/>
          <p:nvPr/>
        </p:nvSpPr>
        <p:spPr>
          <a:xfrm>
            <a:off x="3347864" y="4536000"/>
            <a:ext cx="25202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2·(</a:t>
            </a:r>
            <a:r>
              <a:rPr lang="cs-CZ" sz="2000" b="1" dirty="0" err="1"/>
              <a:t>a·b+a·c+b·c</a:t>
            </a:r>
            <a:r>
              <a:rPr lang="cs-CZ" sz="2000" b="1" dirty="0"/>
              <a:t>)</a:t>
            </a:r>
          </a:p>
        </p:txBody>
      </p:sp>
      <p:sp>
        <p:nvSpPr>
          <p:cNvPr id="21" name="TextovéPole 20"/>
          <p:cNvSpPr txBox="1"/>
          <p:nvPr/>
        </p:nvSpPr>
        <p:spPr>
          <a:xfrm>
            <a:off x="3347864" y="4932000"/>
            <a:ext cx="288031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</a:t>
            </a:r>
            <a:r>
              <a:rPr lang="cs-CZ" b="1" dirty="0"/>
              <a:t>2·(7·19+7·35+19·35)</a:t>
            </a:r>
          </a:p>
        </p:txBody>
      </p:sp>
      <p:sp>
        <p:nvSpPr>
          <p:cNvPr id="22" name="TextovéPole 21"/>
          <p:cNvSpPr txBox="1"/>
          <p:nvPr/>
        </p:nvSpPr>
        <p:spPr>
          <a:xfrm>
            <a:off x="3347864" y="5724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2 086</a:t>
            </a:r>
          </a:p>
        </p:txBody>
      </p:sp>
      <p:cxnSp>
        <p:nvCxnSpPr>
          <p:cNvPr id="23" name="Přímá spojnice 22"/>
          <p:cNvCxnSpPr/>
          <p:nvPr/>
        </p:nvCxnSpPr>
        <p:spPr bwMode="auto">
          <a:xfrm>
            <a:off x="3347863" y="6084000"/>
            <a:ext cx="2700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4" name="TextovéPole 23"/>
          <p:cNvSpPr txBox="1"/>
          <p:nvPr/>
        </p:nvSpPr>
        <p:spPr>
          <a:xfrm>
            <a:off x="3347862" y="6120000"/>
            <a:ext cx="194421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2 086 cm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25" name="Přímá spojnice 24"/>
          <p:cNvCxnSpPr/>
          <p:nvPr/>
        </p:nvCxnSpPr>
        <p:spPr bwMode="auto">
          <a:xfrm>
            <a:off x="3347863" y="6516000"/>
            <a:ext cx="176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6" name="Přímá spojnice 25"/>
          <p:cNvCxnSpPr/>
          <p:nvPr/>
        </p:nvCxnSpPr>
        <p:spPr bwMode="auto">
          <a:xfrm>
            <a:off x="3347864" y="6480000"/>
            <a:ext cx="176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27" name="TextovéPole 26"/>
          <p:cNvSpPr txBox="1"/>
          <p:nvPr/>
        </p:nvSpPr>
        <p:spPr>
          <a:xfrm>
            <a:off x="3347864" y="295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 = 7 cm</a:t>
            </a:r>
          </a:p>
        </p:txBody>
      </p:sp>
      <p:sp>
        <p:nvSpPr>
          <p:cNvPr id="28" name="TextovéPole 27"/>
          <p:cNvSpPr txBox="1"/>
          <p:nvPr/>
        </p:nvSpPr>
        <p:spPr>
          <a:xfrm>
            <a:off x="6048000" y="2448000"/>
            <a:ext cx="302429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c) 40 mm; 8 cm; 1,5 dm</a:t>
            </a:r>
          </a:p>
        </p:txBody>
      </p:sp>
      <p:sp>
        <p:nvSpPr>
          <p:cNvPr id="29" name="TextovéPole 28"/>
          <p:cNvSpPr txBox="1"/>
          <p:nvPr/>
        </p:nvSpPr>
        <p:spPr>
          <a:xfrm>
            <a:off x="6300000" y="403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… dm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30" name="Přímá spojnice 29"/>
          <p:cNvCxnSpPr/>
          <p:nvPr/>
        </p:nvCxnSpPr>
        <p:spPr bwMode="auto">
          <a:xfrm>
            <a:off x="6228184" y="4428000"/>
            <a:ext cx="140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1" name="TextovéPole 30"/>
          <p:cNvSpPr txBox="1"/>
          <p:nvPr/>
        </p:nvSpPr>
        <p:spPr>
          <a:xfrm>
            <a:off x="6228000" y="4536000"/>
            <a:ext cx="291581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2·(</a:t>
            </a:r>
            <a:r>
              <a:rPr lang="cs-CZ" sz="2000" b="1" dirty="0" err="1"/>
              <a:t>a·b+a·c+b·c</a:t>
            </a:r>
            <a:r>
              <a:rPr lang="cs-CZ" sz="2000" b="1" dirty="0"/>
              <a:t>)</a:t>
            </a:r>
          </a:p>
        </p:txBody>
      </p:sp>
      <p:sp>
        <p:nvSpPr>
          <p:cNvPr id="32" name="TextovéPole 31"/>
          <p:cNvSpPr txBox="1"/>
          <p:nvPr/>
        </p:nvSpPr>
        <p:spPr>
          <a:xfrm>
            <a:off x="6228184" y="4932000"/>
            <a:ext cx="284411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2·(4·8+4·15+8·15)</a:t>
            </a:r>
          </a:p>
        </p:txBody>
      </p:sp>
      <p:sp>
        <p:nvSpPr>
          <p:cNvPr id="33" name="TextovéPole 32"/>
          <p:cNvSpPr txBox="1"/>
          <p:nvPr/>
        </p:nvSpPr>
        <p:spPr>
          <a:xfrm>
            <a:off x="6228184" y="5724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424</a:t>
            </a:r>
          </a:p>
        </p:txBody>
      </p:sp>
      <p:cxnSp>
        <p:nvCxnSpPr>
          <p:cNvPr id="34" name="Přímá spojnice 33"/>
          <p:cNvCxnSpPr/>
          <p:nvPr/>
        </p:nvCxnSpPr>
        <p:spPr bwMode="auto">
          <a:xfrm>
            <a:off x="6228183" y="6084000"/>
            <a:ext cx="2592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5" name="TextovéPole 34"/>
          <p:cNvSpPr txBox="1"/>
          <p:nvPr/>
        </p:nvSpPr>
        <p:spPr>
          <a:xfrm>
            <a:off x="6228182" y="6120000"/>
            <a:ext cx="223224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424 cm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36" name="Přímá spojnice 35"/>
          <p:cNvCxnSpPr/>
          <p:nvPr/>
        </p:nvCxnSpPr>
        <p:spPr bwMode="auto">
          <a:xfrm>
            <a:off x="6228183" y="6516000"/>
            <a:ext cx="1800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7" name="Přímá spojnice 36"/>
          <p:cNvCxnSpPr/>
          <p:nvPr/>
        </p:nvCxnSpPr>
        <p:spPr bwMode="auto">
          <a:xfrm>
            <a:off x="6228184" y="6480000"/>
            <a:ext cx="1800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8" name="TextovéPole 37"/>
          <p:cNvSpPr txBox="1"/>
          <p:nvPr/>
        </p:nvSpPr>
        <p:spPr>
          <a:xfrm>
            <a:off x="6300000" y="295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 = 40 mm</a:t>
            </a:r>
          </a:p>
        </p:txBody>
      </p:sp>
      <p:sp>
        <p:nvSpPr>
          <p:cNvPr id="39" name="TextovéPole 38"/>
          <p:cNvSpPr txBox="1"/>
          <p:nvPr/>
        </p:nvSpPr>
        <p:spPr>
          <a:xfrm>
            <a:off x="287953" y="331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b = 12 m</a:t>
            </a:r>
          </a:p>
        </p:txBody>
      </p:sp>
      <p:sp>
        <p:nvSpPr>
          <p:cNvPr id="40" name="TextovéPole 39"/>
          <p:cNvSpPr txBox="1"/>
          <p:nvPr/>
        </p:nvSpPr>
        <p:spPr>
          <a:xfrm>
            <a:off x="287953" y="367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 = 3 m</a:t>
            </a:r>
          </a:p>
        </p:txBody>
      </p:sp>
      <p:sp>
        <p:nvSpPr>
          <p:cNvPr id="41" name="TextovéPole 40"/>
          <p:cNvSpPr txBox="1"/>
          <p:nvPr/>
        </p:nvSpPr>
        <p:spPr>
          <a:xfrm>
            <a:off x="287953" y="5328000"/>
            <a:ext cx="28799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 · 111</a:t>
            </a:r>
          </a:p>
        </p:txBody>
      </p:sp>
      <p:sp>
        <p:nvSpPr>
          <p:cNvPr id="42" name="TextovéPole 41"/>
          <p:cNvSpPr txBox="1"/>
          <p:nvPr/>
        </p:nvSpPr>
        <p:spPr>
          <a:xfrm>
            <a:off x="3312000" y="331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b = 19 cm</a:t>
            </a:r>
          </a:p>
        </p:txBody>
      </p:sp>
      <p:sp>
        <p:nvSpPr>
          <p:cNvPr id="43" name="TextovéPole 42"/>
          <p:cNvSpPr txBox="1"/>
          <p:nvPr/>
        </p:nvSpPr>
        <p:spPr>
          <a:xfrm>
            <a:off x="3347864" y="367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 = 35 cm</a:t>
            </a:r>
          </a:p>
        </p:txBody>
      </p:sp>
      <p:sp>
        <p:nvSpPr>
          <p:cNvPr id="44" name="TextovéPole 43"/>
          <p:cNvSpPr txBox="1"/>
          <p:nvPr/>
        </p:nvSpPr>
        <p:spPr>
          <a:xfrm>
            <a:off x="6300192" y="331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b = 8 cm</a:t>
            </a:r>
          </a:p>
        </p:txBody>
      </p:sp>
      <p:sp>
        <p:nvSpPr>
          <p:cNvPr id="45" name="TextovéPole 44"/>
          <p:cNvSpPr txBox="1"/>
          <p:nvPr/>
        </p:nvSpPr>
        <p:spPr>
          <a:xfrm>
            <a:off x="6300192" y="3672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 = 1,5 dm</a:t>
            </a:r>
          </a:p>
        </p:txBody>
      </p:sp>
      <p:sp>
        <p:nvSpPr>
          <p:cNvPr id="46" name="TextovéPole 45"/>
          <p:cNvSpPr txBox="1"/>
          <p:nvPr/>
        </p:nvSpPr>
        <p:spPr>
          <a:xfrm>
            <a:off x="3348272" y="5328000"/>
            <a:ext cx="28799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 · 1 043</a:t>
            </a:r>
          </a:p>
        </p:txBody>
      </p:sp>
      <p:sp>
        <p:nvSpPr>
          <p:cNvPr id="47" name="TextovéPole 46"/>
          <p:cNvSpPr txBox="1"/>
          <p:nvPr/>
        </p:nvSpPr>
        <p:spPr>
          <a:xfrm>
            <a:off x="6232000" y="5328000"/>
            <a:ext cx="28799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 · 212</a:t>
            </a:r>
          </a:p>
        </p:txBody>
      </p:sp>
      <p:sp>
        <p:nvSpPr>
          <p:cNvPr id="48" name="TextovéPole 47"/>
          <p:cNvSpPr txBox="1"/>
          <p:nvPr/>
        </p:nvSpPr>
        <p:spPr>
          <a:xfrm>
            <a:off x="7596336" y="2952000"/>
            <a:ext cx="124066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= 4 cm</a:t>
            </a:r>
          </a:p>
        </p:txBody>
      </p:sp>
      <p:sp>
        <p:nvSpPr>
          <p:cNvPr id="49" name="TextovéPole 48"/>
          <p:cNvSpPr txBox="1"/>
          <p:nvPr/>
        </p:nvSpPr>
        <p:spPr>
          <a:xfrm>
            <a:off x="7596000" y="3672000"/>
            <a:ext cx="124066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= 15 cm</a:t>
            </a:r>
          </a:p>
        </p:txBody>
      </p:sp>
    </p:spTree>
    <p:extLst>
      <p:ext uri="{BB962C8B-B14F-4D97-AF65-F5344CB8AC3E}">
        <p14:creationId xmlns:p14="http://schemas.microsoft.com/office/powerpoint/2010/main" val="2143454619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9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10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6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2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4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7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9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0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1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7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3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4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5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6" fill="hold">
                      <p:stCondLst>
                        <p:cond delay="indefinite"/>
                      </p:stCondLst>
                      <p:childTnLst>
                        <p:par>
                          <p:cTn id="127" fill="hold">
                            <p:stCondLst>
                              <p:cond delay="0"/>
                            </p:stCondLst>
                            <p:childTnLst>
                              <p:par>
                                <p:cTn id="12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0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5" fill="hold">
                      <p:stCondLst>
                        <p:cond delay="indefinite"/>
                      </p:stCondLst>
                      <p:childTnLst>
                        <p:par>
                          <p:cTn id="146" fill="hold">
                            <p:stCondLst>
                              <p:cond delay="0"/>
                            </p:stCondLst>
                            <p:childTnLst>
                              <p:par>
                                <p:cTn id="1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0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1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2" fill="hold">
                      <p:stCondLst>
                        <p:cond delay="indefinite"/>
                      </p:stCondLst>
                      <p:childTnLst>
                        <p:par>
                          <p:cTn id="153" fill="hold">
                            <p:stCondLst>
                              <p:cond delay="0"/>
                            </p:stCondLst>
                            <p:childTnLst>
                              <p:par>
                                <p:cTn id="1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6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7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8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9" fill="hold">
                      <p:stCondLst>
                        <p:cond delay="indefinite"/>
                      </p:stCondLst>
                      <p:childTnLst>
                        <p:par>
                          <p:cTn id="160" fill="hold">
                            <p:stCondLst>
                              <p:cond delay="0"/>
                            </p:stCondLst>
                            <p:childTnLst>
                              <p:par>
                                <p:cTn id="16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5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6" fill="hold">
                      <p:stCondLst>
                        <p:cond delay="indefinite"/>
                      </p:stCondLst>
                      <p:childTnLst>
                        <p:par>
                          <p:cTn id="167" fill="hold">
                            <p:stCondLst>
                              <p:cond delay="0"/>
                            </p:stCondLst>
                            <p:childTnLst>
                              <p:par>
                                <p:cTn id="16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1" fill="hold">
                      <p:stCondLst>
                        <p:cond delay="indefinite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5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6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7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3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5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6" fill="hold">
                      <p:stCondLst>
                        <p:cond delay="indefinite"/>
                      </p:stCondLst>
                      <p:childTnLst>
                        <p:par>
                          <p:cTn id="187" fill="hold">
                            <p:stCondLst>
                              <p:cond delay="0"/>
                            </p:stCondLst>
                            <p:childTnLst>
                              <p:par>
                                <p:cTn id="18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0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1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2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3" fill="hold">
                      <p:stCondLst>
                        <p:cond delay="indefinite"/>
                      </p:stCondLst>
                      <p:childTnLst>
                        <p:par>
                          <p:cTn id="194" fill="hold">
                            <p:stCondLst>
                              <p:cond delay="0"/>
                            </p:stCondLst>
                            <p:childTnLst>
                              <p:par>
                                <p:cTn id="19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7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0" fill="hold">
                      <p:stCondLst>
                        <p:cond delay="indefinite"/>
                      </p:stCondLst>
                      <p:childTnLst>
                        <p:par>
                          <p:cTn id="201" fill="hold">
                            <p:stCondLst>
                              <p:cond delay="0"/>
                            </p:stCondLst>
                            <p:childTnLst>
                              <p:par>
                                <p:cTn id="20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4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5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6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7" fill="hold">
                      <p:stCondLst>
                        <p:cond delay="indefinite"/>
                      </p:stCondLst>
                      <p:childTnLst>
                        <p:par>
                          <p:cTn id="208" fill="hold">
                            <p:stCondLst>
                              <p:cond delay="0"/>
                            </p:stCondLst>
                            <p:childTnLst>
                              <p:par>
                                <p:cTn id="20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1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2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3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4" fill="hold">
                      <p:stCondLst>
                        <p:cond delay="indefinite"/>
                      </p:stCondLst>
                      <p:childTnLst>
                        <p:par>
                          <p:cTn id="215" fill="hold">
                            <p:stCondLst>
                              <p:cond delay="0"/>
                            </p:stCondLst>
                            <p:childTnLst>
                              <p:par>
                                <p:cTn id="21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8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9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0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1" fill="hold">
                      <p:stCondLst>
                        <p:cond delay="indefinite"/>
                      </p:stCondLst>
                      <p:childTnLst>
                        <p:par>
                          <p:cTn id="222" fill="hold">
                            <p:stCondLst>
                              <p:cond delay="0"/>
                            </p:stCondLst>
                            <p:childTnLst>
                              <p:par>
                                <p:cTn id="22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5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6" fill="hold">
                      <p:stCondLst>
                        <p:cond delay="indefinite"/>
                      </p:stCondLst>
                      <p:childTnLst>
                        <p:par>
                          <p:cTn id="227" fill="hold">
                            <p:stCondLst>
                              <p:cond delay="0"/>
                            </p:stCondLst>
                            <p:childTnLst>
                              <p:par>
                                <p:cTn id="22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0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1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2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3" fill="hold">
                      <p:stCondLst>
                        <p:cond delay="indefinite"/>
                      </p:stCondLst>
                      <p:childTnLst>
                        <p:par>
                          <p:cTn id="234" fill="hold">
                            <p:stCondLst>
                              <p:cond delay="0"/>
                            </p:stCondLst>
                            <p:childTnLst>
                              <p:par>
                                <p:cTn id="23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7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8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9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0" fill="hold">
                      <p:stCondLst>
                        <p:cond delay="indefinite"/>
                      </p:stCondLst>
                      <p:childTnLst>
                        <p:par>
                          <p:cTn id="241" fill="hold">
                            <p:stCondLst>
                              <p:cond delay="0"/>
                            </p:stCondLst>
                            <p:childTnLst>
                              <p:par>
                                <p:cTn id="24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4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5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6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7" fill="hold">
                      <p:stCondLst>
                        <p:cond delay="indefinite"/>
                      </p:stCondLst>
                      <p:childTnLst>
                        <p:par>
                          <p:cTn id="248" fill="hold">
                            <p:stCondLst>
                              <p:cond delay="0"/>
                            </p:stCondLst>
                            <p:childTnLst>
                              <p:par>
                                <p:cTn id="24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1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2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3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4" fill="hold">
                      <p:stCondLst>
                        <p:cond delay="indefinite"/>
                      </p:stCondLst>
                      <p:childTnLst>
                        <p:par>
                          <p:cTn id="255" fill="hold">
                            <p:stCondLst>
                              <p:cond delay="0"/>
                            </p:stCondLst>
                            <p:childTnLst>
                              <p:par>
                                <p:cTn id="25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8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9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0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1" fill="hold">
                      <p:stCondLst>
                        <p:cond delay="indefinite"/>
                      </p:stCondLst>
                      <p:childTnLst>
                        <p:par>
                          <p:cTn id="262" fill="hold">
                            <p:stCondLst>
                              <p:cond delay="0"/>
                            </p:stCondLst>
                            <p:childTnLst>
                              <p:par>
                                <p:cTn id="26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5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6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7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8" fill="hold">
                      <p:stCondLst>
                        <p:cond delay="indefinite"/>
                      </p:stCondLst>
                      <p:childTnLst>
                        <p:par>
                          <p:cTn id="269" fill="hold">
                            <p:stCondLst>
                              <p:cond delay="0"/>
                            </p:stCondLst>
                            <p:childTnLst>
                              <p:par>
                                <p:cTn id="27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3" fill="hold">
                      <p:stCondLst>
                        <p:cond delay="indefinite"/>
                      </p:stCondLst>
                      <p:childTnLst>
                        <p:par>
                          <p:cTn id="274" fill="hold">
                            <p:stCondLst>
                              <p:cond delay="0"/>
                            </p:stCondLst>
                            <p:childTnLst>
                              <p:par>
                                <p:cTn id="27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7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8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9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0" fill="hold">
                      <p:stCondLst>
                        <p:cond delay="indefinite"/>
                      </p:stCondLst>
                      <p:childTnLst>
                        <p:par>
                          <p:cTn id="281" fill="hold">
                            <p:stCondLst>
                              <p:cond delay="0"/>
                            </p:stCondLst>
                            <p:childTnLst>
                              <p:par>
                                <p:cTn id="282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4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5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6" grpId="0"/>
      <p:bldP spid="52" grpId="0"/>
      <p:bldP spid="53" grpId="0"/>
      <p:bldP spid="54" grpId="0"/>
      <p:bldP spid="55" grpId="0"/>
      <p:bldP spid="57" grpId="0"/>
      <p:bldP spid="15" grpId="0"/>
      <p:bldP spid="17" grpId="0"/>
      <p:bldP spid="18" grpId="0"/>
      <p:bldP spid="20" grpId="0"/>
      <p:bldP spid="21" grpId="0"/>
      <p:bldP spid="22" grpId="0"/>
      <p:bldP spid="24" grpId="0"/>
      <p:bldP spid="27" grpId="0"/>
      <p:bldP spid="28" grpId="0"/>
      <p:bldP spid="29" grpId="0"/>
      <p:bldP spid="31" grpId="0"/>
      <p:bldP spid="32" grpId="0"/>
      <p:bldP spid="33" grpId="0"/>
      <p:bldP spid="35" grpId="0"/>
      <p:bldP spid="38" grpId="0"/>
      <p:bldP spid="39" grpId="0"/>
      <p:bldP spid="40" grpId="0"/>
      <p:bldP spid="41" grpId="0"/>
      <p:bldP spid="42" grpId="0"/>
      <p:bldP spid="43" grpId="0"/>
      <p:bldP spid="44" grpId="0"/>
      <p:bldP spid="45" grpId="0"/>
      <p:bldP spid="46" grpId="0"/>
      <p:bldP spid="47" grpId="0"/>
      <p:bldP spid="48" grpId="0"/>
      <p:bldP spid="49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r>
              <a:rPr lang="cs-CZ" dirty="0"/>
              <a:t>Slovní úlohy</a:t>
            </a: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0" y="1980000"/>
            <a:ext cx="91440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Vypočtěte kolik kilogramů barvy bude stačit na vybílení pokoje s rozměry podlahy 6 metrů a 5 metrů s výškou stropu 3 metry. Bílit budeme i strop (podlahu samozřejmě ne!).  Jedním kilogramem barvy natřeme 6 m</a:t>
            </a:r>
            <a:r>
              <a:rPr lang="cs-CZ" sz="2000" b="1" baseline="30000" dirty="0"/>
              <a:t>2</a:t>
            </a:r>
            <a:r>
              <a:rPr lang="cs-CZ" sz="2000" b="1" dirty="0"/>
              <a:t>. </a:t>
            </a:r>
            <a:br>
              <a:rPr lang="cs-CZ" sz="2000" b="1" dirty="0"/>
            </a:br>
            <a:r>
              <a:rPr lang="cs-CZ" sz="2000" b="1" dirty="0"/>
              <a:t>Na dveře a okna je třeba odečíst 12 m</a:t>
            </a:r>
            <a:r>
              <a:rPr lang="cs-CZ" sz="2000" b="1" baseline="30000" dirty="0"/>
              <a:t>2</a:t>
            </a:r>
            <a:r>
              <a:rPr lang="cs-CZ" sz="2000" b="1" dirty="0"/>
              <a:t> plochy.</a:t>
            </a:r>
          </a:p>
        </p:txBody>
      </p:sp>
      <p:sp>
        <p:nvSpPr>
          <p:cNvPr id="14" name="Obdélník 13"/>
          <p:cNvSpPr/>
          <p:nvPr/>
        </p:nvSpPr>
        <p:spPr>
          <a:xfrm>
            <a:off x="3263077" y="6463047"/>
            <a:ext cx="585675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Na vybílení pokoje je třeba 14 kilogramů barvy.</a:t>
            </a:r>
          </a:p>
        </p:txBody>
      </p:sp>
      <p:sp>
        <p:nvSpPr>
          <p:cNvPr id="61" name="Krychle 60"/>
          <p:cNvSpPr>
            <a:spLocks noChangeAspect="1"/>
          </p:cNvSpPr>
          <p:nvPr/>
        </p:nvSpPr>
        <p:spPr bwMode="auto">
          <a:xfrm>
            <a:off x="4770226" y="3603884"/>
            <a:ext cx="4236713" cy="2346126"/>
          </a:xfrm>
          <a:prstGeom prst="cub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62" name="Přímá spojnice 61"/>
          <p:cNvCxnSpPr>
            <a:cxnSpLocks noChangeAspect="1"/>
          </p:cNvCxnSpPr>
          <p:nvPr/>
        </p:nvCxnSpPr>
        <p:spPr bwMode="auto">
          <a:xfrm>
            <a:off x="5376982" y="5377859"/>
            <a:ext cx="3629957" cy="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3" name="Přímá spojnice 62"/>
          <p:cNvCxnSpPr>
            <a:cxnSpLocks noChangeAspect="1"/>
          </p:cNvCxnSpPr>
          <p:nvPr/>
        </p:nvCxnSpPr>
        <p:spPr bwMode="auto">
          <a:xfrm flipV="1">
            <a:off x="4770226" y="5381622"/>
            <a:ext cx="599101" cy="56839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4" name="Přímá spojnice 63"/>
          <p:cNvCxnSpPr>
            <a:cxnSpLocks noChangeAspect="1"/>
          </p:cNvCxnSpPr>
          <p:nvPr/>
        </p:nvCxnSpPr>
        <p:spPr bwMode="auto">
          <a:xfrm>
            <a:off x="5369327" y="3625148"/>
            <a:ext cx="3005" cy="1731447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71" name="TextovéPole 70"/>
          <p:cNvSpPr txBox="1"/>
          <p:nvPr/>
        </p:nvSpPr>
        <p:spPr>
          <a:xfrm>
            <a:off x="4720213" y="4708654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c</a:t>
            </a:r>
          </a:p>
        </p:txBody>
      </p:sp>
      <p:sp>
        <p:nvSpPr>
          <p:cNvPr id="72" name="TextovéPole 71"/>
          <p:cNvSpPr txBox="1"/>
          <p:nvPr/>
        </p:nvSpPr>
        <p:spPr>
          <a:xfrm>
            <a:off x="8706615" y="5580678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b</a:t>
            </a:r>
          </a:p>
        </p:txBody>
      </p:sp>
      <p:sp>
        <p:nvSpPr>
          <p:cNvPr id="73" name="TextovéPole 72"/>
          <p:cNvSpPr txBox="1"/>
          <p:nvPr/>
        </p:nvSpPr>
        <p:spPr>
          <a:xfrm>
            <a:off x="6717241" y="5950010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a</a:t>
            </a:r>
          </a:p>
        </p:txBody>
      </p:sp>
      <p:sp>
        <p:nvSpPr>
          <p:cNvPr id="74" name="TextovéPole 73"/>
          <p:cNvSpPr txBox="1"/>
          <p:nvPr/>
        </p:nvSpPr>
        <p:spPr>
          <a:xfrm>
            <a:off x="144000" y="478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… 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75" name="Přímá spojnice 74"/>
          <p:cNvCxnSpPr/>
          <p:nvPr/>
        </p:nvCxnSpPr>
        <p:spPr bwMode="auto">
          <a:xfrm>
            <a:off x="144000" y="5904000"/>
            <a:ext cx="176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76" name="TextovéPole 75"/>
          <p:cNvSpPr txBox="1"/>
          <p:nvPr/>
        </p:nvSpPr>
        <p:spPr>
          <a:xfrm>
            <a:off x="144000" y="334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 = 6 m</a:t>
            </a:r>
          </a:p>
        </p:txBody>
      </p:sp>
      <p:sp>
        <p:nvSpPr>
          <p:cNvPr id="77" name="TextovéPole 76"/>
          <p:cNvSpPr txBox="1"/>
          <p:nvPr/>
        </p:nvSpPr>
        <p:spPr>
          <a:xfrm>
            <a:off x="144000" y="370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b = 5 m</a:t>
            </a:r>
          </a:p>
        </p:txBody>
      </p:sp>
      <p:sp>
        <p:nvSpPr>
          <p:cNvPr id="78" name="TextovéPole 77"/>
          <p:cNvSpPr txBox="1"/>
          <p:nvPr/>
        </p:nvSpPr>
        <p:spPr>
          <a:xfrm>
            <a:off x="144000" y="406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 = 3 m</a:t>
            </a:r>
          </a:p>
        </p:txBody>
      </p:sp>
      <p:sp>
        <p:nvSpPr>
          <p:cNvPr id="79" name="TextovéPole 78"/>
          <p:cNvSpPr txBox="1"/>
          <p:nvPr/>
        </p:nvSpPr>
        <p:spPr>
          <a:xfrm>
            <a:off x="144000" y="5148000"/>
            <a:ext cx="183571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1 kg ….. 6 m</a:t>
            </a:r>
            <a:r>
              <a:rPr lang="cs-CZ" sz="2000" b="1" baseline="30000" dirty="0"/>
              <a:t>2</a:t>
            </a:r>
          </a:p>
        </p:txBody>
      </p:sp>
      <p:sp>
        <p:nvSpPr>
          <p:cNvPr id="80" name="TextovéPole 79"/>
          <p:cNvSpPr txBox="1"/>
          <p:nvPr/>
        </p:nvSpPr>
        <p:spPr>
          <a:xfrm>
            <a:off x="144000" y="5472000"/>
            <a:ext cx="183571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m = ... kg</a:t>
            </a:r>
            <a:endParaRPr lang="cs-CZ" sz="2000" b="1" baseline="30000" dirty="0"/>
          </a:p>
        </p:txBody>
      </p:sp>
      <p:sp>
        <p:nvSpPr>
          <p:cNvPr id="81" name="TextovéPole 80"/>
          <p:cNvSpPr txBox="1"/>
          <p:nvPr/>
        </p:nvSpPr>
        <p:spPr>
          <a:xfrm>
            <a:off x="1908114" y="3284984"/>
            <a:ext cx="309593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</a:t>
            </a:r>
            <a:r>
              <a:rPr lang="cs-CZ" sz="2000" b="1" dirty="0" err="1"/>
              <a:t>a·b</a:t>
            </a:r>
            <a:r>
              <a:rPr lang="cs-CZ" sz="2000" b="1" dirty="0"/>
              <a:t>+ 2·(</a:t>
            </a:r>
            <a:r>
              <a:rPr lang="cs-CZ" sz="2000" b="1" dirty="0" err="1"/>
              <a:t>a·c+b·c</a:t>
            </a:r>
            <a:r>
              <a:rPr lang="cs-CZ" sz="2000" b="1" dirty="0"/>
              <a:t>)-12</a:t>
            </a:r>
          </a:p>
        </p:txBody>
      </p:sp>
      <p:sp>
        <p:nvSpPr>
          <p:cNvPr id="82" name="TextovéPole 81"/>
          <p:cNvSpPr txBox="1"/>
          <p:nvPr/>
        </p:nvSpPr>
        <p:spPr>
          <a:xfrm>
            <a:off x="1908113" y="3680984"/>
            <a:ext cx="28799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</a:t>
            </a:r>
            <a:r>
              <a:rPr lang="cs-CZ" b="1" dirty="0"/>
              <a:t>6·5+2·(6·3+5·3)-12</a:t>
            </a:r>
          </a:p>
        </p:txBody>
      </p:sp>
      <p:sp>
        <p:nvSpPr>
          <p:cNvPr id="83" name="TextovéPole 82"/>
          <p:cNvSpPr txBox="1"/>
          <p:nvPr/>
        </p:nvSpPr>
        <p:spPr>
          <a:xfrm>
            <a:off x="1908114" y="447298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84</a:t>
            </a:r>
          </a:p>
        </p:txBody>
      </p:sp>
      <p:cxnSp>
        <p:nvCxnSpPr>
          <p:cNvPr id="84" name="Přímá spojnice 83"/>
          <p:cNvCxnSpPr/>
          <p:nvPr/>
        </p:nvCxnSpPr>
        <p:spPr bwMode="auto">
          <a:xfrm>
            <a:off x="1908113" y="4832984"/>
            <a:ext cx="2412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85" name="TextovéPole 84"/>
          <p:cNvSpPr txBox="1"/>
          <p:nvPr/>
        </p:nvSpPr>
        <p:spPr>
          <a:xfrm>
            <a:off x="1908113" y="486898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84 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86" name="Přímá spojnice 85"/>
          <p:cNvCxnSpPr/>
          <p:nvPr/>
        </p:nvCxnSpPr>
        <p:spPr bwMode="auto">
          <a:xfrm>
            <a:off x="1908113" y="5229200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88" name="TextovéPole 87"/>
          <p:cNvSpPr txBox="1"/>
          <p:nvPr/>
        </p:nvSpPr>
        <p:spPr>
          <a:xfrm>
            <a:off x="1908113" y="4076984"/>
            <a:ext cx="28799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30 + 66 - 12</a:t>
            </a:r>
          </a:p>
        </p:txBody>
      </p:sp>
      <p:sp>
        <p:nvSpPr>
          <p:cNvPr id="89" name="TextovéPole 88"/>
          <p:cNvSpPr txBox="1"/>
          <p:nvPr/>
        </p:nvSpPr>
        <p:spPr>
          <a:xfrm>
            <a:off x="1908000" y="5473178"/>
            <a:ext cx="15141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m = 84 : 6</a:t>
            </a:r>
          </a:p>
        </p:txBody>
      </p:sp>
      <p:sp>
        <p:nvSpPr>
          <p:cNvPr id="90" name="TextovéPole 89"/>
          <p:cNvSpPr txBox="1"/>
          <p:nvPr/>
        </p:nvSpPr>
        <p:spPr>
          <a:xfrm>
            <a:off x="1895963" y="5724000"/>
            <a:ext cx="15141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m = 14</a:t>
            </a:r>
          </a:p>
        </p:txBody>
      </p:sp>
      <p:cxnSp>
        <p:nvCxnSpPr>
          <p:cNvPr id="91" name="Přímá spojnice 90"/>
          <p:cNvCxnSpPr/>
          <p:nvPr/>
        </p:nvCxnSpPr>
        <p:spPr bwMode="auto">
          <a:xfrm>
            <a:off x="1908000" y="6115670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92" name="TextovéPole 91"/>
          <p:cNvSpPr txBox="1"/>
          <p:nvPr/>
        </p:nvSpPr>
        <p:spPr>
          <a:xfrm>
            <a:off x="1908000" y="6048000"/>
            <a:ext cx="15141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m = 14 kg</a:t>
            </a:r>
          </a:p>
        </p:txBody>
      </p:sp>
      <p:cxnSp>
        <p:nvCxnSpPr>
          <p:cNvPr id="93" name="Přímá spojnice 92"/>
          <p:cNvCxnSpPr/>
          <p:nvPr/>
        </p:nvCxnSpPr>
        <p:spPr bwMode="auto">
          <a:xfrm>
            <a:off x="1908000" y="6443852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94" name="Přímá spojnice 93"/>
          <p:cNvCxnSpPr/>
          <p:nvPr/>
        </p:nvCxnSpPr>
        <p:spPr bwMode="auto">
          <a:xfrm>
            <a:off x="1908000" y="6480000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97" name="TextovéPole 96"/>
          <p:cNvSpPr txBox="1"/>
          <p:nvPr/>
        </p:nvSpPr>
        <p:spPr>
          <a:xfrm>
            <a:off x="144000" y="442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</a:t>
            </a:r>
            <a:r>
              <a:rPr lang="cs-CZ" sz="2000" b="1" baseline="-25000" dirty="0"/>
              <a:t>o</a:t>
            </a:r>
            <a:r>
              <a:rPr lang="cs-CZ" sz="2000" b="1" dirty="0"/>
              <a:t> = 12 m</a:t>
            </a:r>
            <a:r>
              <a:rPr lang="cs-CZ" sz="2000" b="1" baseline="30000" dirty="0"/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132886587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10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10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10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10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9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10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10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10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6" dur="10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10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2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10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8" dur="10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10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0" fill="hold">
                            <p:stCondLst>
                              <p:cond delay="1000"/>
                            </p:stCondLst>
                            <p:childTnLst>
                              <p:par>
                                <p:cTn id="12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10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9" dur="10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0" dur="10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5" dur="10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6" dur="10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7" dur="10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8" fill="hold">
                            <p:stCondLst>
                              <p:cond delay="1000"/>
                            </p:stCondLst>
                            <p:childTnLst>
                              <p:par>
                                <p:cTn id="13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2" fill="hold">
                      <p:stCondLst>
                        <p:cond delay="indefinite"/>
                      </p:stCondLst>
                      <p:childTnLst>
                        <p:par>
                          <p:cTn id="143" fill="hold">
                            <p:stCondLst>
                              <p:cond delay="0"/>
                            </p:stCondLst>
                            <p:childTnLst>
                              <p:par>
                                <p:cTn id="14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10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7" dur="10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8" dur="10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9" fill="hold">
                            <p:stCondLst>
                              <p:cond delay="1000"/>
                            </p:stCondLst>
                            <p:childTnLst>
                              <p:par>
                                <p:cTn id="150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2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3" fill="hold">
                            <p:stCondLst>
                              <p:cond delay="1500"/>
                            </p:stCondLst>
                            <p:childTnLst>
                              <p:par>
                                <p:cTn id="154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6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7" fill="hold">
                      <p:stCondLst>
                        <p:cond delay="indefinite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1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2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4" grpId="0"/>
      <p:bldP spid="61" grpId="0" animBg="1"/>
      <p:bldP spid="71" grpId="0"/>
      <p:bldP spid="72" grpId="0"/>
      <p:bldP spid="73" grpId="0"/>
      <p:bldP spid="74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5" grpId="0"/>
      <p:bldP spid="88" grpId="0"/>
      <p:bldP spid="89" grpId="0"/>
      <p:bldP spid="90" grpId="0"/>
      <p:bldP spid="92" grpId="0"/>
      <p:bldP spid="97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r>
              <a:rPr lang="cs-CZ" dirty="0"/>
              <a:t>Slovní úlohy</a:t>
            </a: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0" y="1980000"/>
            <a:ext cx="91440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Kolik korun bude stát omítnutí fasády domu jehož půdorys je obdélník s rozměry 12 m a 25 m a výška je 8 m. Na okna a dveře odečtěte 90 m</a:t>
            </a:r>
            <a:r>
              <a:rPr lang="cs-CZ" sz="2000" b="1" baseline="30000" dirty="0"/>
              <a:t>2</a:t>
            </a:r>
            <a:r>
              <a:rPr lang="cs-CZ" sz="2000" b="1" dirty="0"/>
              <a:t>. Cena jednoho metru omítky je 280,- Kč.</a:t>
            </a:r>
          </a:p>
        </p:txBody>
      </p:sp>
      <p:sp>
        <p:nvSpPr>
          <p:cNvPr id="14" name="Obdélník 13"/>
          <p:cNvSpPr/>
          <p:nvPr/>
        </p:nvSpPr>
        <p:spPr>
          <a:xfrm>
            <a:off x="3911149" y="6463047"/>
            <a:ext cx="52200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Omítnutí domu bude stát asi 140 560,- Kč.</a:t>
            </a:r>
          </a:p>
        </p:txBody>
      </p:sp>
      <p:sp>
        <p:nvSpPr>
          <p:cNvPr id="61" name="Krychle 60"/>
          <p:cNvSpPr>
            <a:spLocks noChangeAspect="1"/>
          </p:cNvSpPr>
          <p:nvPr/>
        </p:nvSpPr>
        <p:spPr bwMode="auto">
          <a:xfrm>
            <a:off x="4770226" y="3809886"/>
            <a:ext cx="4236713" cy="2346126"/>
          </a:xfrm>
          <a:prstGeom prst="cub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62" name="Přímá spojnice 61"/>
          <p:cNvCxnSpPr>
            <a:cxnSpLocks noChangeAspect="1"/>
          </p:cNvCxnSpPr>
          <p:nvPr/>
        </p:nvCxnSpPr>
        <p:spPr bwMode="auto">
          <a:xfrm>
            <a:off x="5376982" y="5583861"/>
            <a:ext cx="3629957" cy="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3" name="Přímá spojnice 62"/>
          <p:cNvCxnSpPr>
            <a:cxnSpLocks noChangeAspect="1"/>
          </p:cNvCxnSpPr>
          <p:nvPr/>
        </p:nvCxnSpPr>
        <p:spPr bwMode="auto">
          <a:xfrm flipV="1">
            <a:off x="4770226" y="5587624"/>
            <a:ext cx="599101" cy="56839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4" name="Přímá spojnice 63"/>
          <p:cNvCxnSpPr>
            <a:cxnSpLocks noChangeAspect="1"/>
          </p:cNvCxnSpPr>
          <p:nvPr/>
        </p:nvCxnSpPr>
        <p:spPr bwMode="auto">
          <a:xfrm>
            <a:off x="5369327" y="3831150"/>
            <a:ext cx="3005" cy="1731447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71" name="TextovéPole 70"/>
          <p:cNvSpPr txBox="1"/>
          <p:nvPr/>
        </p:nvSpPr>
        <p:spPr>
          <a:xfrm>
            <a:off x="4720213" y="4914656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c</a:t>
            </a:r>
          </a:p>
        </p:txBody>
      </p:sp>
      <p:sp>
        <p:nvSpPr>
          <p:cNvPr id="72" name="TextovéPole 71"/>
          <p:cNvSpPr txBox="1"/>
          <p:nvPr/>
        </p:nvSpPr>
        <p:spPr>
          <a:xfrm>
            <a:off x="8706615" y="5786680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b</a:t>
            </a:r>
          </a:p>
        </p:txBody>
      </p:sp>
      <p:sp>
        <p:nvSpPr>
          <p:cNvPr id="73" name="TextovéPole 72"/>
          <p:cNvSpPr txBox="1"/>
          <p:nvPr/>
        </p:nvSpPr>
        <p:spPr>
          <a:xfrm>
            <a:off x="6717241" y="6156012"/>
            <a:ext cx="4747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a</a:t>
            </a:r>
          </a:p>
        </p:txBody>
      </p:sp>
      <p:sp>
        <p:nvSpPr>
          <p:cNvPr id="74" name="TextovéPole 73"/>
          <p:cNvSpPr txBox="1"/>
          <p:nvPr/>
        </p:nvSpPr>
        <p:spPr>
          <a:xfrm>
            <a:off x="0" y="478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… 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75" name="Přímá spojnice 74"/>
          <p:cNvCxnSpPr/>
          <p:nvPr/>
        </p:nvCxnSpPr>
        <p:spPr bwMode="auto">
          <a:xfrm>
            <a:off x="144000" y="5904000"/>
            <a:ext cx="176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76" name="TextovéPole 75"/>
          <p:cNvSpPr txBox="1"/>
          <p:nvPr/>
        </p:nvSpPr>
        <p:spPr>
          <a:xfrm>
            <a:off x="0" y="334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a = 25 m</a:t>
            </a:r>
          </a:p>
        </p:txBody>
      </p:sp>
      <p:sp>
        <p:nvSpPr>
          <p:cNvPr id="77" name="TextovéPole 76"/>
          <p:cNvSpPr txBox="1"/>
          <p:nvPr/>
        </p:nvSpPr>
        <p:spPr>
          <a:xfrm>
            <a:off x="0" y="370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b = 12 m</a:t>
            </a:r>
          </a:p>
        </p:txBody>
      </p:sp>
      <p:sp>
        <p:nvSpPr>
          <p:cNvPr id="78" name="TextovéPole 77"/>
          <p:cNvSpPr txBox="1"/>
          <p:nvPr/>
        </p:nvSpPr>
        <p:spPr>
          <a:xfrm>
            <a:off x="0" y="406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 = 8 m</a:t>
            </a:r>
          </a:p>
        </p:txBody>
      </p:sp>
      <p:sp>
        <p:nvSpPr>
          <p:cNvPr id="79" name="TextovéPole 78"/>
          <p:cNvSpPr txBox="1"/>
          <p:nvPr/>
        </p:nvSpPr>
        <p:spPr>
          <a:xfrm>
            <a:off x="0" y="5148000"/>
            <a:ext cx="217365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1 m</a:t>
            </a:r>
            <a:r>
              <a:rPr lang="cs-CZ" sz="2000" b="1" baseline="30000" dirty="0"/>
              <a:t>2</a:t>
            </a:r>
            <a:r>
              <a:rPr lang="cs-CZ" sz="2000" b="1" dirty="0"/>
              <a:t> … 280,- Kč</a:t>
            </a:r>
            <a:endParaRPr lang="cs-CZ" sz="2000" b="1" baseline="30000" dirty="0"/>
          </a:p>
        </p:txBody>
      </p:sp>
      <p:sp>
        <p:nvSpPr>
          <p:cNvPr id="80" name="TextovéPole 79"/>
          <p:cNvSpPr txBox="1"/>
          <p:nvPr/>
        </p:nvSpPr>
        <p:spPr>
          <a:xfrm>
            <a:off x="0" y="5508000"/>
            <a:ext cx="183571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 = ... Kč</a:t>
            </a:r>
            <a:endParaRPr lang="cs-CZ" sz="2000" b="1" baseline="30000" dirty="0"/>
          </a:p>
        </p:txBody>
      </p:sp>
      <p:sp>
        <p:nvSpPr>
          <p:cNvPr id="81" name="TextovéPole 80"/>
          <p:cNvSpPr txBox="1"/>
          <p:nvPr/>
        </p:nvSpPr>
        <p:spPr>
          <a:xfrm>
            <a:off x="2124000" y="3284984"/>
            <a:ext cx="301570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2·(</a:t>
            </a:r>
            <a:r>
              <a:rPr lang="cs-CZ" sz="2000" b="1" dirty="0" err="1"/>
              <a:t>a·c+b·c</a:t>
            </a:r>
            <a:r>
              <a:rPr lang="cs-CZ" sz="2000" b="1" dirty="0"/>
              <a:t>)-90</a:t>
            </a:r>
          </a:p>
        </p:txBody>
      </p:sp>
      <p:sp>
        <p:nvSpPr>
          <p:cNvPr id="82" name="TextovéPole 81"/>
          <p:cNvSpPr txBox="1"/>
          <p:nvPr/>
        </p:nvSpPr>
        <p:spPr>
          <a:xfrm>
            <a:off x="2124000" y="3680984"/>
            <a:ext cx="28799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</a:t>
            </a:r>
            <a:r>
              <a:rPr lang="cs-CZ" b="1" dirty="0"/>
              <a:t>2·(25·8+12·8)-90</a:t>
            </a:r>
          </a:p>
        </p:txBody>
      </p:sp>
      <p:sp>
        <p:nvSpPr>
          <p:cNvPr id="83" name="TextovéPole 82"/>
          <p:cNvSpPr txBox="1"/>
          <p:nvPr/>
        </p:nvSpPr>
        <p:spPr>
          <a:xfrm>
            <a:off x="2124000" y="447298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502</a:t>
            </a:r>
          </a:p>
        </p:txBody>
      </p:sp>
      <p:cxnSp>
        <p:nvCxnSpPr>
          <p:cNvPr id="84" name="Přímá spojnice 83"/>
          <p:cNvCxnSpPr/>
          <p:nvPr/>
        </p:nvCxnSpPr>
        <p:spPr bwMode="auto">
          <a:xfrm>
            <a:off x="2124000" y="4832984"/>
            <a:ext cx="2412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85" name="TextovéPole 84"/>
          <p:cNvSpPr txBox="1"/>
          <p:nvPr/>
        </p:nvSpPr>
        <p:spPr>
          <a:xfrm>
            <a:off x="2124000" y="4868984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502 m</a:t>
            </a:r>
            <a:r>
              <a:rPr lang="cs-CZ" sz="2000" b="1" baseline="30000" dirty="0"/>
              <a:t>2</a:t>
            </a:r>
          </a:p>
        </p:txBody>
      </p:sp>
      <p:cxnSp>
        <p:nvCxnSpPr>
          <p:cNvPr id="86" name="Přímá spojnice 85"/>
          <p:cNvCxnSpPr/>
          <p:nvPr/>
        </p:nvCxnSpPr>
        <p:spPr bwMode="auto">
          <a:xfrm>
            <a:off x="2132357" y="5229200"/>
            <a:ext cx="1584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88" name="TextovéPole 87"/>
          <p:cNvSpPr txBox="1"/>
          <p:nvPr/>
        </p:nvSpPr>
        <p:spPr>
          <a:xfrm>
            <a:off x="2124000" y="4076984"/>
            <a:ext cx="216169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 = 2 · 296 - 90</a:t>
            </a:r>
          </a:p>
        </p:txBody>
      </p:sp>
      <p:sp>
        <p:nvSpPr>
          <p:cNvPr id="89" name="TextovéPole 88"/>
          <p:cNvSpPr txBox="1"/>
          <p:nvPr/>
        </p:nvSpPr>
        <p:spPr>
          <a:xfrm>
            <a:off x="2124000" y="5473178"/>
            <a:ext cx="173008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 = 522 · 280</a:t>
            </a:r>
          </a:p>
        </p:txBody>
      </p:sp>
      <p:sp>
        <p:nvSpPr>
          <p:cNvPr id="90" name="TextovéPole 89"/>
          <p:cNvSpPr txBox="1"/>
          <p:nvPr/>
        </p:nvSpPr>
        <p:spPr>
          <a:xfrm>
            <a:off x="2124000" y="5724000"/>
            <a:ext cx="20197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 = 140 560</a:t>
            </a:r>
          </a:p>
        </p:txBody>
      </p:sp>
      <p:cxnSp>
        <p:nvCxnSpPr>
          <p:cNvPr id="91" name="Přímá spojnice 90"/>
          <p:cNvCxnSpPr/>
          <p:nvPr/>
        </p:nvCxnSpPr>
        <p:spPr bwMode="auto">
          <a:xfrm>
            <a:off x="2132244" y="6115670"/>
            <a:ext cx="1980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92" name="TextovéPole 91"/>
          <p:cNvSpPr txBox="1"/>
          <p:nvPr/>
        </p:nvSpPr>
        <p:spPr>
          <a:xfrm>
            <a:off x="2124000" y="6077372"/>
            <a:ext cx="248384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c = 140 560 Kč</a:t>
            </a:r>
          </a:p>
        </p:txBody>
      </p:sp>
      <p:cxnSp>
        <p:nvCxnSpPr>
          <p:cNvPr id="93" name="Přímá spojnice 92"/>
          <p:cNvCxnSpPr/>
          <p:nvPr/>
        </p:nvCxnSpPr>
        <p:spPr bwMode="auto">
          <a:xfrm>
            <a:off x="2132244" y="6443852"/>
            <a:ext cx="1980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94" name="Přímá spojnice 93"/>
          <p:cNvCxnSpPr/>
          <p:nvPr/>
        </p:nvCxnSpPr>
        <p:spPr bwMode="auto">
          <a:xfrm>
            <a:off x="2132244" y="6480000"/>
            <a:ext cx="1980000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" name="Přímá spojnice 2"/>
          <p:cNvCxnSpPr/>
          <p:nvPr/>
        </p:nvCxnSpPr>
        <p:spPr bwMode="auto">
          <a:xfrm flipV="1">
            <a:off x="4770226" y="3165602"/>
            <a:ext cx="386138" cy="1215492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4" name="Přímá spojnice 33"/>
          <p:cNvCxnSpPr/>
          <p:nvPr/>
        </p:nvCxnSpPr>
        <p:spPr bwMode="auto">
          <a:xfrm flipV="1">
            <a:off x="8424000" y="3163647"/>
            <a:ext cx="386138" cy="1215492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" name="Přímá spojnice 4"/>
          <p:cNvCxnSpPr/>
          <p:nvPr/>
        </p:nvCxnSpPr>
        <p:spPr bwMode="auto">
          <a:xfrm>
            <a:off x="8810138" y="3163647"/>
            <a:ext cx="196801" cy="646239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8" name="Přímá spojnice 7"/>
          <p:cNvCxnSpPr/>
          <p:nvPr/>
        </p:nvCxnSpPr>
        <p:spPr bwMode="auto">
          <a:xfrm>
            <a:off x="5156364" y="3170375"/>
            <a:ext cx="3653774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9" name="Přímá spojnice 38"/>
          <p:cNvCxnSpPr/>
          <p:nvPr/>
        </p:nvCxnSpPr>
        <p:spPr bwMode="auto">
          <a:xfrm>
            <a:off x="5157806" y="3168421"/>
            <a:ext cx="196801" cy="646239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40" name="TextovéPole 39"/>
          <p:cNvSpPr txBox="1"/>
          <p:nvPr/>
        </p:nvSpPr>
        <p:spPr>
          <a:xfrm>
            <a:off x="0" y="4428000"/>
            <a:ext cx="165618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S</a:t>
            </a:r>
            <a:r>
              <a:rPr lang="cs-CZ" sz="2000" b="1" baseline="-25000" dirty="0"/>
              <a:t>o</a:t>
            </a:r>
            <a:r>
              <a:rPr lang="cs-CZ" sz="2000" b="1" dirty="0"/>
              <a:t> = 90 m</a:t>
            </a:r>
            <a:r>
              <a:rPr lang="cs-CZ" sz="2000" b="1" baseline="30000" dirty="0"/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741393717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10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10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6" dur="10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9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4" dur="10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5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10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2" dur="10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>
                      <p:stCondLst>
                        <p:cond delay="indefinite"/>
                      </p:stCondLst>
                      <p:childTnLst>
                        <p:par>
                          <p:cTn id="105" fill="hold">
                            <p:stCondLst>
                              <p:cond delay="0"/>
                            </p:stCondLst>
                            <p:childTnLst>
                              <p:par>
                                <p:cTn id="10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8" dur="10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9" dur="10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10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5" dur="10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6" dur="10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1000" fill="hold"/>
                                        <p:tgtEl>
                                          <p:spTgt spid="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2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7" dur="10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8" dur="10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9" dur="10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0" fill="hold">
                            <p:stCondLst>
                              <p:cond delay="1000"/>
                            </p:stCondLst>
                            <p:childTnLst>
                              <p:par>
                                <p:cTn id="13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3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4" fill="hold">
                      <p:stCondLst>
                        <p:cond delay="indefinite"/>
                      </p:stCondLst>
                      <p:childTnLst>
                        <p:par>
                          <p:cTn id="135" fill="hold">
                            <p:stCondLst>
                              <p:cond delay="0"/>
                            </p:stCondLst>
                            <p:childTnLst>
                              <p:par>
                                <p:cTn id="13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8" dur="10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9" dur="10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0" dur="10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5" dur="10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6" dur="10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7" dur="10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8" fill="hold">
                            <p:stCondLst>
                              <p:cond delay="1000"/>
                            </p:stCondLst>
                            <p:childTnLst>
                              <p:par>
                                <p:cTn id="14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1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2" fill="hold">
                      <p:stCondLst>
                        <p:cond delay="indefinite"/>
                      </p:stCondLst>
                      <p:childTnLst>
                        <p:par>
                          <p:cTn id="153" fill="hold">
                            <p:stCondLst>
                              <p:cond delay="0"/>
                            </p:stCondLst>
                            <p:childTnLst>
                              <p:par>
                                <p:cTn id="1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6" dur="10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7" dur="10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8" dur="10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9" fill="hold">
                            <p:stCondLst>
                              <p:cond delay="1000"/>
                            </p:stCondLst>
                            <p:childTnLst>
                              <p:par>
                                <p:cTn id="160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2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3" fill="hold">
                            <p:stCondLst>
                              <p:cond delay="1500"/>
                            </p:stCondLst>
                            <p:childTnLst>
                              <p:par>
                                <p:cTn id="164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6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7" fill="hold">
                      <p:stCondLst>
                        <p:cond delay="indefinite"/>
                      </p:stCondLst>
                      <p:childTnLst>
                        <p:par>
                          <p:cTn id="168" fill="hold">
                            <p:stCondLst>
                              <p:cond delay="0"/>
                            </p:stCondLst>
                            <p:childTnLst>
                              <p:par>
                                <p:cTn id="16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1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2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4" grpId="0"/>
      <p:bldP spid="61" grpId="0" animBg="1"/>
      <p:bldP spid="71" grpId="0"/>
      <p:bldP spid="72" grpId="0"/>
      <p:bldP spid="73" grpId="0"/>
      <p:bldP spid="74" grpId="0"/>
      <p:bldP spid="76" grpId="0"/>
      <p:bldP spid="77" grpId="0"/>
      <p:bldP spid="78" grpId="0"/>
      <p:bldP spid="79" grpId="0"/>
      <p:bldP spid="80" grpId="0"/>
      <p:bldP spid="81" grpId="0"/>
      <p:bldP spid="82" grpId="0"/>
      <p:bldP spid="83" grpId="0"/>
      <p:bldP spid="85" grpId="0"/>
      <p:bldP spid="88" grpId="0"/>
      <p:bldP spid="89" grpId="0"/>
      <p:bldP spid="90" grpId="0"/>
      <p:bldP spid="92" grpId="0"/>
      <p:bldP spid="4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br>
              <a:rPr lang="cs-CZ" dirty="0"/>
            </a:br>
            <a:r>
              <a:rPr lang="cs-CZ" dirty="0"/>
              <a:t>Tělesa</a:t>
            </a:r>
            <a:br>
              <a:rPr lang="cs-CZ" dirty="0"/>
            </a:br>
            <a:br>
              <a:rPr lang="cs-CZ" dirty="0"/>
            </a:br>
            <a:endParaRPr lang="cs-CZ" sz="3200" dirty="0"/>
          </a:p>
        </p:txBody>
      </p:sp>
      <p:sp>
        <p:nvSpPr>
          <p:cNvPr id="2" name="Krychle 1"/>
          <p:cNvSpPr/>
          <p:nvPr/>
        </p:nvSpPr>
        <p:spPr bwMode="auto">
          <a:xfrm>
            <a:off x="107504" y="5301368"/>
            <a:ext cx="1440000" cy="1440000"/>
          </a:xfrm>
          <a:prstGeom prst="cub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4" name="Krychle 23"/>
          <p:cNvSpPr/>
          <p:nvPr/>
        </p:nvSpPr>
        <p:spPr bwMode="auto">
          <a:xfrm>
            <a:off x="1642323" y="4223791"/>
            <a:ext cx="1440000" cy="2376104"/>
          </a:xfrm>
          <a:prstGeom prst="cub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" name="Rovnoramenný trojúhelník 2"/>
          <p:cNvSpPr/>
          <p:nvPr/>
        </p:nvSpPr>
        <p:spPr bwMode="auto">
          <a:xfrm rot="2403441">
            <a:off x="3542403" y="5198042"/>
            <a:ext cx="648072" cy="1512168"/>
          </a:xfrm>
          <a:prstGeom prst="triangle">
            <a:avLst/>
          </a:prstGeom>
          <a:noFill/>
          <a:ln w="127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5" name="Rovnoramenný trojúhelník 24"/>
          <p:cNvSpPr/>
          <p:nvPr/>
        </p:nvSpPr>
        <p:spPr bwMode="auto">
          <a:xfrm rot="2403441">
            <a:off x="3549032" y="3393076"/>
            <a:ext cx="648072" cy="1512168"/>
          </a:xfrm>
          <a:prstGeom prst="triangl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5" name="Přímá spojnice 4"/>
          <p:cNvCxnSpPr/>
          <p:nvPr/>
        </p:nvCxnSpPr>
        <p:spPr bwMode="auto">
          <a:xfrm flipH="1">
            <a:off x="3121200" y="4510800"/>
            <a:ext cx="6629" cy="180496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8" name="Přímá spojnice 7"/>
          <p:cNvCxnSpPr/>
          <p:nvPr/>
        </p:nvCxnSpPr>
        <p:spPr bwMode="auto">
          <a:xfrm flipH="1">
            <a:off x="3635897" y="4911622"/>
            <a:ext cx="6629" cy="180496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7" name="Přímá spojnice 26"/>
          <p:cNvCxnSpPr/>
          <p:nvPr/>
        </p:nvCxnSpPr>
        <p:spPr bwMode="auto">
          <a:xfrm flipH="1">
            <a:off x="4337809" y="3569006"/>
            <a:ext cx="6629" cy="180496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4" name="Přímá spojnice 13"/>
          <p:cNvCxnSpPr/>
          <p:nvPr/>
        </p:nvCxnSpPr>
        <p:spPr bwMode="auto">
          <a:xfrm flipH="1">
            <a:off x="3635809" y="5347406"/>
            <a:ext cx="725145" cy="1365949"/>
          </a:xfrm>
          <a:prstGeom prst="line">
            <a:avLst/>
          </a:prstGeom>
          <a:solidFill>
            <a:schemeClr val="accent1"/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9" name="Přímá spojnice 28"/>
          <p:cNvCxnSpPr>
            <a:stCxn id="3" idx="2"/>
            <a:endCxn id="3" idx="4"/>
          </p:cNvCxnSpPr>
          <p:nvPr/>
        </p:nvCxnSpPr>
        <p:spPr bwMode="auto">
          <a:xfrm>
            <a:off x="3131841" y="6324299"/>
            <a:ext cx="496034" cy="417069"/>
          </a:xfrm>
          <a:prstGeom prst="line">
            <a:avLst/>
          </a:prstGeom>
          <a:solidFill>
            <a:schemeClr val="accent1"/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30" name="Lichoběžník 29"/>
          <p:cNvSpPr/>
          <p:nvPr/>
        </p:nvSpPr>
        <p:spPr bwMode="auto">
          <a:xfrm rot="1669892">
            <a:off x="4530139" y="3370761"/>
            <a:ext cx="1411122" cy="787242"/>
          </a:xfrm>
          <a:prstGeom prst="trapezoid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3" name="Lichoběžník 32"/>
          <p:cNvSpPr/>
          <p:nvPr/>
        </p:nvSpPr>
        <p:spPr bwMode="auto">
          <a:xfrm rot="1669892">
            <a:off x="4537414" y="5381520"/>
            <a:ext cx="1411122" cy="787242"/>
          </a:xfrm>
          <a:prstGeom prst="trapezoid">
            <a:avLst/>
          </a:prstGeom>
          <a:noFill/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32" name="Přímá spojnice 31"/>
          <p:cNvCxnSpPr/>
          <p:nvPr/>
        </p:nvCxnSpPr>
        <p:spPr bwMode="auto">
          <a:xfrm>
            <a:off x="4420800" y="3780000"/>
            <a:ext cx="0" cy="2010759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6" name="Přímá spojnice 35"/>
          <p:cNvCxnSpPr/>
          <p:nvPr/>
        </p:nvCxnSpPr>
        <p:spPr bwMode="auto">
          <a:xfrm>
            <a:off x="5868144" y="3676102"/>
            <a:ext cx="0" cy="2010759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7" name="Přímá spojnice 36"/>
          <p:cNvCxnSpPr/>
          <p:nvPr/>
        </p:nvCxnSpPr>
        <p:spPr bwMode="auto">
          <a:xfrm>
            <a:off x="5669976" y="4430051"/>
            <a:ext cx="0" cy="2010759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Přímá spojnice 37"/>
          <p:cNvCxnSpPr/>
          <p:nvPr/>
        </p:nvCxnSpPr>
        <p:spPr bwMode="auto">
          <a:xfrm>
            <a:off x="4967976" y="3181236"/>
            <a:ext cx="0" cy="2010759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39" name="Přímá spojnice 38"/>
          <p:cNvCxnSpPr/>
          <p:nvPr/>
        </p:nvCxnSpPr>
        <p:spPr bwMode="auto">
          <a:xfrm flipH="1">
            <a:off x="5669976" y="5686861"/>
            <a:ext cx="205368" cy="765776"/>
          </a:xfrm>
          <a:prstGeom prst="line">
            <a:avLst/>
          </a:prstGeom>
          <a:solidFill>
            <a:schemeClr val="accent1"/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2" name="Přímá spojnice 41"/>
          <p:cNvCxnSpPr/>
          <p:nvPr/>
        </p:nvCxnSpPr>
        <p:spPr bwMode="auto">
          <a:xfrm>
            <a:off x="4435259" y="5796000"/>
            <a:ext cx="1234717" cy="644810"/>
          </a:xfrm>
          <a:prstGeom prst="line">
            <a:avLst/>
          </a:prstGeom>
          <a:solidFill>
            <a:schemeClr val="accent1"/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43" name="Pravidelný pětiúhelník 42"/>
          <p:cNvSpPr/>
          <p:nvPr/>
        </p:nvSpPr>
        <p:spPr bwMode="auto">
          <a:xfrm rot="1221253">
            <a:off x="5911179" y="5406293"/>
            <a:ext cx="1512168" cy="932958"/>
          </a:xfrm>
          <a:prstGeom prst="pentagon">
            <a:avLst/>
          </a:prstGeom>
          <a:noFill/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45" name="Přímá spojnice 44"/>
          <p:cNvCxnSpPr>
            <a:stCxn id="43" idx="1"/>
          </p:cNvCxnSpPr>
          <p:nvPr/>
        </p:nvCxnSpPr>
        <p:spPr bwMode="auto">
          <a:xfrm flipV="1">
            <a:off x="5996694" y="3746483"/>
            <a:ext cx="807235" cy="1760060"/>
          </a:xfrm>
          <a:prstGeom prst="line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Přímá spojnice 46"/>
          <p:cNvCxnSpPr>
            <a:endCxn id="43" idx="0"/>
          </p:cNvCxnSpPr>
          <p:nvPr/>
        </p:nvCxnSpPr>
        <p:spPr bwMode="auto">
          <a:xfrm>
            <a:off x="6813497" y="3746483"/>
            <a:ext cx="16018" cy="1688937"/>
          </a:xfrm>
          <a:prstGeom prst="line">
            <a:avLst/>
          </a:prstGeom>
          <a:ln>
            <a:prstDash val="dash"/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Přímá spojnice 48"/>
          <p:cNvCxnSpPr>
            <a:endCxn id="43" idx="5"/>
          </p:cNvCxnSpPr>
          <p:nvPr/>
        </p:nvCxnSpPr>
        <p:spPr bwMode="auto">
          <a:xfrm>
            <a:off x="6813497" y="3764382"/>
            <a:ext cx="600941" cy="2268127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1" name="Přímá spojnice 50"/>
          <p:cNvCxnSpPr>
            <a:endCxn id="43" idx="2"/>
          </p:cNvCxnSpPr>
          <p:nvPr/>
        </p:nvCxnSpPr>
        <p:spPr bwMode="auto">
          <a:xfrm flipH="1">
            <a:off x="6066904" y="3764382"/>
            <a:ext cx="754602" cy="2383208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3" name="Přímá spojnice 52"/>
          <p:cNvCxnSpPr>
            <a:endCxn id="43" idx="4"/>
          </p:cNvCxnSpPr>
          <p:nvPr/>
        </p:nvCxnSpPr>
        <p:spPr bwMode="auto">
          <a:xfrm>
            <a:off x="6829515" y="3764382"/>
            <a:ext cx="113604" cy="2708273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5" name="Přímá spojnice 54"/>
          <p:cNvCxnSpPr/>
          <p:nvPr/>
        </p:nvCxnSpPr>
        <p:spPr bwMode="auto">
          <a:xfrm flipH="1">
            <a:off x="6929868" y="6032509"/>
            <a:ext cx="471319" cy="440146"/>
          </a:xfrm>
          <a:prstGeom prst="line">
            <a:avLst/>
          </a:prstGeom>
          <a:solidFill>
            <a:schemeClr val="accent1"/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7" name="Přímá spojnice 56"/>
          <p:cNvCxnSpPr>
            <a:stCxn id="43" idx="2"/>
            <a:endCxn id="43" idx="4"/>
          </p:cNvCxnSpPr>
          <p:nvPr/>
        </p:nvCxnSpPr>
        <p:spPr bwMode="auto">
          <a:xfrm>
            <a:off x="6066904" y="6147590"/>
            <a:ext cx="876215" cy="325065"/>
          </a:xfrm>
          <a:prstGeom prst="line">
            <a:avLst/>
          </a:prstGeom>
          <a:solidFill>
            <a:schemeClr val="accent1"/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9" name="Přímá spojnice 58"/>
          <p:cNvCxnSpPr>
            <a:stCxn id="43" idx="1"/>
            <a:endCxn id="43" idx="2"/>
          </p:cNvCxnSpPr>
          <p:nvPr/>
        </p:nvCxnSpPr>
        <p:spPr bwMode="auto">
          <a:xfrm>
            <a:off x="5996694" y="5506543"/>
            <a:ext cx="70210" cy="641047"/>
          </a:xfrm>
          <a:prstGeom prst="line">
            <a:avLst/>
          </a:prstGeom>
          <a:solidFill>
            <a:schemeClr val="accent1"/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60" name="Ovál 59"/>
          <p:cNvSpPr/>
          <p:nvPr/>
        </p:nvSpPr>
        <p:spPr bwMode="auto">
          <a:xfrm>
            <a:off x="7668344" y="6032509"/>
            <a:ext cx="1059607" cy="492835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62" name="Ovál 61"/>
          <p:cNvSpPr/>
          <p:nvPr/>
        </p:nvSpPr>
        <p:spPr bwMode="auto">
          <a:xfrm>
            <a:off x="7647245" y="4626513"/>
            <a:ext cx="1059607" cy="492835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63" name="Přímá spojnice 62"/>
          <p:cNvCxnSpPr>
            <a:stCxn id="62" idx="2"/>
            <a:endCxn id="60" idx="2"/>
          </p:cNvCxnSpPr>
          <p:nvPr/>
        </p:nvCxnSpPr>
        <p:spPr bwMode="auto">
          <a:xfrm>
            <a:off x="7647245" y="4872931"/>
            <a:ext cx="21099" cy="140599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67" name="Přímá spojnice 66"/>
          <p:cNvCxnSpPr/>
          <p:nvPr/>
        </p:nvCxnSpPr>
        <p:spPr bwMode="auto">
          <a:xfrm>
            <a:off x="8717401" y="4886322"/>
            <a:ext cx="21099" cy="140599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123" name="Oblouk 5122"/>
          <p:cNvSpPr/>
          <p:nvPr/>
        </p:nvSpPr>
        <p:spPr bwMode="auto">
          <a:xfrm rot="10800000">
            <a:off x="7678893" y="6039633"/>
            <a:ext cx="1058400" cy="493200"/>
          </a:xfrm>
          <a:prstGeom prst="arc">
            <a:avLst>
              <a:gd name="adj1" fmla="val 10748642"/>
              <a:gd name="adj2" fmla="val 0"/>
            </a:avLst>
          </a:prstGeom>
          <a:noFill/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69" name="Ovál 68"/>
          <p:cNvSpPr/>
          <p:nvPr/>
        </p:nvSpPr>
        <p:spPr bwMode="auto">
          <a:xfrm>
            <a:off x="297700" y="4014804"/>
            <a:ext cx="1059607" cy="492835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72" name="Oblouk 71"/>
          <p:cNvSpPr/>
          <p:nvPr/>
        </p:nvSpPr>
        <p:spPr bwMode="auto">
          <a:xfrm rot="10800000">
            <a:off x="298907" y="4015920"/>
            <a:ext cx="1058400" cy="493200"/>
          </a:xfrm>
          <a:prstGeom prst="arc">
            <a:avLst>
              <a:gd name="adj1" fmla="val 10748642"/>
              <a:gd name="adj2" fmla="val 0"/>
            </a:avLst>
          </a:prstGeom>
          <a:noFill/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5125" name="Přímá spojnice 5124"/>
          <p:cNvCxnSpPr>
            <a:stCxn id="69" idx="2"/>
          </p:cNvCxnSpPr>
          <p:nvPr/>
        </p:nvCxnSpPr>
        <p:spPr bwMode="auto">
          <a:xfrm flipV="1">
            <a:off x="297700" y="2708920"/>
            <a:ext cx="501321" cy="1552302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127" name="Přímá spojnice 5126"/>
          <p:cNvCxnSpPr>
            <a:endCxn id="69" idx="6"/>
          </p:cNvCxnSpPr>
          <p:nvPr/>
        </p:nvCxnSpPr>
        <p:spPr bwMode="auto">
          <a:xfrm>
            <a:off x="799021" y="2708920"/>
            <a:ext cx="558286" cy="1552302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87" name="Ovál 86"/>
          <p:cNvSpPr/>
          <p:nvPr/>
        </p:nvSpPr>
        <p:spPr bwMode="auto">
          <a:xfrm>
            <a:off x="7623104" y="2968878"/>
            <a:ext cx="1260000" cy="492835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88" name="Oblouk 87"/>
          <p:cNvSpPr/>
          <p:nvPr/>
        </p:nvSpPr>
        <p:spPr bwMode="auto">
          <a:xfrm rot="10800000">
            <a:off x="7623103" y="2970000"/>
            <a:ext cx="1260000" cy="493200"/>
          </a:xfrm>
          <a:prstGeom prst="arc">
            <a:avLst>
              <a:gd name="adj1" fmla="val 10748642"/>
              <a:gd name="adj2" fmla="val 0"/>
            </a:avLst>
          </a:prstGeom>
          <a:noFill/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89" name="Ovál 88"/>
          <p:cNvSpPr/>
          <p:nvPr/>
        </p:nvSpPr>
        <p:spPr bwMode="auto">
          <a:xfrm>
            <a:off x="7623103" y="2630934"/>
            <a:ext cx="1260000" cy="1260000"/>
          </a:xfrm>
          <a:prstGeom prst="ellipse">
            <a:avLst/>
          </a:prstGeom>
          <a:noFill/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5138" name="TextovéPole 5137"/>
          <p:cNvSpPr txBox="1"/>
          <p:nvPr/>
        </p:nvSpPr>
        <p:spPr>
          <a:xfrm>
            <a:off x="426994" y="4952000"/>
            <a:ext cx="11091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b="1" dirty="0">
                <a:solidFill>
                  <a:srgbClr val="FF0000"/>
                </a:solidFill>
              </a:rPr>
              <a:t>Krychle</a:t>
            </a:r>
          </a:p>
        </p:txBody>
      </p:sp>
      <p:sp>
        <p:nvSpPr>
          <p:cNvPr id="92" name="TextovéPole 91"/>
          <p:cNvSpPr txBox="1"/>
          <p:nvPr/>
        </p:nvSpPr>
        <p:spPr>
          <a:xfrm>
            <a:off x="6025361" y="5815701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b="1" dirty="0">
                <a:solidFill>
                  <a:srgbClr val="FF0000"/>
                </a:solidFill>
              </a:rPr>
              <a:t>Jehlan</a:t>
            </a:r>
          </a:p>
        </p:txBody>
      </p:sp>
      <p:sp>
        <p:nvSpPr>
          <p:cNvPr id="93" name="TextovéPole 92"/>
          <p:cNvSpPr txBox="1"/>
          <p:nvPr/>
        </p:nvSpPr>
        <p:spPr>
          <a:xfrm>
            <a:off x="1971583" y="4221619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b="1" dirty="0">
                <a:solidFill>
                  <a:srgbClr val="FF0000"/>
                </a:solidFill>
              </a:rPr>
              <a:t>Kvádr</a:t>
            </a:r>
          </a:p>
        </p:txBody>
      </p:sp>
      <p:sp>
        <p:nvSpPr>
          <p:cNvPr id="94" name="TextovéPole 93"/>
          <p:cNvSpPr txBox="1"/>
          <p:nvPr/>
        </p:nvSpPr>
        <p:spPr>
          <a:xfrm>
            <a:off x="2848297" y="3170393"/>
            <a:ext cx="12862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b="1" dirty="0">
                <a:solidFill>
                  <a:srgbClr val="FF0000"/>
                </a:solidFill>
              </a:rPr>
              <a:t>Hranol</a:t>
            </a:r>
          </a:p>
          <a:p>
            <a:pPr algn="ctr"/>
            <a:r>
              <a:rPr lang="cs-CZ" b="1" dirty="0">
                <a:solidFill>
                  <a:srgbClr val="FF0000"/>
                </a:solidFill>
              </a:rPr>
              <a:t>(trojboký)</a:t>
            </a:r>
          </a:p>
        </p:txBody>
      </p:sp>
      <p:sp>
        <p:nvSpPr>
          <p:cNvPr id="95" name="TextovéPole 94"/>
          <p:cNvSpPr txBox="1"/>
          <p:nvPr/>
        </p:nvSpPr>
        <p:spPr>
          <a:xfrm>
            <a:off x="4978137" y="2604708"/>
            <a:ext cx="143221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b="1" dirty="0">
                <a:solidFill>
                  <a:srgbClr val="FF0000"/>
                </a:solidFill>
              </a:rPr>
              <a:t>Hranol</a:t>
            </a:r>
          </a:p>
          <a:p>
            <a:pPr algn="ctr"/>
            <a:r>
              <a:rPr lang="cs-CZ" b="1" dirty="0">
                <a:solidFill>
                  <a:srgbClr val="FF0000"/>
                </a:solidFill>
              </a:rPr>
              <a:t>(čtyřboký)</a:t>
            </a:r>
          </a:p>
        </p:txBody>
      </p:sp>
      <p:sp>
        <p:nvSpPr>
          <p:cNvPr id="96" name="TextovéPole 95"/>
          <p:cNvSpPr txBox="1"/>
          <p:nvPr/>
        </p:nvSpPr>
        <p:spPr>
          <a:xfrm>
            <a:off x="323626" y="3598399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b="1" dirty="0">
                <a:solidFill>
                  <a:srgbClr val="FF0000"/>
                </a:solidFill>
              </a:rPr>
              <a:t>Kužel</a:t>
            </a:r>
          </a:p>
        </p:txBody>
      </p:sp>
      <p:sp>
        <p:nvSpPr>
          <p:cNvPr id="97" name="TextovéPole 96"/>
          <p:cNvSpPr txBox="1"/>
          <p:nvPr/>
        </p:nvSpPr>
        <p:spPr>
          <a:xfrm>
            <a:off x="7920000" y="1944000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dirty="0"/>
              <a:t>Válec</a:t>
            </a:r>
          </a:p>
        </p:txBody>
      </p:sp>
      <p:sp>
        <p:nvSpPr>
          <p:cNvPr id="98" name="TextovéPole 97"/>
          <p:cNvSpPr txBox="1"/>
          <p:nvPr/>
        </p:nvSpPr>
        <p:spPr>
          <a:xfrm>
            <a:off x="7749047" y="3030629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b="1" dirty="0">
                <a:solidFill>
                  <a:srgbClr val="FF0000"/>
                </a:solidFill>
              </a:rPr>
              <a:t>Koule</a:t>
            </a:r>
          </a:p>
        </p:txBody>
      </p:sp>
      <p:cxnSp>
        <p:nvCxnSpPr>
          <p:cNvPr id="5140" name="Přímá spojnice 5139"/>
          <p:cNvCxnSpPr/>
          <p:nvPr/>
        </p:nvCxnSpPr>
        <p:spPr bwMode="auto">
          <a:xfrm flipV="1">
            <a:off x="107504" y="6386533"/>
            <a:ext cx="392748" cy="354835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5142" name="Přímá spojnice 5141"/>
          <p:cNvCxnSpPr/>
          <p:nvPr/>
        </p:nvCxnSpPr>
        <p:spPr bwMode="auto">
          <a:xfrm>
            <a:off x="492172" y="6381328"/>
            <a:ext cx="1055492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5147" name="Přímá spojnice 5146"/>
          <p:cNvCxnSpPr/>
          <p:nvPr/>
        </p:nvCxnSpPr>
        <p:spPr bwMode="auto">
          <a:xfrm>
            <a:off x="500252" y="5301368"/>
            <a:ext cx="0" cy="1085165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109" name="Přímá spojnice 108"/>
          <p:cNvCxnSpPr/>
          <p:nvPr/>
        </p:nvCxnSpPr>
        <p:spPr bwMode="auto">
          <a:xfrm>
            <a:off x="2045135" y="6236482"/>
            <a:ext cx="1055492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110" name="Přímá spojnice 109"/>
          <p:cNvCxnSpPr/>
          <p:nvPr/>
        </p:nvCxnSpPr>
        <p:spPr bwMode="auto">
          <a:xfrm flipV="1">
            <a:off x="1631431" y="6238800"/>
            <a:ext cx="392748" cy="354835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111" name="Přímá spojnice 110"/>
          <p:cNvCxnSpPr/>
          <p:nvPr/>
        </p:nvCxnSpPr>
        <p:spPr bwMode="auto">
          <a:xfrm>
            <a:off x="2024179" y="4231290"/>
            <a:ext cx="20956" cy="2021292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113" name="TextovéPole 112"/>
          <p:cNvSpPr txBox="1"/>
          <p:nvPr/>
        </p:nvSpPr>
        <p:spPr>
          <a:xfrm>
            <a:off x="5760000" y="1944000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dirty="0"/>
              <a:t>Kužel</a:t>
            </a:r>
          </a:p>
        </p:txBody>
      </p:sp>
      <p:sp>
        <p:nvSpPr>
          <p:cNvPr id="115" name="TextovéPole 114"/>
          <p:cNvSpPr txBox="1"/>
          <p:nvPr/>
        </p:nvSpPr>
        <p:spPr>
          <a:xfrm>
            <a:off x="4680000" y="1943832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dirty="0"/>
              <a:t>Krychle</a:t>
            </a:r>
          </a:p>
        </p:txBody>
      </p:sp>
      <p:sp>
        <p:nvSpPr>
          <p:cNvPr id="116" name="TextovéPole 115"/>
          <p:cNvSpPr txBox="1"/>
          <p:nvPr/>
        </p:nvSpPr>
        <p:spPr>
          <a:xfrm>
            <a:off x="6840000" y="1944000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dirty="0"/>
              <a:t>Kvádr</a:t>
            </a:r>
          </a:p>
        </p:txBody>
      </p:sp>
      <p:sp>
        <p:nvSpPr>
          <p:cNvPr id="117" name="TextovéPole 116"/>
          <p:cNvSpPr txBox="1"/>
          <p:nvPr/>
        </p:nvSpPr>
        <p:spPr>
          <a:xfrm>
            <a:off x="360000" y="1944000"/>
            <a:ext cx="11761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dirty="0"/>
              <a:t>Hranol</a:t>
            </a:r>
          </a:p>
          <a:p>
            <a:pPr algn="ctr"/>
            <a:r>
              <a:rPr lang="cs-CZ" dirty="0"/>
              <a:t>(trojboký)</a:t>
            </a:r>
          </a:p>
        </p:txBody>
      </p:sp>
      <p:sp>
        <p:nvSpPr>
          <p:cNvPr id="118" name="TextovéPole 117"/>
          <p:cNvSpPr txBox="1"/>
          <p:nvPr/>
        </p:nvSpPr>
        <p:spPr>
          <a:xfrm>
            <a:off x="1440000" y="1944000"/>
            <a:ext cx="127873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dirty="0"/>
              <a:t>Hranol</a:t>
            </a:r>
          </a:p>
          <a:p>
            <a:pPr algn="ctr"/>
            <a:r>
              <a:rPr lang="cs-CZ" dirty="0"/>
              <a:t>(čtyřboký)</a:t>
            </a:r>
          </a:p>
        </p:txBody>
      </p:sp>
      <p:sp>
        <p:nvSpPr>
          <p:cNvPr id="119" name="TextovéPole 118"/>
          <p:cNvSpPr txBox="1"/>
          <p:nvPr/>
        </p:nvSpPr>
        <p:spPr>
          <a:xfrm>
            <a:off x="2520000" y="1944000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dirty="0"/>
              <a:t>Jehlan</a:t>
            </a:r>
          </a:p>
        </p:txBody>
      </p:sp>
      <p:sp>
        <p:nvSpPr>
          <p:cNvPr id="120" name="TextovéPole 119"/>
          <p:cNvSpPr txBox="1"/>
          <p:nvPr/>
        </p:nvSpPr>
        <p:spPr>
          <a:xfrm>
            <a:off x="3600000" y="1944000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dirty="0"/>
              <a:t>Koule</a:t>
            </a:r>
          </a:p>
        </p:txBody>
      </p:sp>
      <p:sp>
        <p:nvSpPr>
          <p:cNvPr id="121" name="TextovéPole 120"/>
          <p:cNvSpPr txBox="1"/>
          <p:nvPr/>
        </p:nvSpPr>
        <p:spPr>
          <a:xfrm>
            <a:off x="7705730" y="5373972"/>
            <a:ext cx="10081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b="1" dirty="0">
                <a:solidFill>
                  <a:srgbClr val="FF0000"/>
                </a:solidFill>
              </a:rPr>
              <a:t>Válec</a:t>
            </a:r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1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13"/>
                  </p:tgtEl>
                </p:cond>
              </p:nextCondLst>
            </p:seq>
            <p:seq concurrent="1" nextAc="seek">
              <p:cTn id="11" restart="whenNotActive" fill="hold" evtFilter="cancelBubble" nodeType="interactiveSeq">
                <p:stCondLst>
                  <p:cond evt="onClick" delay="0">
                    <p:tgtEl>
                      <p:spTgt spid="11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" fill="hold">
                      <p:stCondLst>
                        <p:cond delay="0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6" dur="2000"/>
                                        <p:tgtEl>
                                          <p:spTgt spid="51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2000"/>
                            </p:stCondLst>
                            <p:childTnLst>
                              <p:par>
                                <p:cTn id="18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15"/>
                  </p:tgtEl>
                </p:cond>
              </p:nextCondLst>
            </p:seq>
            <p:seq concurrent="1" nextAc="seek">
              <p:cTn id="20" restart="whenNotActive" fill="hold" evtFilter="cancelBubble" nodeType="interactiveSeq">
                <p:stCondLst>
                  <p:cond evt="onClick" delay="0">
                    <p:tgtEl>
                      <p:spTgt spid="11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" fill="hold">
                      <p:stCondLst>
                        <p:cond delay="0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25" dur="20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2000"/>
                            </p:stCondLst>
                            <p:childTnLst>
                              <p:par>
                                <p:cTn id="27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16"/>
                  </p:tgtEl>
                </p:cond>
              </p:nextCondLst>
            </p:seq>
            <p:seq concurrent="1" nextAc="seek">
              <p:cTn id="29" restart="whenNotActive" fill="hold" evtFilter="cancelBubble" nodeType="interactiveSeq">
                <p:stCondLst>
                  <p:cond evt="onClick" delay="0">
                    <p:tgtEl>
                      <p:spTgt spid="11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0" fill="hold">
                      <p:stCondLst>
                        <p:cond delay="0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34" dur="20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2000"/>
                            </p:stCondLst>
                            <p:childTnLst>
                              <p:par>
                                <p:cTn id="36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17"/>
                  </p:tgtEl>
                </p:cond>
              </p:nextCondLst>
            </p:seq>
            <p:seq concurrent="1" nextAc="seek">
              <p:cTn id="38" restart="whenNotActive" fill="hold" evtFilter="cancelBubble" nodeType="interactiveSeq">
                <p:stCondLst>
                  <p:cond evt="onClick" delay="0">
                    <p:tgtEl>
                      <p:spTgt spid="11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" fill="hold">
                      <p:stCondLst>
                        <p:cond delay="0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43" dur="20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2000"/>
                            </p:stCondLst>
                            <p:childTnLst>
                              <p:par>
                                <p:cTn id="45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18"/>
                  </p:tgtEl>
                </p:cond>
              </p:nextCondLst>
            </p:seq>
            <p:seq concurrent="1" nextAc="seek">
              <p:cTn id="47" restart="whenNotActive" fill="hold" evtFilter="cancelBubble" nodeType="interactiveSeq">
                <p:stCondLst>
                  <p:cond evt="onClick" delay="0">
                    <p:tgtEl>
                      <p:spTgt spid="11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8" fill="hold">
                      <p:stCondLst>
                        <p:cond delay="0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52" dur="20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2000"/>
                            </p:stCondLst>
                            <p:childTnLst>
                              <p:par>
                                <p:cTn id="54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19"/>
                  </p:tgtEl>
                </p:cond>
              </p:nextCondLst>
            </p:seq>
            <p:seq concurrent="1" nextAc="seek">
              <p:cTn id="56" restart="whenNotActive" fill="hold" evtFilter="cancelBubble" nodeType="interactiveSeq">
                <p:stCondLst>
                  <p:cond evt="onClick" delay="0">
                    <p:tgtEl>
                      <p:spTgt spid="12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7" fill="hold">
                      <p:stCondLst>
                        <p:cond delay="0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61" dur="20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2000"/>
                            </p:stCondLst>
                            <p:childTnLst>
                              <p:par>
                                <p:cTn id="63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0"/>
                  </p:tgtEl>
                </p:cond>
              </p:nextCondLst>
            </p:seq>
            <p:seq concurrent="1" nextAc="seek">
              <p:cTn id="65" restart="whenNotActive" fill="hold" evtFilter="cancelBubble" nodeType="interactiveSeq">
                <p:stCondLst>
                  <p:cond evt="onClick" delay="0">
                    <p:tgtEl>
                      <p:spTgt spid="9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6" fill="hold">
                      <p:stCondLst>
                        <p:cond delay="0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0" dur="20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2000"/>
                            </p:stCondLst>
                            <p:childTnLst>
                              <p:par>
                                <p:cTn id="72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97"/>
                  </p:tgtEl>
                </p:cond>
              </p:nextCondLst>
            </p:seq>
          </p:childTnLst>
        </p:cTn>
      </p:par>
    </p:tnLst>
    <p:bldLst>
      <p:bldP spid="5138" grpId="0"/>
      <p:bldP spid="92" grpId="0"/>
      <p:bldP spid="93" grpId="0"/>
      <p:bldP spid="94" grpId="0"/>
      <p:bldP spid="95" grpId="0"/>
      <p:bldP spid="96" grpId="0"/>
      <p:bldP spid="97" grpId="0"/>
      <p:bldP spid="98" grpId="0"/>
      <p:bldP spid="113" grpId="0"/>
      <p:bldP spid="115" grpId="0"/>
      <p:bldP spid="116" grpId="0"/>
      <p:bldP spid="117" grpId="0"/>
      <p:bldP spid="118" grpId="0"/>
      <p:bldP spid="119" grpId="0"/>
      <p:bldP spid="120" grpId="0"/>
      <p:bldP spid="12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r>
              <a:rPr lang="cs-CZ" dirty="0"/>
              <a:t>Tělesa</a:t>
            </a:r>
            <a:br>
              <a:rPr lang="cs-CZ" dirty="0"/>
            </a:b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251520" y="2276872"/>
            <a:ext cx="842493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Uveď příklady těles v reálném životě:</a:t>
            </a:r>
          </a:p>
        </p:txBody>
      </p:sp>
      <p:sp>
        <p:nvSpPr>
          <p:cNvPr id="17" name="Obdélník 16"/>
          <p:cNvSpPr/>
          <p:nvPr/>
        </p:nvSpPr>
        <p:spPr>
          <a:xfrm>
            <a:off x="251520" y="2679135"/>
            <a:ext cx="8424936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Tx/>
              <a:buChar char="-"/>
            </a:pPr>
            <a:r>
              <a:rPr lang="cs-CZ" sz="2000" b="1" dirty="0"/>
              <a:t>Míče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Mléko (krabice)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Zmrzlina (kornout)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Kniha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Sudy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Cihla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Věže kostelů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Vodojemy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Svíčky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Planety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Herní kostka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Hrneček</a:t>
            </a:r>
          </a:p>
          <a:p>
            <a:pPr marL="342900" indent="-342900">
              <a:buFontTx/>
              <a:buChar char="-"/>
            </a:pPr>
            <a:r>
              <a:rPr lang="cs-CZ" sz="2000" b="1" dirty="0"/>
              <a:t>Indiánský stan (</a:t>
            </a:r>
            <a:r>
              <a:rPr lang="cs-CZ" sz="2000" b="1" dirty="0" err="1"/>
              <a:t>teepee</a:t>
            </a:r>
            <a:r>
              <a:rPr lang="cs-CZ" sz="2000" b="1" dirty="0"/>
              <a:t>)</a:t>
            </a:r>
          </a:p>
          <a:p>
            <a:pPr marL="342900" indent="-342900">
              <a:buFontTx/>
              <a:buChar char="-"/>
            </a:pPr>
            <a:endParaRPr lang="cs-CZ" sz="2000" b="1" dirty="0"/>
          </a:p>
        </p:txBody>
      </p:sp>
    </p:spTree>
    <p:extLst>
      <p:ext uri="{BB962C8B-B14F-4D97-AF65-F5344CB8AC3E}">
        <p14:creationId xmlns:p14="http://schemas.microsoft.com/office/powerpoint/2010/main" val="3549212647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7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r>
              <a:rPr lang="cs-CZ" dirty="0"/>
              <a:t>Tělesa</a:t>
            </a:r>
            <a:br>
              <a:rPr lang="cs-CZ" dirty="0"/>
            </a:br>
            <a:endParaRPr lang="cs-CZ" sz="3200" dirty="0"/>
          </a:p>
        </p:txBody>
      </p:sp>
      <p:sp>
        <p:nvSpPr>
          <p:cNvPr id="15" name="Krychle 14"/>
          <p:cNvSpPr/>
          <p:nvPr/>
        </p:nvSpPr>
        <p:spPr bwMode="auto">
          <a:xfrm>
            <a:off x="1631431" y="3156582"/>
            <a:ext cx="4945901" cy="2738847"/>
          </a:xfrm>
          <a:prstGeom prst="cub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19" name="Přímá spojnice 18"/>
          <p:cNvCxnSpPr/>
          <p:nvPr/>
        </p:nvCxnSpPr>
        <p:spPr bwMode="auto">
          <a:xfrm>
            <a:off x="2339752" y="5220000"/>
            <a:ext cx="4237580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20" name="Přímá spojnice 19"/>
          <p:cNvCxnSpPr/>
          <p:nvPr/>
        </p:nvCxnSpPr>
        <p:spPr bwMode="auto">
          <a:xfrm flipV="1">
            <a:off x="1631431" y="5203537"/>
            <a:ext cx="729277" cy="691893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21" name="Přímá spojnice 20"/>
          <p:cNvCxnSpPr/>
          <p:nvPr/>
        </p:nvCxnSpPr>
        <p:spPr bwMode="auto">
          <a:xfrm>
            <a:off x="2339752" y="3156582"/>
            <a:ext cx="20956" cy="2021292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9" name="Přímá spojnice se šipkou 8"/>
          <p:cNvCxnSpPr/>
          <p:nvPr/>
        </p:nvCxnSpPr>
        <p:spPr bwMode="auto">
          <a:xfrm flipH="1">
            <a:off x="4860032" y="2420888"/>
            <a:ext cx="1944216" cy="1008112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92D050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11" name="Přímá spojnice se šipkou 10"/>
          <p:cNvCxnSpPr/>
          <p:nvPr/>
        </p:nvCxnSpPr>
        <p:spPr bwMode="auto">
          <a:xfrm flipH="1">
            <a:off x="6402758" y="2420888"/>
            <a:ext cx="401490" cy="212368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92D050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30" name="Přímá spojnice se šipkou 29"/>
          <p:cNvCxnSpPr/>
          <p:nvPr/>
        </p:nvCxnSpPr>
        <p:spPr bwMode="auto">
          <a:xfrm flipH="1">
            <a:off x="4180988" y="2420887"/>
            <a:ext cx="2623260" cy="241270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92D050"/>
            </a:solidFill>
            <a:prstDash val="solid"/>
            <a:round/>
            <a:headEnd type="none" w="med" len="med"/>
            <a:tailEnd type="stealth"/>
          </a:ln>
          <a:effectLst/>
        </p:spPr>
      </p:cxnSp>
      <p:sp>
        <p:nvSpPr>
          <p:cNvPr id="23" name="TextovéPole 22"/>
          <p:cNvSpPr txBox="1"/>
          <p:nvPr/>
        </p:nvSpPr>
        <p:spPr>
          <a:xfrm>
            <a:off x="6826849" y="2029865"/>
            <a:ext cx="8797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stěny</a:t>
            </a:r>
          </a:p>
        </p:txBody>
      </p:sp>
      <p:cxnSp>
        <p:nvCxnSpPr>
          <p:cNvPr id="34" name="Přímá spojnice se šipkou 33"/>
          <p:cNvCxnSpPr/>
          <p:nvPr/>
        </p:nvCxnSpPr>
        <p:spPr bwMode="auto">
          <a:xfrm>
            <a:off x="663515" y="3933056"/>
            <a:ext cx="967916" cy="196237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CC00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37" name="Přímá spojnice se šipkou 36"/>
          <p:cNvCxnSpPr/>
          <p:nvPr/>
        </p:nvCxnSpPr>
        <p:spPr bwMode="auto">
          <a:xfrm>
            <a:off x="659323" y="3964952"/>
            <a:ext cx="5918009" cy="125504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CC00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40" name="Přímá spojnice se šipkou 39"/>
          <p:cNvCxnSpPr/>
          <p:nvPr/>
        </p:nvCxnSpPr>
        <p:spPr bwMode="auto">
          <a:xfrm flipV="1">
            <a:off x="659323" y="3130919"/>
            <a:ext cx="1680429" cy="834032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CC00"/>
            </a:solidFill>
            <a:prstDash val="solid"/>
            <a:round/>
            <a:headEnd type="none" w="med" len="med"/>
            <a:tailEnd type="stealth"/>
          </a:ln>
          <a:effectLst/>
        </p:spPr>
      </p:cxnSp>
      <p:sp>
        <p:nvSpPr>
          <p:cNvPr id="43" name="TextovéPole 42"/>
          <p:cNvSpPr txBox="1"/>
          <p:nvPr/>
        </p:nvSpPr>
        <p:spPr>
          <a:xfrm>
            <a:off x="70198" y="3409932"/>
            <a:ext cx="12217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vrcholy</a:t>
            </a:r>
          </a:p>
        </p:txBody>
      </p:sp>
      <p:cxnSp>
        <p:nvCxnSpPr>
          <p:cNvPr id="44" name="Přímá spojnice se šipkou 43"/>
          <p:cNvCxnSpPr/>
          <p:nvPr/>
        </p:nvCxnSpPr>
        <p:spPr bwMode="auto">
          <a:xfrm flipH="1">
            <a:off x="2547377" y="2708920"/>
            <a:ext cx="781247" cy="319742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00CCFF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46" name="Přímá spojnice se šipkou 45"/>
          <p:cNvCxnSpPr/>
          <p:nvPr/>
        </p:nvCxnSpPr>
        <p:spPr bwMode="auto">
          <a:xfrm>
            <a:off x="3328624" y="2708920"/>
            <a:ext cx="413295" cy="2511079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00CCFF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50" name="Přímá spojnice se šipkou 49"/>
          <p:cNvCxnSpPr>
            <a:endCxn id="15" idx="0"/>
          </p:cNvCxnSpPr>
          <p:nvPr/>
        </p:nvCxnSpPr>
        <p:spPr bwMode="auto">
          <a:xfrm>
            <a:off x="3311860" y="2704872"/>
            <a:ext cx="1134877" cy="45171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00CCFF"/>
            </a:solidFill>
            <a:prstDash val="solid"/>
            <a:round/>
            <a:headEnd type="none" w="med" len="med"/>
            <a:tailEnd type="stealth"/>
          </a:ln>
          <a:effectLst/>
        </p:spPr>
      </p:cxnSp>
      <p:sp>
        <p:nvSpPr>
          <p:cNvPr id="60" name="TextovéPole 59"/>
          <p:cNvSpPr txBox="1"/>
          <p:nvPr/>
        </p:nvSpPr>
        <p:spPr>
          <a:xfrm>
            <a:off x="2969731" y="2172561"/>
            <a:ext cx="8797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hrany</a:t>
            </a:r>
          </a:p>
        </p:txBody>
      </p:sp>
    </p:spTree>
    <p:extLst>
      <p:ext uri="{BB962C8B-B14F-4D97-AF65-F5344CB8AC3E}">
        <p14:creationId xmlns:p14="http://schemas.microsoft.com/office/powerpoint/2010/main" val="2355524324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20" dur="2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500"/>
                            </p:stCondLst>
                            <p:childTnLst>
                              <p:par>
                                <p:cTn id="27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9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000"/>
                            </p:stCondLst>
                            <p:childTnLst>
                              <p:par>
                                <p:cTn id="31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3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38" dur="20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"/>
                            </p:stCondLst>
                            <p:childTnLst>
                              <p:par>
                                <p:cTn id="4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1000"/>
                            </p:stCondLst>
                            <p:childTnLst>
                              <p:par>
                                <p:cTn id="49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1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56" dur="2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43" grpId="0"/>
      <p:bldP spid="6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r>
              <a:rPr lang="cs-CZ" dirty="0"/>
              <a:t>Tělesa</a:t>
            </a:r>
            <a:br>
              <a:rPr lang="cs-CZ" dirty="0"/>
            </a:br>
            <a:endParaRPr lang="cs-CZ" sz="3200" dirty="0"/>
          </a:p>
        </p:txBody>
      </p:sp>
      <p:cxnSp>
        <p:nvCxnSpPr>
          <p:cNvPr id="9" name="Přímá spojnice se šipkou 8"/>
          <p:cNvCxnSpPr/>
          <p:nvPr/>
        </p:nvCxnSpPr>
        <p:spPr bwMode="auto">
          <a:xfrm flipH="1">
            <a:off x="5073105" y="2420888"/>
            <a:ext cx="1731143" cy="138915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92D050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11" name="Přímá spojnice se šipkou 10"/>
          <p:cNvCxnSpPr/>
          <p:nvPr/>
        </p:nvCxnSpPr>
        <p:spPr bwMode="auto">
          <a:xfrm flipH="1">
            <a:off x="6672751" y="2420888"/>
            <a:ext cx="131497" cy="2297286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92D050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30" name="Přímá spojnice se šipkou 29"/>
          <p:cNvCxnSpPr/>
          <p:nvPr/>
        </p:nvCxnSpPr>
        <p:spPr bwMode="auto">
          <a:xfrm flipH="1">
            <a:off x="6025361" y="2420887"/>
            <a:ext cx="778887" cy="2210486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92D050"/>
            </a:solidFill>
            <a:prstDash val="solid"/>
            <a:round/>
            <a:headEnd type="none" w="med" len="med"/>
            <a:tailEnd type="stealth"/>
          </a:ln>
          <a:effectLst/>
        </p:spPr>
      </p:cxnSp>
      <p:sp>
        <p:nvSpPr>
          <p:cNvPr id="23" name="TextovéPole 22"/>
          <p:cNvSpPr txBox="1"/>
          <p:nvPr/>
        </p:nvSpPr>
        <p:spPr>
          <a:xfrm>
            <a:off x="6826849" y="2029865"/>
            <a:ext cx="8797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stěny</a:t>
            </a:r>
          </a:p>
        </p:txBody>
      </p:sp>
      <p:cxnSp>
        <p:nvCxnSpPr>
          <p:cNvPr id="34" name="Přímá spojnice se šipkou 33"/>
          <p:cNvCxnSpPr>
            <a:endCxn id="27" idx="4"/>
          </p:cNvCxnSpPr>
          <p:nvPr/>
        </p:nvCxnSpPr>
        <p:spPr bwMode="auto">
          <a:xfrm>
            <a:off x="663515" y="3933056"/>
            <a:ext cx="6119974" cy="243658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CC00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37" name="Přímá spojnice se šipkou 36"/>
          <p:cNvCxnSpPr>
            <a:endCxn id="27" idx="0"/>
          </p:cNvCxnSpPr>
          <p:nvPr/>
        </p:nvCxnSpPr>
        <p:spPr bwMode="auto">
          <a:xfrm>
            <a:off x="659323" y="3964952"/>
            <a:ext cx="4944287" cy="119037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CC00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40" name="Přímá spojnice se šipkou 39"/>
          <p:cNvCxnSpPr>
            <a:endCxn id="27" idx="1"/>
          </p:cNvCxnSpPr>
          <p:nvPr/>
        </p:nvCxnSpPr>
        <p:spPr bwMode="auto">
          <a:xfrm>
            <a:off x="659323" y="3964951"/>
            <a:ext cx="3035201" cy="165419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CC00"/>
            </a:solidFill>
            <a:prstDash val="solid"/>
            <a:round/>
            <a:headEnd type="none" w="med" len="med"/>
            <a:tailEnd type="stealth"/>
          </a:ln>
          <a:effectLst/>
        </p:spPr>
      </p:cxnSp>
      <p:sp>
        <p:nvSpPr>
          <p:cNvPr id="43" name="TextovéPole 42"/>
          <p:cNvSpPr txBox="1"/>
          <p:nvPr/>
        </p:nvSpPr>
        <p:spPr>
          <a:xfrm>
            <a:off x="70198" y="3409932"/>
            <a:ext cx="12217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vrcholy</a:t>
            </a:r>
          </a:p>
        </p:txBody>
      </p:sp>
      <p:cxnSp>
        <p:nvCxnSpPr>
          <p:cNvPr id="44" name="Přímá spojnice se šipkou 43"/>
          <p:cNvCxnSpPr/>
          <p:nvPr/>
        </p:nvCxnSpPr>
        <p:spPr bwMode="auto">
          <a:xfrm>
            <a:off x="3328625" y="2708920"/>
            <a:ext cx="711644" cy="3268075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00CCFF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46" name="Přímá spojnice se šipkou 45"/>
          <p:cNvCxnSpPr/>
          <p:nvPr/>
        </p:nvCxnSpPr>
        <p:spPr bwMode="auto">
          <a:xfrm>
            <a:off x="3328624" y="2708920"/>
            <a:ext cx="3086180" cy="218062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00CCFF"/>
            </a:solidFill>
            <a:prstDash val="solid"/>
            <a:round/>
            <a:headEnd type="none" w="med" len="med"/>
            <a:tailEnd type="stealth"/>
          </a:ln>
          <a:effectLst/>
        </p:spPr>
      </p:cxnSp>
      <p:cxnSp>
        <p:nvCxnSpPr>
          <p:cNvPr id="50" name="Přímá spojnice se šipkou 49"/>
          <p:cNvCxnSpPr/>
          <p:nvPr/>
        </p:nvCxnSpPr>
        <p:spPr bwMode="auto">
          <a:xfrm>
            <a:off x="3311860" y="2704872"/>
            <a:ext cx="1770832" cy="65898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00CCFF"/>
            </a:solidFill>
            <a:prstDash val="solid"/>
            <a:round/>
            <a:headEnd type="none" w="med" len="med"/>
            <a:tailEnd type="stealth"/>
          </a:ln>
          <a:effectLst/>
        </p:spPr>
      </p:cxnSp>
      <p:sp>
        <p:nvSpPr>
          <p:cNvPr id="60" name="TextovéPole 59"/>
          <p:cNvSpPr txBox="1"/>
          <p:nvPr/>
        </p:nvSpPr>
        <p:spPr>
          <a:xfrm>
            <a:off x="2969731" y="2172561"/>
            <a:ext cx="87978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hrany</a:t>
            </a:r>
          </a:p>
        </p:txBody>
      </p:sp>
      <p:sp>
        <p:nvSpPr>
          <p:cNvPr id="27" name="Pravidelný pětiúhelník 26"/>
          <p:cNvSpPr/>
          <p:nvPr/>
        </p:nvSpPr>
        <p:spPr bwMode="auto">
          <a:xfrm>
            <a:off x="3694520" y="5155322"/>
            <a:ext cx="3818179" cy="1214318"/>
          </a:xfrm>
          <a:prstGeom prst="pentagon">
            <a:avLst/>
          </a:prstGeom>
          <a:noFill/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28" name="Přímá spojnice 27"/>
          <p:cNvCxnSpPr>
            <a:stCxn id="27" idx="1"/>
          </p:cNvCxnSpPr>
          <p:nvPr/>
        </p:nvCxnSpPr>
        <p:spPr bwMode="auto">
          <a:xfrm flipV="1">
            <a:off x="3694524" y="2319589"/>
            <a:ext cx="2050993" cy="3299560"/>
          </a:xfrm>
          <a:prstGeom prst="line">
            <a:avLst/>
          </a:prstGeom>
          <a:ln w="22225"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Přímá spojnice 28"/>
          <p:cNvCxnSpPr>
            <a:endCxn id="27" idx="0"/>
          </p:cNvCxnSpPr>
          <p:nvPr/>
        </p:nvCxnSpPr>
        <p:spPr bwMode="auto">
          <a:xfrm flipH="1">
            <a:off x="5603610" y="2309101"/>
            <a:ext cx="141906" cy="2846221"/>
          </a:xfrm>
          <a:prstGeom prst="line">
            <a:avLst/>
          </a:prstGeom>
          <a:ln>
            <a:prstDash val="dash"/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Přímá spojnice 30"/>
          <p:cNvCxnSpPr>
            <a:endCxn id="27" idx="5"/>
          </p:cNvCxnSpPr>
          <p:nvPr/>
        </p:nvCxnSpPr>
        <p:spPr bwMode="auto">
          <a:xfrm>
            <a:off x="5775207" y="2331416"/>
            <a:ext cx="1737488" cy="3287733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2" name="Přímá spojnice 31"/>
          <p:cNvCxnSpPr/>
          <p:nvPr/>
        </p:nvCxnSpPr>
        <p:spPr bwMode="auto">
          <a:xfrm flipH="1">
            <a:off x="4441848" y="2317872"/>
            <a:ext cx="1330812" cy="4047387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3" name="Přímá spojnice 32"/>
          <p:cNvCxnSpPr/>
          <p:nvPr/>
        </p:nvCxnSpPr>
        <p:spPr bwMode="auto">
          <a:xfrm>
            <a:off x="5773943" y="2349956"/>
            <a:ext cx="1037972" cy="403200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5" name="Přímá spojnice 34"/>
          <p:cNvCxnSpPr>
            <a:stCxn id="27" idx="5"/>
          </p:cNvCxnSpPr>
          <p:nvPr/>
        </p:nvCxnSpPr>
        <p:spPr bwMode="auto">
          <a:xfrm flipH="1">
            <a:off x="6797814" y="5619149"/>
            <a:ext cx="714881" cy="75600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6" name="Přímá spojnice 35"/>
          <p:cNvCxnSpPr>
            <a:stCxn id="27" idx="2"/>
            <a:endCxn id="27" idx="4"/>
          </p:cNvCxnSpPr>
          <p:nvPr/>
        </p:nvCxnSpPr>
        <p:spPr bwMode="auto">
          <a:xfrm>
            <a:off x="4423730" y="6369637"/>
            <a:ext cx="2359759" cy="0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Přímá spojnice 37"/>
          <p:cNvCxnSpPr>
            <a:stCxn id="27" idx="1"/>
            <a:endCxn id="27" idx="2"/>
          </p:cNvCxnSpPr>
          <p:nvPr/>
        </p:nvCxnSpPr>
        <p:spPr bwMode="auto">
          <a:xfrm>
            <a:off x="3694524" y="5619149"/>
            <a:ext cx="729206" cy="750488"/>
          </a:xfrm>
          <a:prstGeom prst="line">
            <a:avLst/>
          </a:prstGeom>
          <a:solidFill>
            <a:schemeClr val="accent1"/>
          </a:solidFill>
          <a:ln w="222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5124" name="Přímá spojnice se šipkou 5123"/>
          <p:cNvCxnSpPr/>
          <p:nvPr/>
        </p:nvCxnSpPr>
        <p:spPr bwMode="auto">
          <a:xfrm flipH="1">
            <a:off x="6025361" y="4792050"/>
            <a:ext cx="2363063" cy="97043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0000"/>
            </a:solidFill>
            <a:prstDash val="solid"/>
            <a:round/>
            <a:headEnd type="none" w="med" len="med"/>
            <a:tailEnd type="triangle"/>
          </a:ln>
          <a:effectLst/>
        </p:spPr>
      </p:cxnSp>
      <p:sp>
        <p:nvSpPr>
          <p:cNvPr id="69" name="TextovéPole 68"/>
          <p:cNvSpPr txBox="1"/>
          <p:nvPr/>
        </p:nvSpPr>
        <p:spPr>
          <a:xfrm>
            <a:off x="7736591" y="4393255"/>
            <a:ext cx="13766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podstava</a:t>
            </a:r>
          </a:p>
        </p:txBody>
      </p:sp>
      <p:cxnSp>
        <p:nvCxnSpPr>
          <p:cNvPr id="5128" name="Přímá spojnice se šipkou 5127"/>
          <p:cNvCxnSpPr/>
          <p:nvPr/>
        </p:nvCxnSpPr>
        <p:spPr bwMode="auto">
          <a:xfrm flipH="1" flipV="1">
            <a:off x="5772660" y="2317873"/>
            <a:ext cx="2314498" cy="77145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accent1">
                <a:lumMod val="75000"/>
              </a:schemeClr>
            </a:solidFill>
            <a:prstDash val="solid"/>
            <a:round/>
            <a:headEnd type="none" w="med" len="med"/>
            <a:tailEnd type="triangle"/>
          </a:ln>
          <a:effectLst/>
        </p:spPr>
      </p:cxnSp>
      <p:sp>
        <p:nvSpPr>
          <p:cNvPr id="75" name="TextovéPole 74"/>
          <p:cNvSpPr txBox="1"/>
          <p:nvPr/>
        </p:nvSpPr>
        <p:spPr>
          <a:xfrm>
            <a:off x="7287100" y="3056725"/>
            <a:ext cx="191778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hlavní vrchol</a:t>
            </a:r>
          </a:p>
        </p:txBody>
      </p:sp>
    </p:spTree>
    <p:extLst>
      <p:ext uri="{BB962C8B-B14F-4D97-AF65-F5344CB8AC3E}">
        <p14:creationId xmlns:p14="http://schemas.microsoft.com/office/powerpoint/2010/main" val="1620031856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20" dur="2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500"/>
                            </p:stCondLst>
                            <p:childTnLst>
                              <p:par>
                                <p:cTn id="27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9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000"/>
                            </p:stCondLst>
                            <p:childTnLst>
                              <p:par>
                                <p:cTn id="31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3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38" dur="20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"/>
                            </p:stCondLst>
                            <p:childTnLst>
                              <p:par>
                                <p:cTn id="4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1000"/>
                            </p:stCondLst>
                            <p:childTnLst>
                              <p:par>
                                <p:cTn id="49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1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56" dur="2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61" dur="500"/>
                                        <p:tgtEl>
                                          <p:spTgt spid="5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66" dur="20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1" dur="500"/>
                                        <p:tgtEl>
                                          <p:spTgt spid="51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6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6" dur="20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43" grpId="0"/>
      <p:bldP spid="60" grpId="0"/>
      <p:bldP spid="69" grpId="0"/>
      <p:bldP spid="7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br>
              <a:rPr lang="cs-CZ" dirty="0"/>
            </a:br>
            <a:r>
              <a:rPr lang="cs-CZ" dirty="0"/>
              <a:t>Tělesa</a:t>
            </a:r>
            <a:br>
              <a:rPr lang="cs-CZ" dirty="0"/>
            </a:b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0" y="1980000"/>
            <a:ext cx="396044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/>
              <a:t>1. Kolik vrcholů má krychle?</a:t>
            </a:r>
          </a:p>
        </p:txBody>
      </p:sp>
      <p:sp>
        <p:nvSpPr>
          <p:cNvPr id="22" name="TextovéPole 21"/>
          <p:cNvSpPr txBox="1"/>
          <p:nvPr/>
        </p:nvSpPr>
        <p:spPr>
          <a:xfrm>
            <a:off x="0" y="2772000"/>
            <a:ext cx="798077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3. Které těleso má víc stěn kvádr nebo trojboký hranol? O kolik?</a:t>
            </a:r>
          </a:p>
        </p:txBody>
      </p:sp>
      <p:sp>
        <p:nvSpPr>
          <p:cNvPr id="16" name="TextovéPole 15"/>
          <p:cNvSpPr txBox="1"/>
          <p:nvPr/>
        </p:nvSpPr>
        <p:spPr>
          <a:xfrm>
            <a:off x="0" y="2376000"/>
            <a:ext cx="43204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b="1" dirty="0"/>
              <a:t>2. Co může být stěnami kvádru?</a:t>
            </a:r>
          </a:p>
        </p:txBody>
      </p:sp>
      <p:sp>
        <p:nvSpPr>
          <p:cNvPr id="24" name="TextovéPole 23"/>
          <p:cNvSpPr txBox="1"/>
          <p:nvPr/>
        </p:nvSpPr>
        <p:spPr>
          <a:xfrm>
            <a:off x="0" y="3492000"/>
            <a:ext cx="6840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4. Kolik hran má kvádr? Mají všechny stejnou délku?</a:t>
            </a:r>
          </a:p>
        </p:txBody>
      </p:sp>
      <p:sp>
        <p:nvSpPr>
          <p:cNvPr id="25" name="TextovéPole 24"/>
          <p:cNvSpPr txBox="1"/>
          <p:nvPr/>
        </p:nvSpPr>
        <p:spPr>
          <a:xfrm>
            <a:off x="0" y="3888000"/>
            <a:ext cx="798077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5. Co tvoří podstavy (dolní a horní stěnu) válce?</a:t>
            </a:r>
          </a:p>
        </p:txBody>
      </p:sp>
      <p:sp>
        <p:nvSpPr>
          <p:cNvPr id="26" name="TextovéPole 25"/>
          <p:cNvSpPr txBox="1"/>
          <p:nvPr/>
        </p:nvSpPr>
        <p:spPr>
          <a:xfrm>
            <a:off x="0" y="4284000"/>
            <a:ext cx="798077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6. Jaké obrazce tvoří stěny pravidelného čtyřbokého jehlanu?</a:t>
            </a:r>
          </a:p>
        </p:txBody>
      </p:sp>
      <p:sp>
        <p:nvSpPr>
          <p:cNvPr id="27" name="TextovéPole 26"/>
          <p:cNvSpPr txBox="1"/>
          <p:nvPr/>
        </p:nvSpPr>
        <p:spPr>
          <a:xfrm>
            <a:off x="0" y="5004000"/>
            <a:ext cx="430571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7. Kolik hran má pětiboký jehlan?</a:t>
            </a:r>
          </a:p>
        </p:txBody>
      </p:sp>
      <p:sp>
        <p:nvSpPr>
          <p:cNvPr id="29" name="TextovéPole 28"/>
          <p:cNvSpPr txBox="1"/>
          <p:nvPr/>
        </p:nvSpPr>
        <p:spPr>
          <a:xfrm>
            <a:off x="0" y="5400000"/>
            <a:ext cx="496422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8. Kolik vrcholů má pětiboký hranol?</a:t>
            </a:r>
          </a:p>
        </p:txBody>
      </p:sp>
      <p:sp>
        <p:nvSpPr>
          <p:cNvPr id="30" name="TextovéPole 29"/>
          <p:cNvSpPr txBox="1"/>
          <p:nvPr/>
        </p:nvSpPr>
        <p:spPr>
          <a:xfrm>
            <a:off x="0" y="5796000"/>
            <a:ext cx="363034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9. Kolik vrcholů má kužel?</a:t>
            </a:r>
          </a:p>
        </p:txBody>
      </p:sp>
      <p:sp>
        <p:nvSpPr>
          <p:cNvPr id="31" name="TextovéPole 30"/>
          <p:cNvSpPr txBox="1"/>
          <p:nvPr/>
        </p:nvSpPr>
        <p:spPr>
          <a:xfrm>
            <a:off x="0" y="6192000"/>
            <a:ext cx="91439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2000" b="1" dirty="0"/>
              <a:t>10. Co narýsujeme, pokud si do roviny zakreslíme všechny stěny tělesa?</a:t>
            </a:r>
          </a:p>
        </p:txBody>
      </p:sp>
      <p:sp>
        <p:nvSpPr>
          <p:cNvPr id="32" name="Obdélník 31"/>
          <p:cNvSpPr/>
          <p:nvPr/>
        </p:nvSpPr>
        <p:spPr>
          <a:xfrm>
            <a:off x="5760000" y="1980000"/>
            <a:ext cx="8286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1) 8</a:t>
            </a:r>
          </a:p>
        </p:txBody>
      </p:sp>
      <p:sp>
        <p:nvSpPr>
          <p:cNvPr id="33" name="Obdélník 32"/>
          <p:cNvSpPr/>
          <p:nvPr/>
        </p:nvSpPr>
        <p:spPr>
          <a:xfrm>
            <a:off x="5760000" y="2376000"/>
            <a:ext cx="36004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2) obdélník, čtverec</a:t>
            </a:r>
          </a:p>
        </p:txBody>
      </p:sp>
      <p:sp>
        <p:nvSpPr>
          <p:cNvPr id="34" name="Obdélník 33"/>
          <p:cNvSpPr/>
          <p:nvPr/>
        </p:nvSpPr>
        <p:spPr>
          <a:xfrm>
            <a:off x="5760000" y="3096000"/>
            <a:ext cx="228391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3) kvádr, o jednu</a:t>
            </a:r>
          </a:p>
        </p:txBody>
      </p:sp>
      <p:sp>
        <p:nvSpPr>
          <p:cNvPr id="36" name="Obdélník 35"/>
          <p:cNvSpPr/>
          <p:nvPr/>
        </p:nvSpPr>
        <p:spPr>
          <a:xfrm>
            <a:off x="6840000" y="3888000"/>
            <a:ext cx="145041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5) kruhy</a:t>
            </a:r>
          </a:p>
        </p:txBody>
      </p:sp>
      <p:sp>
        <p:nvSpPr>
          <p:cNvPr id="37" name="Obdélník 36"/>
          <p:cNvSpPr/>
          <p:nvPr/>
        </p:nvSpPr>
        <p:spPr>
          <a:xfrm>
            <a:off x="6840000" y="3492000"/>
            <a:ext cx="145041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4) 12, ne</a:t>
            </a:r>
          </a:p>
        </p:txBody>
      </p:sp>
      <p:sp>
        <p:nvSpPr>
          <p:cNvPr id="38" name="Obdélník 37"/>
          <p:cNvSpPr/>
          <p:nvPr/>
        </p:nvSpPr>
        <p:spPr>
          <a:xfrm>
            <a:off x="4320000" y="4608000"/>
            <a:ext cx="478802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6) 4 trojúhelníky a čtverec (podstava)</a:t>
            </a:r>
          </a:p>
        </p:txBody>
      </p:sp>
      <p:sp>
        <p:nvSpPr>
          <p:cNvPr id="39" name="Obdélník 38"/>
          <p:cNvSpPr/>
          <p:nvPr/>
        </p:nvSpPr>
        <p:spPr>
          <a:xfrm>
            <a:off x="5760000" y="5004000"/>
            <a:ext cx="86583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7) 10</a:t>
            </a:r>
          </a:p>
        </p:txBody>
      </p:sp>
      <p:sp>
        <p:nvSpPr>
          <p:cNvPr id="40" name="Obdélník 39"/>
          <p:cNvSpPr/>
          <p:nvPr/>
        </p:nvSpPr>
        <p:spPr>
          <a:xfrm>
            <a:off x="5760000" y="5400000"/>
            <a:ext cx="1617434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8) 10</a:t>
            </a:r>
          </a:p>
        </p:txBody>
      </p:sp>
      <p:sp>
        <p:nvSpPr>
          <p:cNvPr id="41" name="Obdélník 40"/>
          <p:cNvSpPr/>
          <p:nvPr/>
        </p:nvSpPr>
        <p:spPr>
          <a:xfrm>
            <a:off x="5760000" y="5796000"/>
            <a:ext cx="113550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9) 1</a:t>
            </a:r>
          </a:p>
        </p:txBody>
      </p:sp>
      <p:sp>
        <p:nvSpPr>
          <p:cNvPr id="42" name="Obdélník 41"/>
          <p:cNvSpPr/>
          <p:nvPr/>
        </p:nvSpPr>
        <p:spPr>
          <a:xfrm>
            <a:off x="5760000" y="6516000"/>
            <a:ext cx="145041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b="1" dirty="0">
                <a:solidFill>
                  <a:srgbClr val="FF0000"/>
                </a:solidFill>
              </a:rPr>
              <a:t>10) síť</a:t>
            </a:r>
          </a:p>
        </p:txBody>
      </p:sp>
    </p:spTree>
    <p:extLst>
      <p:ext uri="{BB962C8B-B14F-4D97-AF65-F5344CB8AC3E}">
        <p14:creationId xmlns:p14="http://schemas.microsoft.com/office/powerpoint/2010/main" val="1277500421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6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3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0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1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7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8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3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1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2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2" grpId="0"/>
      <p:bldP spid="16" grpId="0"/>
      <p:bldP spid="24" grpId="0"/>
      <p:bldP spid="25" grpId="0"/>
      <p:bldP spid="26" grpId="0"/>
      <p:bldP spid="27" grpId="0"/>
      <p:bldP spid="29" grpId="0"/>
      <p:bldP spid="30" grpId="0"/>
      <p:bldP spid="31" grpId="0"/>
      <p:bldP spid="32" grpId="0"/>
      <p:bldP spid="33" grpId="0"/>
      <p:bldP spid="34" grpId="0"/>
      <p:bldP spid="36" grpId="0"/>
      <p:bldP spid="37" grpId="0"/>
      <p:bldP spid="38" grpId="0"/>
      <p:bldP spid="39" grpId="0"/>
      <p:bldP spid="40" grpId="0"/>
      <p:bldP spid="41" grpId="0"/>
      <p:bldP spid="4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r>
              <a:rPr lang="cs-CZ" dirty="0"/>
              <a:t>Síť kvádru a krychle</a:t>
            </a: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265940" y="2024561"/>
            <a:ext cx="8424936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cs-CZ" sz="2000" dirty="0">
                <a:latin typeface="Arial Black" panose="020B0A04020102020204" pitchFamily="34" charset="0"/>
                <a:cs typeface="Times New Roman" pitchFamily="18" charset="0"/>
              </a:rPr>
              <a:t>Síť tělesa sestrojíme tak, že všechny jeho stěny zakreslíme do jedné roviny takovým způsobem, že např. po vystřižení z papíru bude možné vytvořit model příslušného tělesa.</a:t>
            </a:r>
            <a:endParaRPr lang="cs-CZ" sz="28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2" name="Obdélník 1"/>
          <p:cNvSpPr/>
          <p:nvPr/>
        </p:nvSpPr>
        <p:spPr bwMode="auto">
          <a:xfrm>
            <a:off x="180000" y="450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7" name="Obdélník 16"/>
          <p:cNvSpPr/>
          <p:nvPr/>
        </p:nvSpPr>
        <p:spPr bwMode="auto">
          <a:xfrm>
            <a:off x="1260000" y="450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8" name="Obdélník 17"/>
          <p:cNvSpPr/>
          <p:nvPr/>
        </p:nvSpPr>
        <p:spPr bwMode="auto">
          <a:xfrm>
            <a:off x="1260000" y="342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9" name="Obdélník 18"/>
          <p:cNvSpPr/>
          <p:nvPr/>
        </p:nvSpPr>
        <p:spPr bwMode="auto">
          <a:xfrm>
            <a:off x="1260000" y="558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0" name="Obdélník 19"/>
          <p:cNvSpPr/>
          <p:nvPr/>
        </p:nvSpPr>
        <p:spPr bwMode="auto">
          <a:xfrm>
            <a:off x="2340000" y="450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1" name="Obdélník 20"/>
          <p:cNvSpPr/>
          <p:nvPr/>
        </p:nvSpPr>
        <p:spPr bwMode="auto">
          <a:xfrm>
            <a:off x="3420000" y="450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5" name="Přímá spojnice 4"/>
          <p:cNvCxnSpPr/>
          <p:nvPr/>
        </p:nvCxnSpPr>
        <p:spPr bwMode="auto">
          <a:xfrm flipV="1">
            <a:off x="6948512" y="6374496"/>
            <a:ext cx="1566000" cy="366872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4" name="Přímá spojnice 23"/>
          <p:cNvCxnSpPr/>
          <p:nvPr/>
        </p:nvCxnSpPr>
        <p:spPr bwMode="auto">
          <a:xfrm flipV="1">
            <a:off x="8489272" y="5070650"/>
            <a:ext cx="157344" cy="1272811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5" name="Přímá spojnice 24"/>
          <p:cNvCxnSpPr/>
          <p:nvPr/>
        </p:nvCxnSpPr>
        <p:spPr bwMode="auto">
          <a:xfrm flipV="1">
            <a:off x="7098440" y="5078447"/>
            <a:ext cx="1548176" cy="28532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6" name="Přímá spojnice 25"/>
          <p:cNvCxnSpPr/>
          <p:nvPr/>
        </p:nvCxnSpPr>
        <p:spPr bwMode="auto">
          <a:xfrm>
            <a:off x="6536680" y="5363775"/>
            <a:ext cx="411832" cy="1377593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7" name="Přímá spojnice 26"/>
          <p:cNvCxnSpPr/>
          <p:nvPr/>
        </p:nvCxnSpPr>
        <p:spPr bwMode="auto">
          <a:xfrm>
            <a:off x="7872528" y="4139487"/>
            <a:ext cx="1019952" cy="630947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8" name="Přímá spojnice 27"/>
          <p:cNvCxnSpPr/>
          <p:nvPr/>
        </p:nvCxnSpPr>
        <p:spPr bwMode="auto">
          <a:xfrm flipV="1">
            <a:off x="7581705" y="4169772"/>
            <a:ext cx="306117" cy="1106633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9" name="Přímá spojnice 28"/>
          <p:cNvCxnSpPr/>
          <p:nvPr/>
        </p:nvCxnSpPr>
        <p:spPr bwMode="auto">
          <a:xfrm flipV="1">
            <a:off x="6948512" y="5363775"/>
            <a:ext cx="152400" cy="1377593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5" name="Přímá spojnice 34"/>
          <p:cNvCxnSpPr/>
          <p:nvPr/>
        </p:nvCxnSpPr>
        <p:spPr bwMode="auto">
          <a:xfrm>
            <a:off x="5505400" y="4863976"/>
            <a:ext cx="435000" cy="135812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6" name="Přímá spojnice 35"/>
          <p:cNvCxnSpPr/>
          <p:nvPr/>
        </p:nvCxnSpPr>
        <p:spPr bwMode="auto">
          <a:xfrm>
            <a:off x="5505400" y="4863976"/>
            <a:ext cx="1031280" cy="505674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7" name="Přímá spojnice 36"/>
          <p:cNvCxnSpPr/>
          <p:nvPr/>
        </p:nvCxnSpPr>
        <p:spPr bwMode="auto">
          <a:xfrm flipV="1">
            <a:off x="8489272" y="4770434"/>
            <a:ext cx="403208" cy="15874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Přímá spojnice 37"/>
          <p:cNvCxnSpPr/>
          <p:nvPr/>
        </p:nvCxnSpPr>
        <p:spPr bwMode="auto">
          <a:xfrm>
            <a:off x="5940400" y="6222096"/>
            <a:ext cx="1008112" cy="519272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61" name="Přímá spojnice 60"/>
          <p:cNvCxnSpPr/>
          <p:nvPr/>
        </p:nvCxnSpPr>
        <p:spPr bwMode="auto">
          <a:xfrm>
            <a:off x="5832000" y="4500008"/>
            <a:ext cx="58429" cy="549413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62" name="Přímá spojnice 61"/>
          <p:cNvCxnSpPr/>
          <p:nvPr/>
        </p:nvCxnSpPr>
        <p:spPr bwMode="auto">
          <a:xfrm flipV="1">
            <a:off x="6675652" y="5790615"/>
            <a:ext cx="360000" cy="103424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69" name="Přímá spojnice 68"/>
          <p:cNvCxnSpPr/>
          <p:nvPr/>
        </p:nvCxnSpPr>
        <p:spPr bwMode="auto">
          <a:xfrm flipV="1">
            <a:off x="5810709" y="4098761"/>
            <a:ext cx="1605855" cy="4071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71" name="Přímá spojnice 70"/>
          <p:cNvCxnSpPr/>
          <p:nvPr/>
        </p:nvCxnSpPr>
        <p:spPr bwMode="auto">
          <a:xfrm>
            <a:off x="7416000" y="4104008"/>
            <a:ext cx="87933" cy="1172397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83" name="Přímá spojnice 82"/>
          <p:cNvCxnSpPr/>
          <p:nvPr/>
        </p:nvCxnSpPr>
        <p:spPr bwMode="auto">
          <a:xfrm flipH="1">
            <a:off x="5832000" y="3348000"/>
            <a:ext cx="506865" cy="11454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02" name="Přímá spojnice 101"/>
          <p:cNvCxnSpPr/>
          <p:nvPr/>
        </p:nvCxnSpPr>
        <p:spPr bwMode="auto">
          <a:xfrm flipV="1">
            <a:off x="6315572" y="3040177"/>
            <a:ext cx="1569044" cy="306349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05" name="Přímá spojnice 104"/>
          <p:cNvCxnSpPr/>
          <p:nvPr/>
        </p:nvCxnSpPr>
        <p:spPr bwMode="auto">
          <a:xfrm flipH="1">
            <a:off x="7416000" y="3042363"/>
            <a:ext cx="456528" cy="105639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1600724308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6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52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55" dur="2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58" dur="2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61" dur="2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64" dur="2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67" dur="2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0" dur="2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1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3" dur="2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4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6" dur="2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79" dur="2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82" dur="2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3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85" dur="20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88" dur="20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91" dur="20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94" dur="20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97" dur="20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8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100" dur="20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1" presetID="6" presetClass="entr" presetSubtype="3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out)">
                                      <p:cBhvr>
                                        <p:cTn id="103" dur="20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" grpId="0" animBg="1"/>
      <p:bldP spid="17" grpId="0" animBg="1"/>
      <p:bldP spid="18" grpId="0" animBg="1"/>
      <p:bldP spid="19" grpId="0" animBg="1"/>
      <p:bldP spid="20" grpId="0" animBg="1"/>
      <p:bldP spid="21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r>
              <a:rPr lang="cs-CZ" dirty="0"/>
              <a:t>Síť krychle</a:t>
            </a: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0" y="2024561"/>
            <a:ext cx="91440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cs-CZ" sz="2400" dirty="0">
                <a:latin typeface="Arial Black" panose="020B0A04020102020204" pitchFamily="34" charset="0"/>
                <a:cs typeface="Times New Roman" pitchFamily="18" charset="0"/>
              </a:rPr>
              <a:t>Síť krychle se skládá ze šesti shodných čtverců. </a:t>
            </a:r>
            <a:endParaRPr lang="cs-CZ" sz="24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2" name="Obdélník 1"/>
          <p:cNvSpPr/>
          <p:nvPr/>
        </p:nvSpPr>
        <p:spPr bwMode="auto">
          <a:xfrm>
            <a:off x="1907704" y="450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7" name="Obdélník 16"/>
          <p:cNvSpPr/>
          <p:nvPr/>
        </p:nvSpPr>
        <p:spPr bwMode="auto">
          <a:xfrm>
            <a:off x="2987704" y="450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8" name="Obdélník 17"/>
          <p:cNvSpPr/>
          <p:nvPr/>
        </p:nvSpPr>
        <p:spPr bwMode="auto">
          <a:xfrm>
            <a:off x="2987704" y="342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9" name="Obdélník 18"/>
          <p:cNvSpPr/>
          <p:nvPr/>
        </p:nvSpPr>
        <p:spPr bwMode="auto">
          <a:xfrm>
            <a:off x="2987704" y="558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0" name="Obdélník 19"/>
          <p:cNvSpPr/>
          <p:nvPr/>
        </p:nvSpPr>
        <p:spPr bwMode="auto">
          <a:xfrm>
            <a:off x="4067704" y="450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1" name="Obdélník 20"/>
          <p:cNvSpPr/>
          <p:nvPr/>
        </p:nvSpPr>
        <p:spPr bwMode="auto">
          <a:xfrm>
            <a:off x="5147704" y="4500000"/>
            <a:ext cx="108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0" name="Obdélník 29"/>
          <p:cNvSpPr/>
          <p:nvPr/>
        </p:nvSpPr>
        <p:spPr>
          <a:xfrm>
            <a:off x="0" y="2453789"/>
            <a:ext cx="91440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cs-CZ" sz="2400" dirty="0">
                <a:latin typeface="Arial Black" panose="020B0A04020102020204" pitchFamily="34" charset="0"/>
                <a:cs typeface="Times New Roman" pitchFamily="18" charset="0"/>
              </a:rPr>
              <a:t>Sestroj síť krychle, je-li délka její hrany 35 mm. </a:t>
            </a:r>
            <a:endParaRPr lang="cs-CZ" sz="24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31" name="Obdélník 30"/>
          <p:cNvSpPr/>
          <p:nvPr/>
        </p:nvSpPr>
        <p:spPr>
          <a:xfrm>
            <a:off x="4427984" y="5766057"/>
            <a:ext cx="4727356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2000" dirty="0">
                <a:latin typeface="Arial Black" panose="020B0A04020102020204" pitchFamily="34" charset="0"/>
                <a:cs typeface="Times New Roman" pitchFamily="18" charset="0"/>
              </a:rPr>
              <a:t>Umíš sestrojit i jiné sítě krychle se stejnými rozměry? </a:t>
            </a:r>
            <a:br>
              <a:rPr lang="cs-CZ" sz="2000" dirty="0">
                <a:latin typeface="Arial Black" panose="020B0A04020102020204" pitchFamily="34" charset="0"/>
                <a:cs typeface="Times New Roman" pitchFamily="18" charset="0"/>
              </a:rPr>
            </a:br>
            <a:r>
              <a:rPr lang="cs-CZ" sz="2000" dirty="0">
                <a:latin typeface="Arial Black" panose="020B0A04020102020204" pitchFamily="34" charset="0"/>
                <a:cs typeface="Times New Roman" pitchFamily="18" charset="0"/>
              </a:rPr>
              <a:t>Je jich celkem 11!</a:t>
            </a:r>
            <a:endParaRPr lang="cs-CZ" sz="20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64070089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30" grpId="0"/>
      <p:bldP spid="31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7" rIns="92075" bIns="46037" anchor="ctr"/>
          <a:lstStyle/>
          <a:p>
            <a:pPr algn="ctr"/>
            <a:r>
              <a:rPr lang="cs-CZ" dirty="0"/>
              <a:t>Síť kvádru</a:t>
            </a:r>
            <a:endParaRPr lang="cs-CZ" sz="3200" dirty="0"/>
          </a:p>
        </p:txBody>
      </p:sp>
      <p:sp>
        <p:nvSpPr>
          <p:cNvPr id="7" name="Obdélník 6"/>
          <p:cNvSpPr/>
          <p:nvPr/>
        </p:nvSpPr>
        <p:spPr>
          <a:xfrm>
            <a:off x="623998" y="1916832"/>
            <a:ext cx="8520002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cs-CZ" sz="2200" dirty="0">
                <a:latin typeface="Arial Black" panose="020B0A04020102020204" pitchFamily="34" charset="0"/>
                <a:cs typeface="Times New Roman" pitchFamily="18" charset="0"/>
              </a:rPr>
              <a:t>Síť kvádru se skládá ze tří dvojic shodných obdélníků. </a:t>
            </a:r>
            <a:endParaRPr lang="cs-CZ" sz="22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2" name="Obdélník 1"/>
          <p:cNvSpPr/>
          <p:nvPr/>
        </p:nvSpPr>
        <p:spPr bwMode="auto">
          <a:xfrm>
            <a:off x="360000" y="3788920"/>
            <a:ext cx="1440000" cy="180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7" name="Obdélník 16"/>
          <p:cNvSpPr/>
          <p:nvPr/>
        </p:nvSpPr>
        <p:spPr bwMode="auto">
          <a:xfrm>
            <a:off x="1800000" y="3788920"/>
            <a:ext cx="1080000" cy="180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6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8" name="Obdélník 17"/>
          <p:cNvSpPr/>
          <p:nvPr/>
        </p:nvSpPr>
        <p:spPr bwMode="auto">
          <a:xfrm>
            <a:off x="2880000" y="3788920"/>
            <a:ext cx="1440000" cy="180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6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9" name="Obdélník 18"/>
          <p:cNvSpPr/>
          <p:nvPr/>
        </p:nvSpPr>
        <p:spPr bwMode="auto">
          <a:xfrm>
            <a:off x="2880000" y="2708920"/>
            <a:ext cx="144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0" name="Obdélník 19"/>
          <p:cNvSpPr/>
          <p:nvPr/>
        </p:nvSpPr>
        <p:spPr bwMode="auto">
          <a:xfrm>
            <a:off x="4320000" y="3788920"/>
            <a:ext cx="1080000" cy="180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6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1" name="Obdélník 20"/>
          <p:cNvSpPr/>
          <p:nvPr/>
        </p:nvSpPr>
        <p:spPr bwMode="auto">
          <a:xfrm>
            <a:off x="2880000" y="5588920"/>
            <a:ext cx="1440000" cy="1080000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0" name="Obdélník 29"/>
          <p:cNvSpPr/>
          <p:nvPr/>
        </p:nvSpPr>
        <p:spPr>
          <a:xfrm>
            <a:off x="0" y="2276872"/>
            <a:ext cx="9144000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cs-CZ" sz="2100" dirty="0">
                <a:latin typeface="Arial Black" panose="020B0A04020102020204" pitchFamily="34" charset="0"/>
                <a:cs typeface="Times New Roman" pitchFamily="18" charset="0"/>
              </a:rPr>
              <a:t>Sestroj síť kvádru, jsou-li délky jeho hran 3 cm, 4 cm, 5 cm. </a:t>
            </a:r>
            <a:endParaRPr lang="cs-CZ" sz="21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31" name="Obdélník 30"/>
          <p:cNvSpPr/>
          <p:nvPr/>
        </p:nvSpPr>
        <p:spPr>
          <a:xfrm>
            <a:off x="386694" y="4488865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5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12" name="Obdélník 11"/>
          <p:cNvSpPr/>
          <p:nvPr/>
        </p:nvSpPr>
        <p:spPr>
          <a:xfrm>
            <a:off x="5400000" y="4488865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5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13" name="Obdélník 12"/>
          <p:cNvSpPr/>
          <p:nvPr/>
        </p:nvSpPr>
        <p:spPr>
          <a:xfrm>
            <a:off x="725207" y="3430123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4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14" name="Obdélník 13"/>
          <p:cNvSpPr/>
          <p:nvPr/>
        </p:nvSpPr>
        <p:spPr>
          <a:xfrm>
            <a:off x="3184482" y="3430123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4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15" name="Obdélník 14"/>
          <p:cNvSpPr/>
          <p:nvPr/>
        </p:nvSpPr>
        <p:spPr>
          <a:xfrm>
            <a:off x="1800564" y="4551436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5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16" name="Obdélník 15"/>
          <p:cNvSpPr/>
          <p:nvPr/>
        </p:nvSpPr>
        <p:spPr>
          <a:xfrm>
            <a:off x="2880000" y="4551436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5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22" name="Obdélník 21"/>
          <p:cNvSpPr/>
          <p:nvPr/>
        </p:nvSpPr>
        <p:spPr>
          <a:xfrm>
            <a:off x="4320564" y="4538584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5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23" name="Obdélník 22"/>
          <p:cNvSpPr/>
          <p:nvPr/>
        </p:nvSpPr>
        <p:spPr>
          <a:xfrm>
            <a:off x="1894717" y="5618294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3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24" name="Obdélník 23"/>
          <p:cNvSpPr/>
          <p:nvPr/>
        </p:nvSpPr>
        <p:spPr>
          <a:xfrm>
            <a:off x="4499992" y="5578652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3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25" name="Obdélník 24"/>
          <p:cNvSpPr/>
          <p:nvPr/>
        </p:nvSpPr>
        <p:spPr>
          <a:xfrm>
            <a:off x="4324949" y="3070123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3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26" name="Obdélník 25"/>
          <p:cNvSpPr/>
          <p:nvPr/>
        </p:nvSpPr>
        <p:spPr>
          <a:xfrm>
            <a:off x="4320564" y="6008539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3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cxnSp>
        <p:nvCxnSpPr>
          <p:cNvPr id="4" name="Přímá spojnice 3"/>
          <p:cNvCxnSpPr/>
          <p:nvPr/>
        </p:nvCxnSpPr>
        <p:spPr bwMode="auto">
          <a:xfrm>
            <a:off x="1800000" y="3788920"/>
            <a:ext cx="108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7" name="Přímá spojnice 26"/>
          <p:cNvCxnSpPr/>
          <p:nvPr/>
        </p:nvCxnSpPr>
        <p:spPr bwMode="auto">
          <a:xfrm>
            <a:off x="1800000" y="5588920"/>
            <a:ext cx="108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8" name="Přímá spojnice 27"/>
          <p:cNvCxnSpPr/>
          <p:nvPr/>
        </p:nvCxnSpPr>
        <p:spPr bwMode="auto">
          <a:xfrm>
            <a:off x="4320000" y="3788920"/>
            <a:ext cx="108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9" name="Přímá spojnice 28"/>
          <p:cNvCxnSpPr/>
          <p:nvPr/>
        </p:nvCxnSpPr>
        <p:spPr bwMode="auto">
          <a:xfrm>
            <a:off x="4320000" y="5588920"/>
            <a:ext cx="108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2" name="Přímá spojnice 31"/>
          <p:cNvCxnSpPr/>
          <p:nvPr/>
        </p:nvCxnSpPr>
        <p:spPr bwMode="auto">
          <a:xfrm flipH="1">
            <a:off x="2880000" y="2708920"/>
            <a:ext cx="0" cy="108000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3" name="Přímá spojnice 32"/>
          <p:cNvCxnSpPr/>
          <p:nvPr/>
        </p:nvCxnSpPr>
        <p:spPr bwMode="auto">
          <a:xfrm flipH="1">
            <a:off x="4320000" y="2708920"/>
            <a:ext cx="0" cy="108000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4" name="Přímá spojnice 33"/>
          <p:cNvCxnSpPr/>
          <p:nvPr/>
        </p:nvCxnSpPr>
        <p:spPr bwMode="auto">
          <a:xfrm flipH="1">
            <a:off x="2880000" y="5588920"/>
            <a:ext cx="0" cy="108000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5" name="Přímá spojnice 34"/>
          <p:cNvCxnSpPr/>
          <p:nvPr/>
        </p:nvCxnSpPr>
        <p:spPr bwMode="auto">
          <a:xfrm flipH="1">
            <a:off x="4320000" y="5597058"/>
            <a:ext cx="0" cy="108000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7" name="Přímá spojnice 36"/>
          <p:cNvCxnSpPr/>
          <p:nvPr/>
        </p:nvCxnSpPr>
        <p:spPr bwMode="auto">
          <a:xfrm flipH="1">
            <a:off x="360000" y="3803674"/>
            <a:ext cx="0" cy="180000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Přímá spojnice 37"/>
          <p:cNvCxnSpPr/>
          <p:nvPr/>
        </p:nvCxnSpPr>
        <p:spPr bwMode="auto">
          <a:xfrm flipH="1">
            <a:off x="2880000" y="3788920"/>
            <a:ext cx="0" cy="180000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9" name="Přímá spojnice 38"/>
          <p:cNvCxnSpPr/>
          <p:nvPr/>
        </p:nvCxnSpPr>
        <p:spPr bwMode="auto">
          <a:xfrm flipH="1">
            <a:off x="5400000" y="3788920"/>
            <a:ext cx="0" cy="180000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0" name="Přímá spojnice 39"/>
          <p:cNvCxnSpPr/>
          <p:nvPr/>
        </p:nvCxnSpPr>
        <p:spPr bwMode="auto">
          <a:xfrm flipH="1">
            <a:off x="4320000" y="3788920"/>
            <a:ext cx="0" cy="180000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1" name="Přímá spojnice 40"/>
          <p:cNvCxnSpPr/>
          <p:nvPr/>
        </p:nvCxnSpPr>
        <p:spPr bwMode="auto">
          <a:xfrm flipH="1">
            <a:off x="1800000" y="3788920"/>
            <a:ext cx="0" cy="180000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2" name="Přímá spojnice 41"/>
          <p:cNvCxnSpPr/>
          <p:nvPr/>
        </p:nvCxnSpPr>
        <p:spPr bwMode="auto">
          <a:xfrm>
            <a:off x="360000" y="3788920"/>
            <a:ext cx="144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3" name="Přímá spojnice 42"/>
          <p:cNvCxnSpPr/>
          <p:nvPr/>
        </p:nvCxnSpPr>
        <p:spPr bwMode="auto">
          <a:xfrm>
            <a:off x="360000" y="5588920"/>
            <a:ext cx="144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4" name="Přímá spojnice 43"/>
          <p:cNvCxnSpPr/>
          <p:nvPr/>
        </p:nvCxnSpPr>
        <p:spPr bwMode="auto">
          <a:xfrm>
            <a:off x="2880000" y="3788920"/>
            <a:ext cx="144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5" name="Přímá spojnice 44"/>
          <p:cNvCxnSpPr/>
          <p:nvPr/>
        </p:nvCxnSpPr>
        <p:spPr bwMode="auto">
          <a:xfrm>
            <a:off x="2880000" y="5588920"/>
            <a:ext cx="144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6" name="Přímá spojnice 45"/>
          <p:cNvCxnSpPr/>
          <p:nvPr/>
        </p:nvCxnSpPr>
        <p:spPr bwMode="auto">
          <a:xfrm>
            <a:off x="2880000" y="2708920"/>
            <a:ext cx="144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7" name="Přímá spojnice 46"/>
          <p:cNvCxnSpPr/>
          <p:nvPr/>
        </p:nvCxnSpPr>
        <p:spPr bwMode="auto">
          <a:xfrm>
            <a:off x="2880000" y="6668920"/>
            <a:ext cx="14400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52" name="Obdélník 51"/>
          <p:cNvSpPr/>
          <p:nvPr/>
        </p:nvSpPr>
        <p:spPr>
          <a:xfrm>
            <a:off x="623998" y="5618294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4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53" name="Obdélník 52"/>
          <p:cNvSpPr/>
          <p:nvPr/>
        </p:nvSpPr>
        <p:spPr>
          <a:xfrm>
            <a:off x="2002379" y="3424259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3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54" name="Obdélník 53"/>
          <p:cNvSpPr/>
          <p:nvPr/>
        </p:nvSpPr>
        <p:spPr>
          <a:xfrm>
            <a:off x="3187606" y="5588919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4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56" name="Obdélník 55"/>
          <p:cNvSpPr/>
          <p:nvPr/>
        </p:nvSpPr>
        <p:spPr>
          <a:xfrm>
            <a:off x="4497951" y="3444217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3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57" name="Obdélník 56"/>
          <p:cNvSpPr/>
          <p:nvPr/>
        </p:nvSpPr>
        <p:spPr>
          <a:xfrm>
            <a:off x="2166983" y="2928490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3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  <p:sp>
        <p:nvSpPr>
          <p:cNvPr id="58" name="Obdélník 57"/>
          <p:cNvSpPr/>
          <p:nvPr/>
        </p:nvSpPr>
        <p:spPr>
          <a:xfrm>
            <a:off x="2166983" y="5986221"/>
            <a:ext cx="87330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cs-CZ" sz="1600" dirty="0">
                <a:solidFill>
                  <a:srgbClr val="FF0000"/>
                </a:solidFill>
                <a:latin typeface="Arial Black" panose="020B0A04020102020204" pitchFamily="34" charset="0"/>
                <a:cs typeface="Times New Roman" pitchFamily="18" charset="0"/>
              </a:rPr>
              <a:t>3 cm</a:t>
            </a:r>
            <a:endParaRPr lang="cs-CZ" sz="1600" b="1" u="sng" dirty="0">
              <a:solidFill>
                <a:srgbClr val="FF0000"/>
              </a:solidFill>
              <a:latin typeface="Arial Black" panose="020B0A04020102020204" pitchFamily="34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5488322"/>
      </p:ext>
    </p:extLst>
  </p:cSld>
  <p:clrMapOvr>
    <a:masterClrMapping/>
  </p:clrMapOvr>
  <p:transition spd="med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500"/>
                            </p:stCondLst>
                            <p:childTnLst>
                              <p:par>
                                <p:cTn id="23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500"/>
                            </p:stCondLst>
                            <p:childTnLst>
                              <p:par>
                                <p:cTn id="34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00"/>
                            </p:stCondLst>
                            <p:childTnLst>
                              <p:par>
                                <p:cTn id="4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54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500"/>
                            </p:stCondLst>
                            <p:childTnLst>
                              <p:par>
                                <p:cTn id="56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5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500"/>
                            </p:stCondLst>
                            <p:childTnLst>
                              <p:par>
                                <p:cTn id="67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6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500"/>
                            </p:stCondLst>
                            <p:childTnLst>
                              <p:par>
                                <p:cTn id="78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500"/>
                            </p:stCondLst>
                            <p:childTnLst>
                              <p:par>
                                <p:cTn id="89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8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9" fill="hold">
                            <p:stCondLst>
                              <p:cond delay="500"/>
                            </p:stCondLst>
                            <p:childTnLst>
                              <p:par>
                                <p:cTn id="100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9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1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3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5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0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1" fill="hold">
                            <p:stCondLst>
                              <p:cond delay="500"/>
                            </p:stCondLst>
                            <p:childTnLst>
                              <p:par>
                                <p:cTn id="122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4" dur="10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5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6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1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2" fill="hold">
                            <p:stCondLst>
                              <p:cond delay="500"/>
                            </p:stCondLst>
                            <p:childTnLst>
                              <p:par>
                                <p:cTn id="133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5" dur="10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6" dur="1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7" dur="1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42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3" fill="hold">
                            <p:stCondLst>
                              <p:cond delay="500"/>
                            </p:stCondLst>
                            <p:childTnLst>
                              <p:par>
                                <p:cTn id="144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7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8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9" fill="hold">
                      <p:stCondLst>
                        <p:cond delay="indefinite"/>
                      </p:stCondLst>
                      <p:childTnLst>
                        <p:par>
                          <p:cTn id="150" fill="hold">
                            <p:stCondLst>
                              <p:cond delay="0"/>
                            </p:stCondLst>
                            <p:childTnLst>
                              <p:par>
                                <p:cTn id="151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53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4" fill="hold">
                            <p:stCondLst>
                              <p:cond delay="500"/>
                            </p:stCondLst>
                            <p:childTnLst>
                              <p:par>
                                <p:cTn id="155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0" fill="hold">
                      <p:stCondLst>
                        <p:cond delay="indefinite"/>
                      </p:stCondLst>
                      <p:childTnLst>
                        <p:par>
                          <p:cTn id="161" fill="hold">
                            <p:stCondLst>
                              <p:cond delay="0"/>
                            </p:stCondLst>
                            <p:childTnLst>
                              <p:par>
                                <p:cTn id="162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4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5" fill="hold">
                            <p:stCondLst>
                              <p:cond delay="500"/>
                            </p:stCondLst>
                            <p:childTnLst>
                              <p:par>
                                <p:cTn id="166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9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0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1" fill="hold">
                      <p:stCondLst>
                        <p:cond delay="indefinite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6" fill="hold">
                      <p:stCondLst>
                        <p:cond delay="indefinite"/>
                      </p:stCondLst>
                      <p:childTnLst>
                        <p:par>
                          <p:cTn id="177" fill="hold">
                            <p:stCondLst>
                              <p:cond delay="0"/>
                            </p:stCondLst>
                            <p:childTnLst>
                              <p:par>
                                <p:cTn id="178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80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1" fill="hold">
                            <p:stCondLst>
                              <p:cond delay="500"/>
                            </p:stCondLst>
                            <p:childTnLst>
                              <p:par>
                                <p:cTn id="182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5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6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7" fill="hold">
                      <p:stCondLst>
                        <p:cond delay="indefinite"/>
                      </p:stCondLst>
                      <p:childTnLst>
                        <p:par>
                          <p:cTn id="188" fill="hold">
                            <p:stCondLst>
                              <p:cond delay="0"/>
                            </p:stCondLst>
                            <p:childTnLst>
                              <p:par>
                                <p:cTn id="189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91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2" fill="hold">
                            <p:stCondLst>
                              <p:cond delay="500"/>
                            </p:stCondLst>
                            <p:childTnLst>
                              <p:par>
                                <p:cTn id="193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5" dur="10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6" dur="1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7" dur="1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8" fill="hold">
                      <p:stCondLst>
                        <p:cond delay="indefinite"/>
                      </p:stCondLst>
                      <p:childTnLst>
                        <p:par>
                          <p:cTn id="199" fill="hold">
                            <p:stCondLst>
                              <p:cond delay="0"/>
                            </p:stCondLst>
                            <p:childTnLst>
                              <p:par>
                                <p:cTn id="20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2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3" fill="hold">
                      <p:stCondLst>
                        <p:cond delay="indefinite"/>
                      </p:stCondLst>
                      <p:childTnLst>
                        <p:par>
                          <p:cTn id="204" fill="hold">
                            <p:stCondLst>
                              <p:cond delay="0"/>
                            </p:stCondLst>
                            <p:childTnLst>
                              <p:par>
                                <p:cTn id="20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8" fill="hold">
                            <p:stCondLst>
                              <p:cond delay="500"/>
                            </p:stCondLst>
                            <p:childTnLst>
                              <p:par>
                                <p:cTn id="209" presetID="42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1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2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3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4" fill="hold">
                      <p:stCondLst>
                        <p:cond delay="indefinite"/>
                      </p:stCondLst>
                      <p:childTnLst>
                        <p:par>
                          <p:cTn id="215" fill="hold">
                            <p:stCondLst>
                              <p:cond delay="0"/>
                            </p:stCondLst>
                            <p:childTnLst>
                              <p:par>
                                <p:cTn id="216" presetID="1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0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4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8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2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6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0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8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2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6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0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4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8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2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4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8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2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4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8" fill="hold">
                            <p:stCondLst>
                              <p:cond delay="0"/>
                            </p:stCondLst>
                            <p:childTnLst>
                              <p:par>
                                <p:cTn id="28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2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8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00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3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4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6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2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30" grpId="0"/>
      <p:bldP spid="31" grpId="0"/>
      <p:bldP spid="31" grpId="1"/>
      <p:bldP spid="12" grpId="0"/>
      <p:bldP spid="12" grpId="1"/>
      <p:bldP spid="13" grpId="0"/>
      <p:bldP spid="13" grpId="1"/>
      <p:bldP spid="14" grpId="0"/>
      <p:bldP spid="14" grpId="1"/>
      <p:bldP spid="15" grpId="0"/>
      <p:bldP spid="15" grpId="1"/>
      <p:bldP spid="16" grpId="0"/>
      <p:bldP spid="16" grpId="1"/>
      <p:bldP spid="22" grpId="0"/>
      <p:bldP spid="22" grpId="1"/>
      <p:bldP spid="23" grpId="0"/>
      <p:bldP spid="23" grpId="1"/>
      <p:bldP spid="24" grpId="0"/>
      <p:bldP spid="24" grpId="1"/>
      <p:bldP spid="25" grpId="0"/>
      <p:bldP spid="25" grpId="1"/>
      <p:bldP spid="26" grpId="0"/>
      <p:bldP spid="26" grpId="1"/>
      <p:bldP spid="52" grpId="0"/>
      <p:bldP spid="52" grpId="1"/>
      <p:bldP spid="53" grpId="0"/>
      <p:bldP spid="53" grpId="1"/>
      <p:bldP spid="54" grpId="0"/>
      <p:bldP spid="54" grpId="1"/>
      <p:bldP spid="56" grpId="0"/>
      <p:bldP spid="56" grpId="1"/>
      <p:bldP spid="57" grpId="0"/>
      <p:bldP spid="57" grpId="1"/>
      <p:bldP spid="58" grpId="0"/>
      <p:bldP spid="58" grpId="1"/>
    </p:bldLst>
  </p:timing>
</p:sld>
</file>

<file path=ppt/theme/theme1.xml><?xml version="1.0" encoding="utf-8"?>
<a:theme xmlns:a="http://schemas.openxmlformats.org/drawingml/2006/main" name="Prezentace školení zaměstnanců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Motiv sady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ady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Prezentace školení zaměstnanců</Template>
  <TotalTime>1884</TotalTime>
  <Words>1312</Words>
  <Application>Microsoft Office PowerPoint</Application>
  <PresentationFormat>Předvádění na obrazovce (4:3)</PresentationFormat>
  <Paragraphs>267</Paragraphs>
  <Slides>19</Slides>
  <Notes>1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19</vt:i4>
      </vt:variant>
    </vt:vector>
  </HeadingPairs>
  <TitlesOfParts>
    <vt:vector size="25" baseType="lpstr">
      <vt:lpstr>Arial</vt:lpstr>
      <vt:lpstr>Arial Black</vt:lpstr>
      <vt:lpstr>Tahoma</vt:lpstr>
      <vt:lpstr>Times New Roman</vt:lpstr>
      <vt:lpstr>Wingdings</vt:lpstr>
      <vt:lpstr>Prezentace školení zaměstnanců</vt:lpstr>
      <vt:lpstr>Tělesa</vt:lpstr>
      <vt:lpstr>  Tělesa  </vt:lpstr>
      <vt:lpstr> Tělesa </vt:lpstr>
      <vt:lpstr> Tělesa </vt:lpstr>
      <vt:lpstr> Tělesa </vt:lpstr>
      <vt:lpstr> Tělesa </vt:lpstr>
      <vt:lpstr>Síť kvádru a krychle</vt:lpstr>
      <vt:lpstr>Síť krychle</vt:lpstr>
      <vt:lpstr>Síť kvádru</vt:lpstr>
      <vt:lpstr> Síť kvádru a krychle </vt:lpstr>
      <vt:lpstr> Síť krychle </vt:lpstr>
      <vt:lpstr> Síť kvádru </vt:lpstr>
      <vt:lpstr>Povrch krychle a kvádru</vt:lpstr>
      <vt:lpstr>Povrch krychle</vt:lpstr>
      <vt:lpstr>Povrch kvádru</vt:lpstr>
      <vt:lpstr> Povrch krychle </vt:lpstr>
      <vt:lpstr> Povrch kvádru </vt:lpstr>
      <vt:lpstr>Slovní úlohy</vt:lpstr>
      <vt:lpstr>Slovní úlohy</vt:lpstr>
    </vt:vector>
  </TitlesOfParts>
  <Company>Hewlett-Packard Company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Lineární rovnice se dvěma neznámými</dc:title>
  <dc:creator>Pedro</dc:creator>
  <cp:lastModifiedBy>LocalAdmin</cp:lastModifiedBy>
  <cp:revision>292</cp:revision>
  <dcterms:created xsi:type="dcterms:W3CDTF">2012-01-02T08:14:14Z</dcterms:created>
  <dcterms:modified xsi:type="dcterms:W3CDTF">2020-11-03T12:43:28Z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TC010130221029</vt:lpwstr>
  </property>
</Properties>
</file>