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76" r:id="rId3"/>
    <p:sldId id="259" r:id="rId4"/>
    <p:sldId id="264" r:id="rId5"/>
    <p:sldId id="275" r:id="rId6"/>
    <p:sldId id="261" r:id="rId7"/>
    <p:sldId id="270" r:id="rId8"/>
    <p:sldId id="273" r:id="rId9"/>
  </p:sldIdLst>
  <p:sldSz cx="9144000" cy="5143500" type="screen16x9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642E9CAD-D9FC-4EF8-8105-ADCD243C0CA7}">
          <p14:sldIdLst>
            <p14:sldId id="257"/>
            <p14:sldId id="276"/>
            <p14:sldId id="259"/>
            <p14:sldId id="264"/>
          </p14:sldIdLst>
        </p14:section>
        <p14:section name="Oddíl bez názvu" id="{6F666B9C-4051-4CB0-A816-899DD654D611}">
          <p14:sldIdLst>
            <p14:sldId id="275"/>
            <p14:sldId id="261"/>
            <p14:sldId id="270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813763"/>
    <a:srgbClr val="816209"/>
    <a:srgbClr val="0099C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560" autoAdjust="0"/>
  </p:normalViewPr>
  <p:slideViewPr>
    <p:cSldViewPr>
      <p:cViewPr varScale="1">
        <p:scale>
          <a:sx n="109" d="100"/>
          <a:sy n="109" d="100"/>
        </p:scale>
        <p:origin x="706" y="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Elektronická učebnice - Základní škola Děčín VI, Na Stráni 879/2, příspěvková organizace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33583E-89BF-4ECB-AA3F-75DD3E829E63}" type="datetimeFigureOut">
              <a:rPr lang="cs-CZ" smtClean="0"/>
              <a:pPr/>
              <a:t>03.11.2020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71979-99DB-4828-878C-66DC5CF305D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8851926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Elektronická učebnice - Základní škola Děčín VI, Na Stráni 879/2, příspěvková organizace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527786-DE88-4C02-A0B7-082242F2B663}" type="datetimeFigureOut">
              <a:rPr lang="cs-CZ" smtClean="0"/>
              <a:pPr/>
              <a:t>03.11.2020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C757F8-8F25-4CF1-88DC-C9C420F5300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139020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757F8-8F25-4CF1-88DC-C9C420F53004}" type="slidenum">
              <a:rPr lang="cs-CZ" smtClean="0"/>
              <a:pPr/>
              <a:t>1</a:t>
            </a:fld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cs-CZ"/>
              <a:t>Elektronická učebnice - Základní škola Děčín VI, Na Stráni 879/2, příspěvková organizace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757F8-8F25-4CF1-88DC-C9C420F53004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cs-CZ"/>
              <a:t>Elektronická učebnice - Základní škola Děčín VI, Na Stráni 879/2, příspěvková organizace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757F8-8F25-4CF1-88DC-C9C420F53004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cs-CZ"/>
              <a:t>Elektronická učebnice - Základní škola Děčín VI, Na Stráni 879/2, příspěvková organizace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757F8-8F25-4CF1-88DC-C9C420F53004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cs-CZ"/>
              <a:t>Elektronická učebnice - Základní škola Děčín VI, Na Stráni 879/2, příspěvková organizace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757F8-8F25-4CF1-88DC-C9C420F53004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cs-CZ"/>
              <a:t>Elektronická učebnice - Základní škola Děčín VI, Na Stráni 879/2, příspěvková organizace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757F8-8F25-4CF1-88DC-C9C420F53004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cs-CZ"/>
              <a:t>Elektronická učebnice - Základní škola Děčín VI, Na Stráni 879/2, příspěvková organizace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757F8-8F25-4CF1-88DC-C9C420F53004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cs-CZ"/>
              <a:t>Elektronická učebnice - Základní škola Děčín VI, Na Stráni 879/2, příspěvková organizace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757F8-8F25-4CF1-88DC-C9C420F53004}" type="slidenum">
              <a:rPr lang="cs-CZ" smtClean="0">
                <a:solidFill>
                  <a:prstClr val="black"/>
                </a:solidFill>
              </a:rPr>
              <a:pPr/>
              <a:t>8</a:t>
            </a:fld>
            <a:endParaRPr lang="cs-CZ">
              <a:solidFill>
                <a:prstClr val="black"/>
              </a:solidFill>
            </a:endParaRPr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cs-CZ">
                <a:solidFill>
                  <a:prstClr val="black"/>
                </a:solidFill>
              </a:rPr>
              <a:t>Elektronická učebnice - Základní škola Děčín VI, Na Stráni 879/2, příspěvková organizace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6E6A-BCBB-4397-B238-D9666C12CA33}" type="datetime1">
              <a:rPr lang="cs-CZ" smtClean="0"/>
              <a:pPr/>
              <a:t>03.11.2020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59B0-F0F3-4110-8E3E-B7F9093C10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4DB5B-C4F9-421B-B915-96C77EBC177D}" type="datetime1">
              <a:rPr lang="cs-CZ" smtClean="0"/>
              <a:pPr/>
              <a:t>03.11.2020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59B0-F0F3-4110-8E3E-B7F9093C10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27F35-795A-4B52-AF4B-8AF9D6F591C2}" type="datetime1">
              <a:rPr lang="cs-CZ" smtClean="0"/>
              <a:pPr/>
              <a:t>03.11.2020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59B0-F0F3-4110-8E3E-B7F9093C10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4C2E-6E06-4E9C-9D85-8F31E0E288E6}" type="datetime1">
              <a:rPr lang="cs-CZ" smtClean="0"/>
              <a:pPr/>
              <a:t>03.11.2020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59B0-F0F3-4110-8E3E-B7F9093C10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ABC8E-B95F-4149-9A9A-D11A584EB29D}" type="datetime1">
              <a:rPr lang="cs-CZ" smtClean="0"/>
              <a:pPr/>
              <a:t>03.11.2020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59B0-F0F3-4110-8E3E-B7F9093C10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DED4-D2BA-48CB-B2B6-1875E7FDB29C}" type="datetime1">
              <a:rPr lang="cs-CZ" smtClean="0"/>
              <a:pPr/>
              <a:t>03.11.2020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59B0-F0F3-4110-8E3E-B7F9093C10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A91E-1CCF-40B7-8986-DCBC22B998A1}" type="datetime1">
              <a:rPr lang="cs-CZ" smtClean="0"/>
              <a:pPr/>
              <a:t>03.11.2020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59B0-F0F3-4110-8E3E-B7F9093C10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EE0F-07E8-4FA4-BC5E-B1097BC39F9A}" type="datetime1">
              <a:rPr lang="cs-CZ" smtClean="0"/>
              <a:pPr/>
              <a:t>03.11.2020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59B0-F0F3-4110-8E3E-B7F9093C10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61AB1-11DE-4681-8765-EB93C13598AF}" type="datetime1">
              <a:rPr lang="cs-CZ" smtClean="0"/>
              <a:pPr/>
              <a:t>03.11.2020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59B0-F0F3-4110-8E3E-B7F9093C10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88AF0-EED2-4674-8E08-6CB36054DDEB}" type="datetime1">
              <a:rPr lang="cs-CZ" smtClean="0"/>
              <a:pPr/>
              <a:t>03.11.2020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59B0-F0F3-4110-8E3E-B7F9093C10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B1AB8-A318-494C-B197-385F53BD80D4}" type="datetime1">
              <a:rPr lang="cs-CZ" smtClean="0"/>
              <a:pPr/>
              <a:t>03.11.2020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059B0-F0F3-4110-8E3E-B7F9093C10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CAF81-B0B1-45DF-898B-A867B8150E23}" type="datetime1">
              <a:rPr lang="cs-CZ" smtClean="0"/>
              <a:pPr/>
              <a:t>03.11.2020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059B0-F0F3-4110-8E3E-B7F9093C10A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image" Target="../media/image10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wmf"/><Relationship Id="rId12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prusa\Dokumenty\Prezentace1256.wav" TargetMode="External"/><Relationship Id="rId6" Type="http://schemas.openxmlformats.org/officeDocument/2006/relationships/image" Target="../media/image3.wmf"/><Relationship Id="rId11" Type="http://schemas.openxmlformats.org/officeDocument/2006/relationships/image" Target="../media/image8.jpeg"/><Relationship Id="rId5" Type="http://schemas.openxmlformats.org/officeDocument/2006/relationships/image" Target="../media/image2.wmf"/><Relationship Id="rId10" Type="http://schemas.openxmlformats.org/officeDocument/2006/relationships/image" Target="../media/image7.wmf"/><Relationship Id="rId4" Type="http://schemas.openxmlformats.org/officeDocument/2006/relationships/image" Target="../media/image1.png"/><Relationship Id="rId9" Type="http://schemas.openxmlformats.org/officeDocument/2006/relationships/image" Target="../media/image6.wmf"/><Relationship Id="rId1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8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jpeg"/><Relationship Id="rId7" Type="http://schemas.openxmlformats.org/officeDocument/2006/relationships/hyperlink" Target="http://images.google.com/imgres?q=%C3%BAse%C4%8Dka&amp;start=163&amp;hl=cs&amp;biw=1366&amp;bih=673&amp;tbm=isch&amp;tbnid=uJbAyxn2rUjN4M:&amp;imgrefurl=http://www.tygrici.net/2012/04/ctvrtletni-opakovani.html&amp;docid=vVCWy2ibv7r9uM&amp;imgurl=http://3.bp.blogspot.com/-jq7-S3DzaEI/T5MwJMrNweI/AAAAAAAANkA/AcNdIYHdjAA/s1600/ma.gif&amp;w=1138&amp;h=900&amp;ei=cCYkUPanF42LswaSsoHYDw&amp;zoom=1&amp;iact=hc&amp;vpx=786&amp;vpy=346&amp;dur=908&amp;hovh=200&amp;hovw=253&amp;tx=132&amp;ty=116&amp;sig=118092925907564384504&amp;page=8&amp;tbnh=145&amp;tbnw=183&amp;ndsp=24&amp;ved=1t:429,r:9,s:163,i:268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25.jpeg"/><Relationship Id="rId4" Type="http://schemas.openxmlformats.org/officeDocument/2006/relationships/hyperlink" Target="http://images.google.com/imgres?q=kliparty+zdarma&amp;num=10&amp;hl=cs&amp;biw=1366&amp;bih=673&amp;tbm=isch&amp;tbnid=7n0bthxXdLicJM:&amp;imgrefurl=http://fotky-foto.cz/fotobanka/vektorove-kliparty-ilustrace-emotikony-smajlika(10000051)/&amp;docid=iFZULCZYIDDbEM&amp;imgurl=http://wl.static.fotolia.com/jpg/00/10/00/00/400_F_10000051_0Mb47QJGF1i7stGAJZiZSoXmWjZNNMmE.jpg&amp;w=380&amp;h=400&amp;ei=uC0kUKqqJdDssgaD34G4BQ&amp;zoom=1&amp;iact=hc&amp;vpx=373&amp;vpy=161&amp;dur=100&amp;hovh=230&amp;hovw=219&amp;tx=123&amp;ty=123&amp;sig=118092925907564384504&amp;page=3&amp;tbnh=145&amp;tbnw=138&amp;start=43&amp;ndsp=25&amp;ved=1t:429,r:8,s:43,i:237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-7854" y="495814"/>
            <a:ext cx="4754251" cy="477054"/>
          </a:xfrm>
        </p:spPr>
        <p:txBody>
          <a:bodyPr wrap="none">
            <a:spAutoFit/>
          </a:bodyPr>
          <a:lstStyle/>
          <a:p>
            <a:r>
              <a:rPr lang="cs-CZ" sz="2500" b="1" dirty="0">
                <a:latin typeface="Times New Roman" pitchFamily="18" charset="0"/>
                <a:cs typeface="Times New Roman" pitchFamily="18" charset="0"/>
              </a:rPr>
              <a:t>35.1 Krychle, válec, kvádr, jehlan</a:t>
            </a:r>
          </a:p>
        </p:txBody>
      </p:sp>
      <p:pic>
        <p:nvPicPr>
          <p:cNvPr id="5" name="Prezentace125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88388" y="4687888"/>
            <a:ext cx="304800" cy="304800"/>
          </a:xfrm>
          <a:prstGeom prst="rect">
            <a:avLst/>
          </a:prstGeom>
        </p:spPr>
      </p:pic>
      <p:sp>
        <p:nvSpPr>
          <p:cNvPr id="24" name="TextovéPole 23"/>
          <p:cNvSpPr txBox="1"/>
          <p:nvPr/>
        </p:nvSpPr>
        <p:spPr>
          <a:xfrm>
            <a:off x="0" y="3371"/>
            <a:ext cx="9144000" cy="4924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Matematika</a:t>
            </a:r>
          </a:p>
          <a:p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ovéPole 29"/>
          <p:cNvSpPr txBox="1"/>
          <p:nvPr/>
        </p:nvSpPr>
        <p:spPr>
          <a:xfrm>
            <a:off x="-7854" y="4517122"/>
            <a:ext cx="915185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r>
              <a:rPr lang="cs-CZ" sz="12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cs-CZ" sz="12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cs-CZ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C:\Users\prusovab\AppData\Local\Microsoft\Windows\Temporary Internet Files\Content.IE5\D1O92E1G\MC90023226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36081"/>
            <a:ext cx="998015" cy="1029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prusovab\AppData\Local\Microsoft\Windows\Temporary Internet Files\Content.IE5\QEC5XKSS\MC90040619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06681"/>
            <a:ext cx="1133326" cy="86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prusovab\AppData\Local\Microsoft\Windows\Temporary Internet Files\Content.IE5\J97M1XV1\MC900233750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241" y="2944201"/>
            <a:ext cx="1304025" cy="988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prusovab\AppData\Local\Microsoft\Windows\Temporary Internet Files\Content.IE5\D1O92E1G\MC900215778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875" y="1918386"/>
            <a:ext cx="1043566" cy="126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prusovab\AppData\Local\Microsoft\Windows\Temporary Internet Files\Content.IE5\LW29ULNB\MC900290665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358" y="997948"/>
            <a:ext cx="1302190" cy="139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prusovab\AppData\Local\Microsoft\Windows\Temporary Internet Files\Content.IE5\J97M1XV1\MC900351278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4395" y="1538517"/>
            <a:ext cx="992040" cy="119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ovéPole 24"/>
          <p:cNvSpPr txBox="1"/>
          <p:nvPr/>
        </p:nvSpPr>
        <p:spPr>
          <a:xfrm>
            <a:off x="3021441" y="3777978"/>
            <a:ext cx="2359941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Pojmenuj 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některá</a:t>
            </a:r>
            <a:r>
              <a:rPr lang="cs-CZ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tělesa.</a:t>
            </a:r>
            <a:endParaRPr lang="cs-CZ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prusovab\AppData\Local\Microsoft\Windows\Temporary Internet Files\Content.IE5\D1O92E1G\MP900401474[1]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077" y="2550737"/>
            <a:ext cx="1252330" cy="1565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rusovab\AppData\Local\Microsoft\Windows\Temporary Internet Files\Content.IE5\J97M1XV1\MC900212005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36680"/>
            <a:ext cx="1770869" cy="105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prusovab\AppData\Local\Microsoft\Windows\Temporary Internet Files\Content.IE5\D1O92E1G\MC900232897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991" y="1801106"/>
            <a:ext cx="1783533" cy="1865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Obrázek 21" descr="http://www.propebe.cz/resize/domain/propebe/files/ctyrboky-jehlan-284529.jpg?w=640&amp;h=480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519" y="1131519"/>
            <a:ext cx="1118235" cy="8388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504000"/>
            <a:ext cx="2377574" cy="477054"/>
          </a:xfrm>
        </p:spPr>
        <p:txBody>
          <a:bodyPr wrap="none">
            <a:spAutoFit/>
          </a:bodyPr>
          <a:lstStyle/>
          <a:p>
            <a:r>
              <a:rPr lang="cs-CZ" sz="2500" b="1" dirty="0">
                <a:latin typeface="Times New Roman" pitchFamily="18" charset="0"/>
                <a:cs typeface="Times New Roman" pitchFamily="18" charset="0"/>
              </a:rPr>
              <a:t>35.2 Co již víme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200" b="1" dirty="0">
                <a:solidFill>
                  <a:schemeClr val="accent3">
                    <a:lumMod val="50000"/>
                  </a:schemeClr>
                </a:solidFill>
              </a:rPr>
              <a:t>Elektronická  učebnice - I. stupeň                         </a:t>
            </a:r>
            <a:r>
              <a:rPr lang="cs-CZ" sz="1000" dirty="0">
                <a:solidFill>
                  <a:schemeClr val="accent3">
                    <a:lumMod val="50000"/>
                  </a:schemeClr>
                </a:solidFill>
              </a:rPr>
              <a:t>Základní škola Děčín VI, Na Stráni 879/2  – příspěvková organizace                                </a:t>
            </a:r>
            <a:r>
              <a:rPr lang="cs-CZ" sz="1600" dirty="0">
                <a:solidFill>
                  <a:schemeClr val="accent3">
                    <a:lumMod val="50000"/>
                  </a:schemeClr>
                </a:solidFill>
              </a:rPr>
              <a:t>	Matematika</a:t>
            </a:r>
            <a:endParaRPr lang="cs-CZ" sz="1600" b="1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cs-CZ" sz="10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Matematika</a:t>
            </a:r>
          </a:p>
          <a:p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79512" y="1085980"/>
            <a:ext cx="4171335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Mezi geometrickými 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obrazci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bezpečně </a:t>
            </a:r>
            <a:r>
              <a:rPr lang="cs-CZ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poznám</a:t>
            </a:r>
          </a:p>
          <a:p>
            <a:r>
              <a:rPr lang="cs-CZ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trojúhelník, čtverec, kruh a obdélník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0" name="Picture 2" descr="http://www.moravskyenduroteam.cz/wp-content/2012/04/otazni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803" y="627534"/>
            <a:ext cx="486551" cy="54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ovnoramenný trojúhelník 10"/>
          <p:cNvSpPr/>
          <p:nvPr/>
        </p:nvSpPr>
        <p:spPr>
          <a:xfrm>
            <a:off x="2483768" y="1944412"/>
            <a:ext cx="1060704" cy="9144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 11"/>
          <p:cNvSpPr/>
          <p:nvPr/>
        </p:nvSpPr>
        <p:spPr>
          <a:xfrm>
            <a:off x="899592" y="1984525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Obdélník 19"/>
          <p:cNvSpPr/>
          <p:nvPr/>
        </p:nvSpPr>
        <p:spPr>
          <a:xfrm>
            <a:off x="565250" y="3491064"/>
            <a:ext cx="1463323" cy="88088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vál 20"/>
          <p:cNvSpPr/>
          <p:nvPr/>
        </p:nvSpPr>
        <p:spPr>
          <a:xfrm>
            <a:off x="2768681" y="3258568"/>
            <a:ext cx="1060704" cy="968331"/>
          </a:xfrm>
          <a:prstGeom prst="ellipse">
            <a:avLst/>
          </a:prstGeom>
          <a:solidFill>
            <a:srgbClr val="8137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TextovéPole 21"/>
          <p:cNvSpPr txBox="1"/>
          <p:nvPr/>
        </p:nvSpPr>
        <p:spPr>
          <a:xfrm>
            <a:off x="565250" y="4569618"/>
            <a:ext cx="6618607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Umíš vysvětlit 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rozdíl mezi 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geometrickými 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obrazci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 a geometrickými 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tělesy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?</a:t>
            </a:r>
          </a:p>
        </p:txBody>
      </p:sp>
      <p:sp>
        <p:nvSpPr>
          <p:cNvPr id="29" name="TextovéPole 28"/>
          <p:cNvSpPr txBox="1"/>
          <p:nvPr/>
        </p:nvSpPr>
        <p:spPr>
          <a:xfrm>
            <a:off x="4421515" y="1085980"/>
            <a:ext cx="4001416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Mezi geometrickými 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tělesy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bezpečně </a:t>
            </a:r>
            <a:r>
              <a:rPr lang="cs-CZ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poznám</a:t>
            </a:r>
          </a:p>
          <a:p>
            <a:r>
              <a:rPr lang="cs-CZ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krychli, kvádr, kouli, válec a kužel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0" name="Krychle 29"/>
          <p:cNvSpPr/>
          <p:nvPr/>
        </p:nvSpPr>
        <p:spPr>
          <a:xfrm>
            <a:off x="4572000" y="1984308"/>
            <a:ext cx="945225" cy="957583"/>
          </a:xfrm>
          <a:prstGeom prst="cub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Krychle 31"/>
          <p:cNvSpPr/>
          <p:nvPr/>
        </p:nvSpPr>
        <p:spPr>
          <a:xfrm>
            <a:off x="4889567" y="3227060"/>
            <a:ext cx="936104" cy="1248738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Plechovka 33"/>
          <p:cNvSpPr/>
          <p:nvPr/>
        </p:nvSpPr>
        <p:spPr>
          <a:xfrm>
            <a:off x="6084168" y="2230566"/>
            <a:ext cx="914400" cy="1512168"/>
          </a:xfrm>
          <a:prstGeom prst="can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5" name="Picture 2" descr="náhled obrázk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678" y="3403619"/>
            <a:ext cx="1154070" cy="147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orova\AppData\Local\Microsoft\Windows\Temporary Internet Files\Content.IE5\V4W8N8R9\MC900437065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980" y="171450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56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20" grpId="0" animBg="1"/>
      <p:bldP spid="21" grpId="0" animBg="1"/>
      <p:bldP spid="22" grpId="0" animBg="1"/>
      <p:bldP spid="29" grpId="0" animBg="1"/>
      <p:bldP spid="30" grpId="0" animBg="1"/>
      <p:bldP spid="32" grpId="0" animBg="1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78" y="511484"/>
            <a:ext cx="6369622" cy="477054"/>
          </a:xfrm>
        </p:spPr>
        <p:txBody>
          <a:bodyPr wrap="none">
            <a:spAutoFit/>
          </a:bodyPr>
          <a:lstStyle/>
          <a:p>
            <a:r>
              <a:rPr lang="cs-CZ" sz="2500" b="1" dirty="0">
                <a:latin typeface="Times New Roman" pitchFamily="18" charset="0"/>
                <a:cs typeface="Times New Roman" pitchFamily="18" charset="0"/>
              </a:rPr>
              <a:t>35. 3  Jaké si řekneme nové termíny a názvy?</a:t>
            </a:r>
          </a:p>
        </p:txBody>
      </p:sp>
      <p:cxnSp>
        <p:nvCxnSpPr>
          <p:cNvPr id="7" name="Přímá spojnice 6"/>
          <p:cNvCxnSpPr/>
          <p:nvPr/>
        </p:nvCxnSpPr>
        <p:spPr>
          <a:xfrm>
            <a:off x="2555776" y="2499742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ovéPole 7"/>
          <p:cNvSpPr txBox="1"/>
          <p:nvPr/>
        </p:nvSpPr>
        <p:spPr>
          <a:xfrm>
            <a:off x="0" y="-18288"/>
            <a:ext cx="9144000" cy="4924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Matematika</a:t>
            </a:r>
          </a:p>
          <a:p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t3.gstatic.com/images?q=tbn:ANd9GcSifZDslFTdmkh4rux-JRtz5LqN9c3XpjxzGmowdaNpmD-bNWR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302" y="627534"/>
            <a:ext cx="477505" cy="69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C:\Users\koukalova\AppData\Local\Microsoft\Windows\Temporary Internet Files\Content.IE5\DSHG5858\MC900434411[1].wm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342" y="1104900"/>
            <a:ext cx="896663" cy="895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Oválný popisek 14"/>
          <p:cNvSpPr/>
          <p:nvPr/>
        </p:nvSpPr>
        <p:spPr>
          <a:xfrm>
            <a:off x="1168376" y="1075907"/>
            <a:ext cx="2476996" cy="1334363"/>
          </a:xfrm>
          <a:prstGeom prst="wedgeEllipseCallout">
            <a:avLst>
              <a:gd name="adj1" fmla="val -57705"/>
              <a:gd name="adj2" fmla="val -220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Jak poznám </a:t>
            </a:r>
            <a:r>
              <a:rPr lang="cs-CZ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rozdíl</a:t>
            </a:r>
            <a:r>
              <a:rPr lang="cs-CZ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mezi </a:t>
            </a:r>
            <a:r>
              <a:rPr lang="cs-CZ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obrazci a tělesy</a:t>
            </a:r>
            <a:r>
              <a:rPr lang="cs-CZ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pic>
        <p:nvPicPr>
          <p:cNvPr id="16" name="Picture 8" descr="C:\Users\koukalova\AppData\Local\Microsoft\Windows\Temporary Internet Files\Content.IE5\TLMJOQNB\MC900440424[1].wm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777" y="1073549"/>
            <a:ext cx="1057275" cy="870585"/>
          </a:xfrm>
          <a:prstGeom prst="rect">
            <a:avLst/>
          </a:prstGeom>
          <a:noFill/>
          <a:extLst/>
        </p:spPr>
      </p:pic>
      <p:sp>
        <p:nvSpPr>
          <p:cNvPr id="17" name="Oválný popisek 16"/>
          <p:cNvSpPr/>
          <p:nvPr/>
        </p:nvSpPr>
        <p:spPr>
          <a:xfrm>
            <a:off x="4946085" y="1073549"/>
            <a:ext cx="3842862" cy="1581195"/>
          </a:xfrm>
          <a:prstGeom prst="wedgeEllipseCallout">
            <a:avLst>
              <a:gd name="adj1" fmla="val -58927"/>
              <a:gd name="adj2" fmla="val -357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Zjednodušeně se dá říci, že </a:t>
            </a:r>
            <a:r>
              <a:rPr lang="cs-CZ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obrazce</a:t>
            </a:r>
            <a:r>
              <a:rPr lang="cs-CZ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jsou </a:t>
            </a:r>
            <a:r>
              <a:rPr lang="cs-CZ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rovinné</a:t>
            </a:r>
            <a:r>
              <a:rPr lang="cs-CZ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útvary a </a:t>
            </a:r>
            <a:r>
              <a:rPr lang="cs-CZ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tělesa</a:t>
            </a:r>
            <a:r>
              <a:rPr lang="cs-CZ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prostorové</a:t>
            </a:r>
            <a:r>
              <a:rPr lang="cs-CZ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9" name="TextovéPole 38"/>
          <p:cNvSpPr txBox="1"/>
          <p:nvPr/>
        </p:nvSpPr>
        <p:spPr>
          <a:xfrm>
            <a:off x="205805" y="3105373"/>
            <a:ext cx="962571" cy="2923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300" dirty="0">
                <a:latin typeface="Times New Roman" pitchFamily="18" charset="0"/>
                <a:cs typeface="Times New Roman" pitchFamily="18" charset="0"/>
              </a:rPr>
              <a:t>KRYCHLE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3582487" y="3240656"/>
            <a:ext cx="740908" cy="2923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300" dirty="0">
                <a:latin typeface="Times New Roman" pitchFamily="18" charset="0"/>
                <a:cs typeface="Times New Roman" pitchFamily="18" charset="0"/>
              </a:rPr>
              <a:t>VÁLEC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2553255" y="3241240"/>
            <a:ext cx="750526" cy="2923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300" dirty="0">
                <a:latin typeface="Times New Roman" pitchFamily="18" charset="0"/>
                <a:cs typeface="Times New Roman" pitchFamily="18" charset="0"/>
              </a:rPr>
              <a:t>KOULE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1443938" y="3093878"/>
            <a:ext cx="776175" cy="2923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300" dirty="0">
                <a:latin typeface="Times New Roman" pitchFamily="18" charset="0"/>
                <a:cs typeface="Times New Roman" pitchFamily="18" charset="0"/>
              </a:rPr>
              <a:t>KVÁDR</a:t>
            </a:r>
          </a:p>
        </p:txBody>
      </p:sp>
      <p:sp>
        <p:nvSpPr>
          <p:cNvPr id="3" name="Krychle 2"/>
          <p:cNvSpPr/>
          <p:nvPr/>
        </p:nvSpPr>
        <p:spPr>
          <a:xfrm>
            <a:off x="288577" y="3776564"/>
            <a:ext cx="619348" cy="641188"/>
          </a:xfrm>
          <a:prstGeom prst="cub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Krychle 28"/>
          <p:cNvSpPr/>
          <p:nvPr/>
        </p:nvSpPr>
        <p:spPr>
          <a:xfrm>
            <a:off x="1427288" y="3679822"/>
            <a:ext cx="578524" cy="910084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Plechovka 4"/>
          <p:cNvSpPr/>
          <p:nvPr/>
        </p:nvSpPr>
        <p:spPr>
          <a:xfrm>
            <a:off x="3651181" y="3886835"/>
            <a:ext cx="495277" cy="725826"/>
          </a:xfrm>
          <a:prstGeom prst="can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TextovéPole 29"/>
          <p:cNvSpPr txBox="1"/>
          <p:nvPr/>
        </p:nvSpPr>
        <p:spPr>
          <a:xfrm>
            <a:off x="223304" y="2501597"/>
            <a:ext cx="4071949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K tělesům, které již znáš, přidáme ještě 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jehlan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4618155" y="3240072"/>
            <a:ext cx="732893" cy="2923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300" dirty="0">
                <a:latin typeface="Times New Roman" pitchFamily="18" charset="0"/>
                <a:cs typeface="Times New Roman" pitchFamily="18" charset="0"/>
              </a:rPr>
              <a:t>KUŽEL</a:t>
            </a:r>
          </a:p>
        </p:txBody>
      </p:sp>
      <p:pic>
        <p:nvPicPr>
          <p:cNvPr id="4098" name="Picture 2" descr="náhled obrázk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155" y="3750404"/>
            <a:ext cx="655860" cy="839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ovéPole 23"/>
          <p:cNvSpPr txBox="1"/>
          <p:nvPr/>
        </p:nvSpPr>
        <p:spPr>
          <a:xfrm>
            <a:off x="288577" y="4731990"/>
            <a:ext cx="5077031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Pamatuj</a:t>
            </a:r>
            <a:r>
              <a:rPr lang="cs-CZ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Stěny těles jsou tvořeny geometrickými obrazci.</a:t>
            </a:r>
          </a:p>
        </p:txBody>
      </p:sp>
      <p:sp>
        <p:nvSpPr>
          <p:cNvPr id="25" name="TextovéPole 24"/>
          <p:cNvSpPr txBox="1"/>
          <p:nvPr/>
        </p:nvSpPr>
        <p:spPr>
          <a:xfrm>
            <a:off x="5761491" y="4485769"/>
            <a:ext cx="3385863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Např. Stěny 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krychle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tvoří </a:t>
            </a:r>
            <a:r>
              <a:rPr lang="cs-CZ" sz="1600" b="1" i="1" dirty="0">
                <a:latin typeface="Times New Roman" pitchFamily="18" charset="0"/>
                <a:cs typeface="Times New Roman" pitchFamily="18" charset="0"/>
              </a:rPr>
              <a:t>čtverce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Stěny 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kvádru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jsou tvořeny </a:t>
            </a:r>
            <a:r>
              <a:rPr lang="cs-CZ" sz="1600" b="1" i="1" dirty="0">
                <a:latin typeface="Times New Roman" pitchFamily="18" charset="0"/>
                <a:cs typeface="Times New Roman" pitchFamily="18" charset="0"/>
              </a:rPr>
              <a:t>obdélníky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0" name="Picture 2" descr="http://t3.gstatic.com/images?q=tbn:ANd9GcQSfz2FdCf3YuQm4vzQw5iDEeLnU9cBzDMRYjBxQqq6sS-w5WSjl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208" y="3226290"/>
            <a:ext cx="1037100" cy="1064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ovéPole 27"/>
          <p:cNvSpPr txBox="1"/>
          <p:nvPr/>
        </p:nvSpPr>
        <p:spPr>
          <a:xfrm>
            <a:off x="5869434" y="2834379"/>
            <a:ext cx="814647" cy="2923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300" dirty="0">
                <a:latin typeface="Times New Roman" pitchFamily="18" charset="0"/>
                <a:cs typeface="Times New Roman" pitchFamily="18" charset="0"/>
              </a:rPr>
              <a:t>JEHLAN</a:t>
            </a:r>
          </a:p>
        </p:txBody>
      </p:sp>
      <p:sp>
        <p:nvSpPr>
          <p:cNvPr id="31" name="TextovéPole 30"/>
          <p:cNvSpPr txBox="1"/>
          <p:nvPr/>
        </p:nvSpPr>
        <p:spPr>
          <a:xfrm>
            <a:off x="7059189" y="3361066"/>
            <a:ext cx="2023311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Podobný kuželu.</a:t>
            </a:r>
          </a:p>
          <a:p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Najdeš rozdíl 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mezi</a:t>
            </a:r>
          </a:p>
          <a:p>
            <a:r>
              <a:rPr lang="cs-CZ" sz="1600" b="1" i="1" dirty="0">
                <a:latin typeface="Times New Roman" pitchFamily="18" charset="0"/>
                <a:cs typeface="Times New Roman" pitchFamily="18" charset="0"/>
              </a:rPr>
              <a:t>jehlanem a kuželem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pic>
        <p:nvPicPr>
          <p:cNvPr id="4" name="Picture 2" descr="C:\Users\horova\AppData\Local\Microsoft\Windows\Temporary Internet Files\Content.IE5\V4W8N8R9\MC900437065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508006"/>
            <a:ext cx="13680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30" grpId="0" animBg="1"/>
      <p:bldP spid="24" grpId="0" animBg="1"/>
      <p:bldP spid="25" grpId="0" animBg="1"/>
      <p:bldP spid="28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497848"/>
            <a:ext cx="4367658" cy="477054"/>
          </a:xfrm>
        </p:spPr>
        <p:txBody>
          <a:bodyPr wrap="none">
            <a:spAutoFit/>
          </a:bodyPr>
          <a:lstStyle/>
          <a:p>
            <a:r>
              <a:rPr lang="cs-CZ" sz="2500" b="1" dirty="0">
                <a:latin typeface="Times New Roman" pitchFamily="18" charset="0"/>
                <a:cs typeface="Times New Roman" pitchFamily="18" charset="0"/>
              </a:rPr>
              <a:t>35.4 Co si řekneme nového?    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0" y="-11289"/>
            <a:ext cx="9144000" cy="4924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Matematika</a:t>
            </a:r>
          </a:p>
          <a:p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Picture 2" descr="http://t3.gstatic.com/images?q=tbn:ANd9GcSifZDslFTdmkh4rux-JRtz5LqN9c3XpjxzGmowdaNpmD-bNWR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6418" y="580667"/>
            <a:ext cx="645938" cy="763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C:\Users\koukalova\AppData\Local\Microsoft\Windows\Temporary Internet Files\Content.IE5\DSHG5858\MC900434411[1].wm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14895"/>
            <a:ext cx="896663" cy="895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álný popisek 9"/>
          <p:cNvSpPr/>
          <p:nvPr/>
        </p:nvSpPr>
        <p:spPr>
          <a:xfrm>
            <a:off x="1084370" y="1097845"/>
            <a:ext cx="2232248" cy="1000338"/>
          </a:xfrm>
          <a:prstGeom prst="wedgeEllipseCallout">
            <a:avLst>
              <a:gd name="adj1" fmla="val -54522"/>
              <a:gd name="adj2" fmla="val -56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 je </a:t>
            </a:r>
            <a:r>
              <a:rPr lang="cs-CZ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vrchol, stěna a hrana </a:t>
            </a:r>
            <a:r>
              <a:rPr lang="cs-CZ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těles?</a:t>
            </a:r>
          </a:p>
        </p:txBody>
      </p:sp>
      <p:pic>
        <p:nvPicPr>
          <p:cNvPr id="11" name="Picture 8" descr="C:\Users\koukalova\AppData\Local\Microsoft\Windows\Temporary Internet Files\Content.IE5\TLMJOQNB\MC900440424[1].wm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974902"/>
            <a:ext cx="1057275" cy="870585"/>
          </a:xfrm>
          <a:prstGeom prst="rect">
            <a:avLst/>
          </a:prstGeom>
          <a:noFill/>
          <a:extLst/>
        </p:spPr>
      </p:pic>
      <p:sp>
        <p:nvSpPr>
          <p:cNvPr id="12" name="Oválný popisek 11"/>
          <p:cNvSpPr/>
          <p:nvPr/>
        </p:nvSpPr>
        <p:spPr>
          <a:xfrm>
            <a:off x="4591540" y="771551"/>
            <a:ext cx="3804878" cy="1652926"/>
          </a:xfrm>
          <a:prstGeom prst="wedgeEllipseCallout">
            <a:avLst>
              <a:gd name="adj1" fmla="val -57651"/>
              <a:gd name="adj2" fmla="val -228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Všechny tyto pojmy znáš z běžného života, tak </a:t>
            </a:r>
            <a:r>
              <a:rPr lang="cs-CZ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sleduj obrázek</a:t>
            </a:r>
            <a:r>
              <a:rPr lang="cs-CZ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Ten ti odpoví…</a:t>
            </a:r>
            <a:endParaRPr lang="cs-CZ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Krychle 44"/>
          <p:cNvSpPr/>
          <p:nvPr/>
        </p:nvSpPr>
        <p:spPr>
          <a:xfrm>
            <a:off x="1424262" y="2578527"/>
            <a:ext cx="1772330" cy="2445951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TextovéPole 45"/>
          <p:cNvSpPr txBox="1"/>
          <p:nvPr/>
        </p:nvSpPr>
        <p:spPr>
          <a:xfrm>
            <a:off x="3308877" y="2102081"/>
            <a:ext cx="1135247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VRCHOL</a:t>
            </a:r>
            <a:endParaRPr lang="cs-CZ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ovéPole 46"/>
          <p:cNvSpPr txBox="1"/>
          <p:nvPr/>
        </p:nvSpPr>
        <p:spPr>
          <a:xfrm>
            <a:off x="3450419" y="4685924"/>
            <a:ext cx="917239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STĚNA</a:t>
            </a:r>
            <a:endParaRPr lang="cs-CZ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ovéPole 47"/>
          <p:cNvSpPr txBox="1"/>
          <p:nvPr/>
        </p:nvSpPr>
        <p:spPr>
          <a:xfrm>
            <a:off x="107504" y="3622556"/>
            <a:ext cx="986167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HRANA</a:t>
            </a:r>
            <a:endParaRPr lang="cs-CZ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9" name="Přímá spojnice se šipkou 48"/>
          <p:cNvCxnSpPr/>
          <p:nvPr/>
        </p:nvCxnSpPr>
        <p:spPr>
          <a:xfrm flipH="1">
            <a:off x="1835696" y="2486908"/>
            <a:ext cx="1728192" cy="91619"/>
          </a:xfrm>
          <a:prstGeom prst="straightConnector1">
            <a:avLst/>
          </a:prstGeom>
          <a:ln w="1905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Přímá spojnice se šipkou 49"/>
          <p:cNvCxnSpPr/>
          <p:nvPr/>
        </p:nvCxnSpPr>
        <p:spPr>
          <a:xfrm flipH="1" flipV="1">
            <a:off x="2223073" y="2730749"/>
            <a:ext cx="1543272" cy="1778207"/>
          </a:xfrm>
          <a:prstGeom prst="straightConnector1">
            <a:avLst/>
          </a:prstGeom>
          <a:ln w="19050">
            <a:solidFill>
              <a:srgbClr val="81376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Přímá spojnice se šipkou 50"/>
          <p:cNvCxnSpPr/>
          <p:nvPr/>
        </p:nvCxnSpPr>
        <p:spPr>
          <a:xfrm flipH="1">
            <a:off x="2765894" y="2486908"/>
            <a:ext cx="870002" cy="2520887"/>
          </a:xfrm>
          <a:prstGeom prst="straightConnector1">
            <a:avLst/>
          </a:prstGeom>
          <a:ln w="1905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Přímá spojnice se šipkou 51"/>
          <p:cNvCxnSpPr/>
          <p:nvPr/>
        </p:nvCxnSpPr>
        <p:spPr>
          <a:xfrm flipH="1">
            <a:off x="2765893" y="2486908"/>
            <a:ext cx="797995" cy="536005"/>
          </a:xfrm>
          <a:prstGeom prst="straightConnector1">
            <a:avLst/>
          </a:prstGeom>
          <a:ln w="1905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Přímá spojnice se šipkou 52"/>
          <p:cNvCxnSpPr/>
          <p:nvPr/>
        </p:nvCxnSpPr>
        <p:spPr>
          <a:xfrm flipH="1" flipV="1">
            <a:off x="2018961" y="4082196"/>
            <a:ext cx="1616935" cy="538741"/>
          </a:xfrm>
          <a:prstGeom prst="straightConnector1">
            <a:avLst/>
          </a:prstGeom>
          <a:ln w="19050">
            <a:solidFill>
              <a:srgbClr val="81376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Přímá spojnice se šipkou 53"/>
          <p:cNvCxnSpPr/>
          <p:nvPr/>
        </p:nvCxnSpPr>
        <p:spPr>
          <a:xfrm flipH="1" flipV="1">
            <a:off x="2994710" y="3327445"/>
            <a:ext cx="1073234" cy="1293493"/>
          </a:xfrm>
          <a:prstGeom prst="straightConnector1">
            <a:avLst/>
          </a:prstGeom>
          <a:ln w="19050">
            <a:solidFill>
              <a:srgbClr val="81376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Přímá spojnice se šipkou 54"/>
          <p:cNvCxnSpPr>
            <a:endCxn id="45" idx="3"/>
          </p:cNvCxnSpPr>
          <p:nvPr/>
        </p:nvCxnSpPr>
        <p:spPr>
          <a:xfrm>
            <a:off x="463758" y="3993435"/>
            <a:ext cx="1625128" cy="1031043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římá spojnice se šipkou 55"/>
          <p:cNvCxnSpPr/>
          <p:nvPr/>
        </p:nvCxnSpPr>
        <p:spPr>
          <a:xfrm>
            <a:off x="1170866" y="3788980"/>
            <a:ext cx="1600934" cy="0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Přímá spojnice se šipkou 56"/>
          <p:cNvCxnSpPr/>
          <p:nvPr/>
        </p:nvCxnSpPr>
        <p:spPr>
          <a:xfrm flipV="1">
            <a:off x="650052" y="2752595"/>
            <a:ext cx="1041628" cy="793016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ovéPole 57"/>
          <p:cNvSpPr txBox="1"/>
          <p:nvPr/>
        </p:nvSpPr>
        <p:spPr>
          <a:xfrm>
            <a:off x="5081363" y="2561472"/>
            <a:ext cx="1768305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VRCHOL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je bod.</a:t>
            </a:r>
            <a:endParaRPr lang="cs-CZ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ovéPole 58"/>
          <p:cNvSpPr txBox="1"/>
          <p:nvPr/>
        </p:nvSpPr>
        <p:spPr>
          <a:xfrm>
            <a:off x="5584956" y="3016215"/>
            <a:ext cx="1882118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HRANA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je úsečka.</a:t>
            </a:r>
            <a:endParaRPr lang="cs-CZ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TextovéPole 59"/>
          <p:cNvSpPr txBox="1"/>
          <p:nvPr/>
        </p:nvSpPr>
        <p:spPr>
          <a:xfrm>
            <a:off x="5937201" y="3462948"/>
            <a:ext cx="2423933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STĚNA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geom.obrazec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cs-CZ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ovéPole 64"/>
          <p:cNvSpPr txBox="1"/>
          <p:nvPr/>
        </p:nvSpPr>
        <p:spPr>
          <a:xfrm>
            <a:off x="4729413" y="4093457"/>
            <a:ext cx="4384021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Spočítej a zapiš 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názvy vrcholů, stěn a hran</a:t>
            </a:r>
          </a:p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všech těles, které znáš.</a:t>
            </a:r>
          </a:p>
          <a:p>
            <a:r>
              <a:rPr lang="cs-CZ" sz="1600" b="1" i="1" dirty="0">
                <a:latin typeface="Times New Roman" pitchFamily="18" charset="0"/>
                <a:cs typeface="Times New Roman" pitchFamily="18" charset="0"/>
              </a:rPr>
              <a:t>Které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geometrické </a:t>
            </a:r>
            <a:r>
              <a:rPr lang="cs-CZ" sz="1600" b="1" i="1" dirty="0">
                <a:latin typeface="Times New Roman" pitchFamily="18" charset="0"/>
                <a:cs typeface="Times New Roman" pitchFamily="18" charset="0"/>
              </a:rPr>
              <a:t>těleso nemá vrchol, ani hrany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4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9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4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46" grpId="0" animBg="1"/>
      <p:bldP spid="47" grpId="0" animBg="1"/>
      <p:bldP spid="48" grpId="0" animBg="1"/>
      <p:bldP spid="58" grpId="0" animBg="1"/>
      <p:bldP spid="59" grpId="0" animBg="1"/>
      <p:bldP spid="60" grpId="0" animBg="1"/>
      <p:bldP spid="6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/>
          <p:cNvSpPr txBox="1"/>
          <p:nvPr/>
        </p:nvSpPr>
        <p:spPr>
          <a:xfrm>
            <a:off x="0" y="-11289"/>
            <a:ext cx="9144000" cy="4924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Matematika</a:t>
            </a:r>
          </a:p>
          <a:p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Picture 2" descr="http://t3.gstatic.com/images?q=tbn:ANd9GcSifZDslFTdmkh4rux-JRtz5LqN9c3XpjxzGmowdaNpmD-bNWR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818" y="627534"/>
            <a:ext cx="841834" cy="114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Nadpis 1"/>
          <p:cNvSpPr txBox="1">
            <a:spLocks/>
          </p:cNvSpPr>
          <p:nvPr/>
        </p:nvSpPr>
        <p:spPr>
          <a:xfrm>
            <a:off x="0" y="504000"/>
            <a:ext cx="3761607" cy="47705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500" b="1" dirty="0">
                <a:latin typeface="Times New Roman" pitchFamily="18" charset="0"/>
                <a:cs typeface="Times New Roman" pitchFamily="18" charset="0"/>
              </a:rPr>
              <a:t>35.5 Procvičení a příklady</a:t>
            </a:r>
          </a:p>
        </p:txBody>
      </p:sp>
      <p:sp>
        <p:nvSpPr>
          <p:cNvPr id="26" name="TextovéPole 25"/>
          <p:cNvSpPr txBox="1"/>
          <p:nvPr/>
        </p:nvSpPr>
        <p:spPr>
          <a:xfrm>
            <a:off x="1111680" y="1112278"/>
            <a:ext cx="5192447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Pojmenuj 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všechny obrázky  a 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spoj tělesa s 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těmi 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obrazci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    které tvoří nebo mohou tvořit jejich stěny.</a:t>
            </a:r>
          </a:p>
        </p:txBody>
      </p:sp>
      <p:sp>
        <p:nvSpPr>
          <p:cNvPr id="20" name="Krychle 19"/>
          <p:cNvSpPr/>
          <p:nvPr/>
        </p:nvSpPr>
        <p:spPr>
          <a:xfrm>
            <a:off x="369583" y="3879474"/>
            <a:ext cx="940159" cy="990463"/>
          </a:xfrm>
          <a:prstGeom prst="cub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Krychle 20"/>
          <p:cNvSpPr/>
          <p:nvPr/>
        </p:nvSpPr>
        <p:spPr>
          <a:xfrm>
            <a:off x="1767375" y="3658048"/>
            <a:ext cx="864096" cy="1278495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Plechovka 22"/>
          <p:cNvSpPr/>
          <p:nvPr/>
        </p:nvSpPr>
        <p:spPr>
          <a:xfrm>
            <a:off x="4603458" y="3842360"/>
            <a:ext cx="688622" cy="1117493"/>
          </a:xfrm>
          <a:prstGeom prst="can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4" name="Picture 6" descr="náhled obrázk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713" y="3812870"/>
            <a:ext cx="923100" cy="112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ovnoramenný trojúhelník 27"/>
          <p:cNvSpPr/>
          <p:nvPr/>
        </p:nvSpPr>
        <p:spPr>
          <a:xfrm>
            <a:off x="650729" y="2066168"/>
            <a:ext cx="1060704" cy="9144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Obdélník 28"/>
          <p:cNvSpPr/>
          <p:nvPr/>
        </p:nvSpPr>
        <p:spPr>
          <a:xfrm>
            <a:off x="4603458" y="2126045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Obdélník 29"/>
          <p:cNvSpPr/>
          <p:nvPr/>
        </p:nvSpPr>
        <p:spPr>
          <a:xfrm>
            <a:off x="6368414" y="2066168"/>
            <a:ext cx="1463323" cy="88088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Ovál 30"/>
          <p:cNvSpPr/>
          <p:nvPr/>
        </p:nvSpPr>
        <p:spPr>
          <a:xfrm>
            <a:off x="2647200" y="2066168"/>
            <a:ext cx="1060704" cy="968331"/>
          </a:xfrm>
          <a:prstGeom prst="ellipse">
            <a:avLst/>
          </a:prstGeom>
          <a:solidFill>
            <a:srgbClr val="8137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2" name="Picture 2" descr="http://t3.gstatic.com/images?q=tbn:ANd9GcQSfz2FdCf3YuQm4vzQw5iDEeLnU9cBzDMRYjBxQqq6sS-w5WSjl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5635" y="3842360"/>
            <a:ext cx="1037100" cy="1064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Přímá spojnice se šipkou 2"/>
          <p:cNvCxnSpPr/>
          <p:nvPr/>
        </p:nvCxnSpPr>
        <p:spPr>
          <a:xfrm flipV="1">
            <a:off x="2386346" y="2583245"/>
            <a:ext cx="4337289" cy="1568618"/>
          </a:xfrm>
          <a:prstGeom prst="straightConnector1">
            <a:avLst/>
          </a:prstGeom>
          <a:ln w="1905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Přímá spojnice se šipkou 32"/>
          <p:cNvCxnSpPr/>
          <p:nvPr/>
        </p:nvCxnSpPr>
        <p:spPr>
          <a:xfrm flipV="1">
            <a:off x="2483768" y="2787774"/>
            <a:ext cx="2576890" cy="1094357"/>
          </a:xfrm>
          <a:prstGeom prst="straightConnector1">
            <a:avLst/>
          </a:prstGeom>
          <a:ln w="1905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se šipkou 33"/>
          <p:cNvCxnSpPr/>
          <p:nvPr/>
        </p:nvCxnSpPr>
        <p:spPr>
          <a:xfrm flipH="1" flipV="1">
            <a:off x="3347864" y="2787774"/>
            <a:ext cx="1599905" cy="1420144"/>
          </a:xfrm>
          <a:prstGeom prst="straightConnector1">
            <a:avLst/>
          </a:prstGeom>
          <a:ln w="1905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Přímá spojnice se šipkou 34"/>
          <p:cNvCxnSpPr/>
          <p:nvPr/>
        </p:nvCxnSpPr>
        <p:spPr>
          <a:xfrm flipV="1">
            <a:off x="4947769" y="2583245"/>
            <a:ext cx="2152306" cy="1605215"/>
          </a:xfrm>
          <a:prstGeom prst="straightConnector1">
            <a:avLst/>
          </a:prstGeom>
          <a:ln w="1905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Přímá spojnice se šipkou 35"/>
          <p:cNvCxnSpPr/>
          <p:nvPr/>
        </p:nvCxnSpPr>
        <p:spPr>
          <a:xfrm flipV="1">
            <a:off x="793746" y="2787774"/>
            <a:ext cx="3994278" cy="1196086"/>
          </a:xfrm>
          <a:prstGeom prst="straightConnector1">
            <a:avLst/>
          </a:prstGeom>
          <a:ln w="1905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Přímá spojnice se šipkou 36"/>
          <p:cNvCxnSpPr/>
          <p:nvPr/>
        </p:nvCxnSpPr>
        <p:spPr>
          <a:xfrm flipH="1" flipV="1">
            <a:off x="7485635" y="2550333"/>
            <a:ext cx="616183" cy="1638127"/>
          </a:xfrm>
          <a:prstGeom prst="straightConnector1">
            <a:avLst/>
          </a:prstGeom>
          <a:ln w="1905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Přímá spojnice se šipkou 37"/>
          <p:cNvCxnSpPr/>
          <p:nvPr/>
        </p:nvCxnSpPr>
        <p:spPr>
          <a:xfrm flipH="1" flipV="1">
            <a:off x="3347864" y="2427734"/>
            <a:ext cx="3259410" cy="1931716"/>
          </a:xfrm>
          <a:prstGeom prst="straightConnector1">
            <a:avLst/>
          </a:prstGeom>
          <a:ln w="1905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Přímá spojnice se šipkou 40"/>
          <p:cNvCxnSpPr/>
          <p:nvPr/>
        </p:nvCxnSpPr>
        <p:spPr>
          <a:xfrm flipH="1" flipV="1">
            <a:off x="1619672" y="2787774"/>
            <a:ext cx="6363348" cy="1509521"/>
          </a:xfrm>
          <a:prstGeom prst="straightConnector1">
            <a:avLst/>
          </a:prstGeom>
          <a:ln w="1905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římá spojnice se šipkou 42"/>
          <p:cNvCxnSpPr/>
          <p:nvPr/>
        </p:nvCxnSpPr>
        <p:spPr>
          <a:xfrm flipH="1" flipV="1">
            <a:off x="5292080" y="2523368"/>
            <a:ext cx="2690940" cy="1877738"/>
          </a:xfrm>
          <a:prstGeom prst="straightConnector1">
            <a:avLst/>
          </a:prstGeom>
          <a:ln w="1905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horova\AppData\Local\Microsoft\Windows\Temporary Internet Files\Content.IE5\V4W8N8R9\MC900437065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492" y="3580038"/>
            <a:ext cx="1584000" cy="15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371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504000"/>
            <a:ext cx="3982821" cy="477054"/>
          </a:xfrm>
        </p:spPr>
        <p:txBody>
          <a:bodyPr wrap="none">
            <a:spAutoFit/>
          </a:bodyPr>
          <a:lstStyle/>
          <a:p>
            <a:r>
              <a:rPr lang="cs-CZ" sz="2500" b="1" dirty="0">
                <a:latin typeface="Times New Roman" pitchFamily="18" charset="0"/>
                <a:cs typeface="Times New Roman" pitchFamily="18" charset="0"/>
              </a:rPr>
              <a:t>35.6 Něco navíc pro šikovné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Matematika</a:t>
            </a:r>
          </a:p>
          <a:p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t1.gstatic.com/images?q=tbn:ANd9GcRzHMA4mQ3OHw_tDEfCmY-BTCz3v0qOTIn8YFFY23ZHnO3hTGvvZ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709987"/>
            <a:ext cx="951617" cy="129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539552" y="1131590"/>
            <a:ext cx="6070893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1. To, co vidíš 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se nazývá </a:t>
            </a:r>
            <a:r>
              <a:rPr lang="cs-CZ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síť krychle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Pokud bys ji narýsoval na čtvrtku, vystřihl a složil, dostaneš krychli.</a:t>
            </a:r>
          </a:p>
        </p:txBody>
      </p:sp>
      <p:sp>
        <p:nvSpPr>
          <p:cNvPr id="37" name="TextovéPole 36"/>
          <p:cNvSpPr txBox="1"/>
          <p:nvPr/>
        </p:nvSpPr>
        <p:spPr>
          <a:xfrm>
            <a:off x="1397583" y="3793283"/>
            <a:ext cx="6299353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2. Na modelu geometrických těles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ukaž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všechny vrcholy, stěny a hrany.</a:t>
            </a:r>
            <a:endParaRPr lang="cs-CZ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Obrázek 21" descr="http://gwydir.demon.co.uk/jo/solid/cube.g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49790"/>
            <a:ext cx="1645920" cy="134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http://www.zscholtice.cz/svs/lacko/matematika_6roc/krychlekvadr/obrazky/kostk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258" y="2098610"/>
            <a:ext cx="1722909" cy="1378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chytraktim.cz/images/clanky/sit_krychl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062363"/>
            <a:ext cx="2258028" cy="135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ovéPole 22"/>
          <p:cNvSpPr txBox="1"/>
          <p:nvPr/>
        </p:nvSpPr>
        <p:spPr>
          <a:xfrm>
            <a:off x="1585409" y="4447688"/>
            <a:ext cx="7178568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3. Pokus se narýsovat síť kvádru, popřípadě i jiných těles, vystřihni a zkus si dané </a:t>
            </a:r>
          </a:p>
          <a:p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    těleso složit a slepit.</a:t>
            </a:r>
          </a:p>
        </p:txBody>
      </p:sp>
      <p:pic>
        <p:nvPicPr>
          <p:cNvPr id="26" name="Obrázek 25" descr="http://t0.gstatic.com/images?q=tbn:ANd9GcR94FzZTT53LwWpui_4CeCn1ClkaUblU4x9VyWaQFi-cLC-Mek4">
            <a:hlinkClick r:id="rId7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15" y="3698058"/>
            <a:ext cx="867542" cy="1334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7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504000"/>
            <a:ext cx="3278463" cy="477054"/>
          </a:xfrm>
        </p:spPr>
        <p:txBody>
          <a:bodyPr wrap="none">
            <a:spAutoFit/>
          </a:bodyPr>
          <a:lstStyle/>
          <a:p>
            <a:r>
              <a:rPr lang="cs-CZ" sz="2500" b="1" dirty="0">
                <a:latin typeface="Times New Roman" pitchFamily="18" charset="0"/>
                <a:cs typeface="Times New Roman" pitchFamily="18" charset="0"/>
              </a:rPr>
              <a:t>35.7 </a:t>
            </a:r>
            <a:r>
              <a:rPr lang="cs-CZ" sz="2500" b="1" dirty="0" err="1">
                <a:latin typeface="Times New Roman" pitchFamily="18" charset="0"/>
                <a:cs typeface="Times New Roman" pitchFamily="18" charset="0"/>
              </a:rPr>
              <a:t>Geometrical</a:t>
            </a:r>
            <a:r>
              <a:rPr lang="cs-CZ" sz="2500" b="1" dirty="0">
                <a:latin typeface="Times New Roman" pitchFamily="18" charset="0"/>
                <a:cs typeface="Times New Roman" pitchFamily="18" charset="0"/>
              </a:rPr>
              <a:t> body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2534" y="0"/>
            <a:ext cx="9144000" cy="4924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Matematika</a:t>
            </a:r>
          </a:p>
          <a:p>
            <a:endParaRPr lang="cs-CZ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737200" y="4202717"/>
            <a:ext cx="1022780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400" dirty="0">
                <a:latin typeface="Times New Roman" pitchFamily="18" charset="0"/>
                <a:cs typeface="Times New Roman" pitchFamily="18" charset="0"/>
              </a:rPr>
              <a:t>KRYCHLE</a:t>
            </a:r>
            <a:endParaRPr lang="cs-CZ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t0.gstatic.com/images?q=tbn:ANd9GcQRsakOGX2swOmuumVNaB-Fdi156b2tG9vb-9g0YPepysxL4pE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708" y="4476617"/>
            <a:ext cx="1105877" cy="58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Obrázek 41" descr="http://t3.gstatic.com/images?q=tbn:ANd9GcQqUlkEVdoYbhC1DWqNXdrJZB7CsjGQ6xLZE3qXvbDbMTNqLkR5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475" y="606888"/>
            <a:ext cx="536182" cy="57348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Krychle 16"/>
          <p:cNvSpPr/>
          <p:nvPr/>
        </p:nvSpPr>
        <p:spPr>
          <a:xfrm>
            <a:off x="2036599" y="3814086"/>
            <a:ext cx="1095241" cy="1122545"/>
          </a:xfrm>
          <a:prstGeom prst="cub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Krychle 17"/>
          <p:cNvSpPr/>
          <p:nvPr/>
        </p:nvSpPr>
        <p:spPr>
          <a:xfrm>
            <a:off x="649081" y="1647739"/>
            <a:ext cx="897812" cy="1269402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Plechovka 19"/>
          <p:cNvSpPr/>
          <p:nvPr/>
        </p:nvSpPr>
        <p:spPr>
          <a:xfrm>
            <a:off x="2970592" y="1548549"/>
            <a:ext cx="848994" cy="1358646"/>
          </a:xfrm>
          <a:prstGeom prst="can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TextovéPole 20"/>
          <p:cNvSpPr txBox="1"/>
          <p:nvPr/>
        </p:nvSpPr>
        <p:spPr>
          <a:xfrm>
            <a:off x="3131840" y="4688356"/>
            <a:ext cx="708848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400" dirty="0">
                <a:latin typeface="Times New Roman" pitchFamily="18" charset="0"/>
                <a:cs typeface="Times New Roman" pitchFamily="18" charset="0"/>
              </a:rPr>
              <a:t>CUBE </a:t>
            </a:r>
            <a:endParaRPr lang="cs-CZ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395536" y="2965923"/>
            <a:ext cx="873957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400" dirty="0">
                <a:latin typeface="Times New Roman" pitchFamily="18" charset="0"/>
                <a:cs typeface="Times New Roman" pitchFamily="18" charset="0"/>
              </a:rPr>
              <a:t>CUBOID</a:t>
            </a:r>
            <a:endParaRPr lang="cs-CZ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395536" y="1213659"/>
            <a:ext cx="824265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400" dirty="0">
                <a:latin typeface="Times New Roman" pitchFamily="18" charset="0"/>
                <a:cs typeface="Times New Roman" pitchFamily="18" charset="0"/>
              </a:rPr>
              <a:t>KVÁDR</a:t>
            </a:r>
            <a:endParaRPr lang="cs-CZ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6630302" y="4634898"/>
            <a:ext cx="851515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400" dirty="0">
                <a:latin typeface="Times New Roman" pitchFamily="18" charset="0"/>
                <a:cs typeface="Times New Roman" pitchFamily="18" charset="0"/>
              </a:rPr>
              <a:t>SPHERE</a:t>
            </a:r>
            <a:endParaRPr lang="cs-CZ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4919194" y="4023870"/>
            <a:ext cx="792205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400" dirty="0">
                <a:latin typeface="Times New Roman" pitchFamily="18" charset="0"/>
                <a:cs typeface="Times New Roman" pitchFamily="18" charset="0"/>
              </a:rPr>
              <a:t>KOULE</a:t>
            </a:r>
            <a:endParaRPr lang="cs-CZ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2970592" y="1118229"/>
            <a:ext cx="782587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400" dirty="0">
                <a:latin typeface="Times New Roman" pitchFamily="18" charset="0"/>
                <a:cs typeface="Times New Roman" pitchFamily="18" charset="0"/>
              </a:rPr>
              <a:t>VÁLEC</a:t>
            </a:r>
            <a:endParaRPr lang="cs-CZ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3394758" y="2981707"/>
            <a:ext cx="1136850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400" dirty="0">
                <a:latin typeface="Times New Roman" pitchFamily="18" charset="0"/>
                <a:cs typeface="Times New Roman" pitchFamily="18" charset="0"/>
              </a:rPr>
              <a:t>CYLINDER </a:t>
            </a:r>
            <a:endParaRPr lang="cs-CZ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7353279" y="787272"/>
            <a:ext cx="771365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400" dirty="0">
                <a:latin typeface="Times New Roman" pitchFamily="18" charset="0"/>
                <a:cs typeface="Times New Roman" pitchFamily="18" charset="0"/>
              </a:rPr>
              <a:t>KUŽEL</a:t>
            </a:r>
            <a:endParaRPr lang="cs-CZ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7461402" y="3128576"/>
            <a:ext cx="673582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400" dirty="0">
                <a:latin typeface="Times New Roman" pitchFamily="18" charset="0"/>
                <a:cs typeface="Times New Roman" pitchFamily="18" charset="0"/>
              </a:rPr>
              <a:t>CONE</a:t>
            </a:r>
            <a:endParaRPr lang="cs-CZ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náhled obrázk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190" y="1202119"/>
            <a:ext cx="1154778" cy="187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t3.gstatic.com/images?q=tbn:ANd9GcQSfz2FdCf3YuQm4vzQw5iDEeLnU9cBzDMRYjBxQqq6sS-w5WSjl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555" y="1213659"/>
            <a:ext cx="1185948" cy="185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ovéPole 30"/>
          <p:cNvSpPr txBox="1"/>
          <p:nvPr/>
        </p:nvSpPr>
        <p:spPr>
          <a:xfrm>
            <a:off x="5301557" y="779675"/>
            <a:ext cx="862737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400" dirty="0">
                <a:latin typeface="Times New Roman" pitchFamily="18" charset="0"/>
                <a:cs typeface="Times New Roman" pitchFamily="18" charset="0"/>
              </a:rPr>
              <a:t>JEHLAN</a:t>
            </a:r>
            <a:endParaRPr lang="cs-CZ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5363385" y="3128576"/>
            <a:ext cx="1013419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400" dirty="0">
                <a:latin typeface="Times New Roman" pitchFamily="18" charset="0"/>
                <a:cs typeface="Times New Roman" pitchFamily="18" charset="0"/>
              </a:rPr>
              <a:t>PYRAMID</a:t>
            </a:r>
            <a:endParaRPr lang="cs-CZ" sz="1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horova\AppData\Local\Microsoft\Windows\Temporary Internet Files\Content.IE5\V4W8N8R9\MC900437065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580006"/>
            <a:ext cx="1296000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63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1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504000"/>
            <a:ext cx="2512291" cy="477054"/>
          </a:xfrm>
        </p:spPr>
        <p:txBody>
          <a:bodyPr wrap="none">
            <a:normAutofit/>
          </a:bodyPr>
          <a:lstStyle/>
          <a:p>
            <a:pPr algn="l"/>
            <a:r>
              <a:rPr lang="cs-CZ" sz="2500" b="1" dirty="0">
                <a:latin typeface="Times New Roman" pitchFamily="18" charset="0"/>
                <a:cs typeface="Times New Roman" pitchFamily="18" charset="0"/>
              </a:rPr>
              <a:t>35.8 Test znalostí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7364691" y="1203598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>
                <a:solidFill>
                  <a:srgbClr val="813763"/>
                </a:solidFill>
                <a:latin typeface="Times New Roman" pitchFamily="18" charset="0"/>
                <a:cs typeface="Times New Roman" pitchFamily="18" charset="0"/>
              </a:rPr>
              <a:t>Správné odpovědi:</a:t>
            </a:r>
          </a:p>
        </p:txBody>
      </p:sp>
      <p:graphicFrame>
        <p:nvGraphicFramePr>
          <p:cNvPr id="15" name="Tabulk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01708"/>
              </p:ext>
            </p:extLst>
          </p:nvPr>
        </p:nvGraphicFramePr>
        <p:xfrm>
          <a:off x="183540" y="1044001"/>
          <a:ext cx="7185180" cy="3686109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3592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25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8778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Stěny krychle mají tvar: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</a:t>
                      </a: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a) obdélníku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b) kruhu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c) čtverce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d) trojúhelníku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i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Hrany jehlanu jsou tvořeny:</a:t>
                      </a: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</a:t>
                      </a: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a) trojúhelníky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b) přímkami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c) body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d) úsečkami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8391"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2"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Vrcholy kvádru jsou: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</a:t>
                      </a: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a)  obdélníky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b)  body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c)  úsečky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d)  čtverce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2"/>
                        <a:tabLst/>
                        <a:defRPr/>
                      </a:pPr>
                      <a:endParaRPr kumimoji="0" lang="cs-CZ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 b="1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lang="cs-CZ" sz="1600" b="1" baseline="0" dirty="0">
                          <a:latin typeface="Times New Roman" pitchFamily="18" charset="0"/>
                          <a:cs typeface="Times New Roman" pitchFamily="18" charset="0"/>
                        </a:rPr>
                        <a:t>Které těleso nemá hrany?</a:t>
                      </a:r>
                    </a:p>
                    <a:p>
                      <a:endParaRPr lang="cs-CZ" sz="1600" b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cs-CZ" sz="1600" b="1" baseline="0" dirty="0"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lang="cs-CZ" sz="1600" b="0" baseline="0" dirty="0">
                          <a:latin typeface="Times New Roman" pitchFamily="18" charset="0"/>
                          <a:cs typeface="Times New Roman" pitchFamily="18" charset="0"/>
                        </a:rPr>
                        <a:t>a) krychle</a:t>
                      </a:r>
                    </a:p>
                    <a:p>
                      <a:r>
                        <a:rPr lang="cs-CZ" sz="1600" b="0" baseline="0" dirty="0">
                          <a:latin typeface="Times New Roman" pitchFamily="18" charset="0"/>
                          <a:cs typeface="Times New Roman" pitchFamily="18" charset="0"/>
                        </a:rPr>
                        <a:t>      b) kvádr</a:t>
                      </a:r>
                    </a:p>
                    <a:p>
                      <a:r>
                        <a:rPr lang="cs-CZ" sz="1600" b="0" baseline="0" dirty="0">
                          <a:latin typeface="Times New Roman" pitchFamily="18" charset="0"/>
                          <a:cs typeface="Times New Roman" pitchFamily="18" charset="0"/>
                        </a:rPr>
                        <a:t>      c) koule</a:t>
                      </a:r>
                    </a:p>
                    <a:p>
                      <a:r>
                        <a:rPr lang="cs-CZ" sz="1600" b="0" baseline="0" dirty="0">
                          <a:latin typeface="Times New Roman" pitchFamily="18" charset="0"/>
                          <a:cs typeface="Times New Roman" pitchFamily="18" charset="0"/>
                        </a:rPr>
                        <a:t>      d) jehlan</a:t>
                      </a:r>
                      <a:endParaRPr lang="cs-CZ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600" b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TextovéPole 15"/>
          <p:cNvSpPr txBox="1"/>
          <p:nvPr/>
        </p:nvSpPr>
        <p:spPr>
          <a:xfrm>
            <a:off x="7976759" y="1511375"/>
            <a:ext cx="5040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Tx/>
              <a:buAutoNum type="arabicPeriod"/>
            </a:pPr>
            <a:endParaRPr lang="cs-CZ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FontTx/>
              <a:buAutoNum type="arabicPeriod"/>
            </a:pPr>
            <a:r>
              <a:rPr lang="cs-CZ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 marL="228600" indent="-228600">
              <a:buFontTx/>
              <a:buAutoNum type="arabicPeriod"/>
            </a:pPr>
            <a:r>
              <a:rPr lang="cs-CZ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pPr marL="228600" indent="-228600">
              <a:buFontTx/>
              <a:buAutoNum type="arabicPeriod"/>
            </a:pPr>
            <a:r>
              <a:rPr lang="cs-CZ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</a:t>
            </a:r>
          </a:p>
          <a:p>
            <a:pPr marL="228600" indent="-228600">
              <a:buFontTx/>
              <a:buAutoNum type="arabicPeriod"/>
            </a:pPr>
            <a:r>
              <a:rPr lang="cs-CZ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 marL="228600" indent="-228600">
              <a:buFontTx/>
              <a:buAutoNum type="arabicPeriod"/>
            </a:pPr>
            <a:endParaRPr lang="cs-CZ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endParaRPr lang="cs-CZ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7532712" y="4236318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rgbClr val="813763"/>
                </a:solidFill>
                <a:latin typeface="Times New Roman" pitchFamily="18" charset="0"/>
                <a:cs typeface="Times New Roman" pitchFamily="18" charset="0"/>
              </a:rPr>
              <a:t>Test  na známku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rgbClr val="9BBB59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Matematika</a:t>
            </a:r>
          </a:p>
          <a:p>
            <a:endParaRPr lang="cs-CZ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153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6">
            <a:lumMod val="40000"/>
            <a:lumOff val="60000"/>
          </a:schemeClr>
        </a:solidFill>
      </a:spPr>
      <a:bodyPr wrap="square" rtlCol="0">
        <a:spAutoFit/>
      </a:bodyPr>
      <a:lstStyle>
        <a:defPPr>
          <a:defRPr sz="1200" b="1" dirty="0" smtClean="0">
            <a:solidFill>
              <a:schemeClr val="accent3">
                <a:lumMod val="50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6712</TotalTime>
  <Words>582</Words>
  <Application>Microsoft Office PowerPoint</Application>
  <PresentationFormat>Předvádění na obrazovce (16:9)</PresentationFormat>
  <Paragraphs>118</Paragraphs>
  <Slides>8</Slides>
  <Notes>8</Notes>
  <HiddenSlides>0</HiddenSlides>
  <MMClips>1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Motiv sady Office</vt:lpstr>
      <vt:lpstr>35.1 Krychle, válec, kvádr, jehlan</vt:lpstr>
      <vt:lpstr>35.2 Co již víme</vt:lpstr>
      <vt:lpstr>35. 3  Jaké si řekneme nové termíny a názvy?</vt:lpstr>
      <vt:lpstr>35.4 Co si řekneme nového?    </vt:lpstr>
      <vt:lpstr>Prezentace aplikace PowerPoint</vt:lpstr>
      <vt:lpstr>35.6 Něco navíc pro šikovné</vt:lpstr>
      <vt:lpstr>35.7 Geometrical body</vt:lpstr>
      <vt:lpstr>35.8 Test znalostí</vt:lpstr>
    </vt:vector>
  </TitlesOfParts>
  <Company>Základní škla Děčín VI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prusa</dc:creator>
  <cp:lastModifiedBy>LocalAdmin</cp:lastModifiedBy>
  <cp:revision>438</cp:revision>
  <dcterms:created xsi:type="dcterms:W3CDTF">2010-10-18T18:21:56Z</dcterms:created>
  <dcterms:modified xsi:type="dcterms:W3CDTF">2020-11-03T12:51:14Z</dcterms:modified>
</cp:coreProperties>
</file>