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8319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891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6314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6918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68804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766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44413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7867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39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4710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04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533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893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9777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2109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437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735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D7A4311-0647-4F4D-AECE-C1793E311C4B}" type="datetimeFigureOut">
              <a:rPr lang="cs-CZ" smtClean="0"/>
              <a:t>07.11.2019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E1005-23B9-467C-BBDF-E90968C72B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62715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EFBCAA-4F69-4C26-AFC3-50A5736D0D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Voda 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081E844A-7CD2-4BE8-8029-B9736B91DD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cap="none" dirty="0"/>
              <a:t>Bc</a:t>
            </a:r>
            <a:r>
              <a:rPr lang="cs-CZ" dirty="0"/>
              <a:t>. Kristýna nová</a:t>
            </a:r>
          </a:p>
        </p:txBody>
      </p:sp>
    </p:spTree>
    <p:extLst>
      <p:ext uri="{BB962C8B-B14F-4D97-AF65-F5344CB8AC3E}">
        <p14:creationId xmlns:p14="http://schemas.microsoft.com/office/powerpoint/2010/main" val="1123455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82390BC-3710-4E82-B18C-9B73D5749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55" y="1447799"/>
            <a:ext cx="3108626" cy="1444752"/>
          </a:xfrm>
        </p:spPr>
        <p:txBody>
          <a:bodyPr anchor="b">
            <a:normAutofit/>
          </a:bodyPr>
          <a:lstStyle/>
          <a:p>
            <a:r>
              <a:rPr lang="cs-CZ" sz="3200">
                <a:solidFill>
                  <a:srgbClr val="EBEBEB"/>
                </a:solidFill>
              </a:rPr>
              <a:t>PITNÁ VODA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57C17B-AFD8-4AF0-9DD8-587C740E7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55" y="3072385"/>
            <a:ext cx="3108057" cy="2947415"/>
          </a:xfrm>
        </p:spPr>
        <p:txBody>
          <a:bodyPr>
            <a:normAutofit/>
          </a:bodyPr>
          <a:lstStyle/>
          <a:p>
            <a:r>
              <a:rPr lang="cs-CZ" sz="1300">
                <a:solidFill>
                  <a:srgbClr val="FFFFFF"/>
                </a:solidFill>
              </a:rPr>
              <a:t>Pitná voda musí být zdravotně  nezá- vadná. To znamená, že ani dlouho- dobým užíváním nezpůsobí poruchy zdraví. Získává se z podzemní nebo úpravou povrchové vody ve vodárnách, kde se usazuje a filtruje přes pískový filtr a zbaví choroboplodných zárodků desinfekcí chlórem nebo ozónem.  Úkol 6: Podle obrázku vlevo sestav  z květináče model vodárenského filtru ze štěrku, hrubého a jemného písku. </a:t>
            </a:r>
          </a:p>
          <a:p>
            <a:endParaRPr lang="cs-CZ" sz="1300">
              <a:solidFill>
                <a:srgbClr val="FFFFFF"/>
              </a:solidFill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4" name="Freeform: Shape 23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ED4E9B0-B936-49C5-928D-2C9D9BF2C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582" y="1422393"/>
            <a:ext cx="7579641" cy="457137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409706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7000"/>
                <a:hueMod val="88000"/>
                <a:satMod val="130000"/>
                <a:lumMod val="124000"/>
              </a:schemeClr>
            </a:gs>
            <a:gs pos="100000">
              <a:schemeClr val="bg1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plot, země, exteriér&#10;&#10;Popis byl vytvořen automaticky">
            <a:extLst>
              <a:ext uri="{FF2B5EF4-FFF2-40B4-BE49-F238E27FC236}">
                <a16:creationId xmlns:a16="http://schemas.microsoft.com/office/drawing/2014/main" id="{DACEE0F5-0E41-460C-A84E-DCDE47DEE1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5000"/>
            <a:grayscl/>
          </a:blip>
          <a:srcRect r="8890" b="1"/>
          <a:stretch/>
        </p:blipFill>
        <p:spPr>
          <a:xfrm>
            <a:off x="20" y="-1"/>
            <a:ext cx="1219198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81BE293-4332-4863-A0E9-0308220F6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>
            <a:normAutofit/>
          </a:bodyPr>
          <a:lstStyle/>
          <a:p>
            <a:r>
              <a:rPr lang="cs-CZ" dirty="0"/>
              <a:t>ODPADNÍ VODA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187C4E-14B9-4504-B200-5127823FA7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D066210-C996-4D6E-8943-2B841F55C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8946541" cy="4195481"/>
          </a:xfrm>
        </p:spPr>
        <p:txBody>
          <a:bodyPr>
            <a:normAutofit/>
          </a:bodyPr>
          <a:lstStyle/>
          <a:p>
            <a:r>
              <a:rPr lang="cs-CZ" dirty="0"/>
              <a:t>Voda z podzemních a povrchových zdrojů, která neobsahuje látky poškozující lidské zdraví, je voda užitková. Používá se v domácnostech, zemědělství i průmyslu, ale nesmíme ji používat k </a:t>
            </a:r>
            <a:r>
              <a:rPr lang="cs-CZ" dirty="0" err="1"/>
              <a:t>pití.Činností</a:t>
            </a:r>
            <a:r>
              <a:rPr lang="cs-CZ" dirty="0"/>
              <a:t> člověka vzniká v domácnostech, průmyslu i zemědělství voda odpadní. Před vypuštěním do řeky je ji potřeba vyčistit tak, aby její čistota byla alespoň taková jako odebírané vody. To se děje v čističkách odpadních vod. V nich se čistí voda mechanicky (usazováním), chemicky(pomocí chemických látek) a biologicky (pomocí mikroorganismů a kyslíku).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09817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9028FE-55EC-4F67-82CB-F8BAB14EE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VLASTOSTNOSTI VODY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03F0039-EE21-45B4-9F64-39A8CDD07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9810" y="1544715"/>
            <a:ext cx="9020043" cy="4703685"/>
          </a:xfrm>
        </p:spPr>
        <p:txBody>
          <a:bodyPr>
            <a:normAutofit fontScale="92500"/>
          </a:bodyPr>
          <a:lstStyle/>
          <a:p>
            <a:r>
              <a:rPr lang="cs-CZ" sz="3900" dirty="0"/>
              <a:t>Voda, H2O, je nejrozšířenější sloučenina …… a ……. . Čistá voda je kapalina bez …. a …… . Při 100 C přechází v ….. skupenství - …, při 1000 C v …… skupenství …. . Chemicky čistá voda nevede ………. proud. 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altLang="cs-CZ" dirty="0">
                <a:solidFill>
                  <a:srgbClr val="EEF8F8"/>
                </a:solidFill>
              </a:rPr>
              <a:t>Nápověda: pevné, elektrický,</a:t>
            </a:r>
            <a:r>
              <a:rPr lang="cs-CZ" altLang="cs-CZ" dirty="0"/>
              <a:t> </a:t>
            </a:r>
            <a:r>
              <a:rPr lang="cs-CZ" altLang="cs-CZ" dirty="0">
                <a:solidFill>
                  <a:srgbClr val="EEF8F8"/>
                </a:solidFill>
              </a:rPr>
              <a:t>chuti, páru,</a:t>
            </a:r>
            <a:r>
              <a:rPr lang="cs-CZ" altLang="cs-CZ" dirty="0"/>
              <a:t> </a:t>
            </a:r>
            <a:r>
              <a:rPr lang="cs-CZ" altLang="cs-CZ" dirty="0">
                <a:solidFill>
                  <a:srgbClr val="EEF8F8"/>
                </a:solidFill>
              </a:rPr>
              <a:t>kyslíku, vodíku, zápachu, plynné, led,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2550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B1946E-5367-4186-B420-3C2C09CBD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BIOLOGIE A VODA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8C5BFE-8CFD-46BD-9E1D-605D1179F3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30" y="1233996"/>
            <a:ext cx="9404723" cy="501440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altLang="cs-CZ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 organismech je voda hlavním prostředníkem při </a:t>
            </a:r>
          </a:p>
          <a:p>
            <a:pPr>
              <a:buFontTx/>
              <a:buNone/>
            </a:pPr>
            <a:r>
              <a:rPr lang="cs-CZ" altLang="cs-CZ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	dopravě a příjímáním živin a při vylučování </a:t>
            </a:r>
          </a:p>
          <a:p>
            <a:pPr>
              <a:buFontTx/>
              <a:buNone/>
            </a:pPr>
            <a:r>
              <a:rPr lang="cs-CZ" altLang="cs-CZ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	nepotřebných a škodlivých látek. Rostlinné buňky </a:t>
            </a:r>
          </a:p>
          <a:p>
            <a:pPr>
              <a:buFontTx/>
              <a:buNone/>
            </a:pPr>
            <a:r>
              <a:rPr lang="cs-CZ" altLang="cs-CZ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	obsahují přes 90% a lidské tělo kolem 70% vody. </a:t>
            </a:r>
          </a:p>
          <a:p>
            <a:pPr>
              <a:buFontTx/>
              <a:buNone/>
            </a:pPr>
            <a:r>
              <a:rPr lang="cs-CZ" altLang="cs-CZ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	Pro zajištění svých základních biologických funkcí jí </a:t>
            </a:r>
          </a:p>
          <a:p>
            <a:pPr>
              <a:buFontTx/>
              <a:buNone/>
            </a:pPr>
            <a:r>
              <a:rPr lang="cs-CZ" altLang="cs-CZ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	spotřebuje člověk denně 2,5 - 3 litry.</a:t>
            </a:r>
          </a:p>
          <a:p>
            <a:pPr>
              <a:buFontTx/>
              <a:buNone/>
            </a:pPr>
            <a:endParaRPr lang="cs-CZ" altLang="cs-CZ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buFontTx/>
              <a:buNone/>
            </a:pPr>
            <a:endParaRPr lang="cs-CZ" altLang="cs-CZ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buFontTx/>
              <a:buNone/>
            </a:pPr>
            <a:endParaRPr lang="cs-CZ" altLang="cs-CZ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buFontTx/>
              <a:buNone/>
            </a:pPr>
            <a:r>
              <a:rPr lang="cs-CZ" altLang="cs-CZ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Vypočítej hmotnost vody vázané ve tvém </a:t>
            </a:r>
          </a:p>
          <a:p>
            <a:pPr>
              <a:buFontTx/>
              <a:buNone/>
            </a:pPr>
            <a:r>
              <a:rPr lang="cs-CZ" altLang="cs-CZ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těle. Kolik jí člověk vypije za rok, za život (75 let)?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0300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2B0073-99BE-4094-B980-9B16C9D30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SPOTŘEBA VODY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3F90ADD-4F2E-46AE-9DAF-3A50695A6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954" y="2052918"/>
            <a:ext cx="8957900" cy="3255929"/>
          </a:xfrm>
        </p:spPr>
        <p:txBody>
          <a:bodyPr/>
          <a:lstStyle/>
          <a:p>
            <a:r>
              <a:rPr lang="cs-CZ" dirty="0"/>
              <a:t>Spotřeba vody pro člověka a jeho činnosti je mnohem vyšší než základní biologická potřeba a v ČR dosahuje asi 90 l / obyvatele denně (Koupání, praní, WC, mytí nádobí, úklid, vaření, pití aj.). </a:t>
            </a:r>
          </a:p>
          <a:p>
            <a:r>
              <a:rPr lang="cs-CZ" dirty="0"/>
              <a:t>Nejvíce vody však spotřebuje průmysl, např. </a:t>
            </a:r>
          </a:p>
          <a:p>
            <a:pPr lvl="1"/>
            <a:r>
              <a:rPr lang="cs-CZ" dirty="0"/>
              <a:t>výroba litru limonády - 8 l, </a:t>
            </a:r>
          </a:p>
          <a:p>
            <a:pPr lvl="1"/>
            <a:r>
              <a:rPr lang="cs-CZ" dirty="0"/>
              <a:t>výroba 1 t oceli - 450 l, </a:t>
            </a:r>
          </a:p>
          <a:p>
            <a:pPr lvl="1"/>
            <a:r>
              <a:rPr lang="cs-CZ" dirty="0"/>
              <a:t>výroba jednoho automobilu - 30 000 l vody.</a:t>
            </a:r>
          </a:p>
          <a:p>
            <a:endParaRPr lang="cs-CZ" dirty="0"/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7A427543-33BF-4B5B-B555-EB80D021711A}"/>
              </a:ext>
            </a:extLst>
          </p:cNvPr>
          <p:cNvSpPr/>
          <p:nvPr/>
        </p:nvSpPr>
        <p:spPr>
          <a:xfrm>
            <a:off x="646110" y="4764082"/>
            <a:ext cx="962535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cs-CZ" altLang="cs-CZ" b="1" dirty="0">
                <a:solidFill>
                  <a:srgbClr val="002060"/>
                </a:solidFill>
              </a:rPr>
              <a:t>a/</a:t>
            </a:r>
            <a:r>
              <a:rPr lang="cs-CZ" altLang="cs-CZ" dirty="0">
                <a:solidFill>
                  <a:srgbClr val="002060"/>
                </a:solidFill>
              </a:rPr>
              <a:t> </a:t>
            </a:r>
            <a:r>
              <a:rPr lang="cs-CZ" altLang="cs-CZ" b="1" dirty="0">
                <a:solidFill>
                  <a:srgbClr val="002060"/>
                </a:solidFill>
              </a:rPr>
              <a:t>Vypočti kolik vody spotřebuje přibližně vaše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altLang="cs-CZ" b="1" dirty="0">
                <a:solidFill>
                  <a:srgbClr val="002060"/>
                </a:solidFill>
              </a:rPr>
              <a:t>rodina za rok.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altLang="cs-CZ" b="1" dirty="0">
                <a:solidFill>
                  <a:srgbClr val="002060"/>
                </a:solidFill>
              </a:rPr>
              <a:t>b/ Spotřebu továrny s produkcí 400 000 automobilů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cs-CZ" altLang="cs-CZ" b="1" dirty="0">
                <a:solidFill>
                  <a:srgbClr val="002060"/>
                </a:solidFill>
              </a:rPr>
              <a:t>ročně. </a:t>
            </a:r>
          </a:p>
        </p:txBody>
      </p:sp>
    </p:spTree>
    <p:extLst>
      <p:ext uri="{BB962C8B-B14F-4D97-AF65-F5344CB8AC3E}">
        <p14:creationId xmlns:p14="http://schemas.microsoft.com/office/powerpoint/2010/main" val="1611062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exteriér, obloha, pláž&#10;&#10;Popis byl vytvořen automaticky">
            <a:extLst>
              <a:ext uri="{FF2B5EF4-FFF2-40B4-BE49-F238E27FC236}">
                <a16:creationId xmlns:a16="http://schemas.microsoft.com/office/drawing/2014/main" id="{D3783D75-9927-4C50-BAD4-C2995560C8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5" r="-1" b="-1"/>
          <a:stretch/>
        </p:blipFill>
        <p:spPr>
          <a:xfrm>
            <a:off x="321734" y="321732"/>
            <a:ext cx="5730068" cy="3067161"/>
          </a:xfrm>
          <a:prstGeom prst="rect">
            <a:avLst/>
          </a:prstGeom>
        </p:spPr>
      </p:pic>
      <p:pic>
        <p:nvPicPr>
          <p:cNvPr id="4" name="Obrázek 3" descr="Obsah obrázku údolí, kaňon, příroda, obloha&#10;&#10;Popis byl vytvořen automaticky">
            <a:extLst>
              <a:ext uri="{FF2B5EF4-FFF2-40B4-BE49-F238E27FC236}">
                <a16:creationId xmlns:a16="http://schemas.microsoft.com/office/drawing/2014/main" id="{A27151A0-F921-4132-9B91-54B6E34E6B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895" r="3" b="3"/>
          <a:stretch/>
        </p:blipFill>
        <p:spPr>
          <a:xfrm>
            <a:off x="321735" y="3469102"/>
            <a:ext cx="2823886" cy="3069719"/>
          </a:xfrm>
          <a:prstGeom prst="rect">
            <a:avLst/>
          </a:prstGeom>
        </p:spPr>
      </p:pic>
      <p:pic>
        <p:nvPicPr>
          <p:cNvPr id="10" name="Zástupný obsah 4" descr="Obsah obrázku ovoce, zelená, interiér, feijchoa&#10;&#10;Popis byl vytvořen automaticky">
            <a:extLst>
              <a:ext uri="{FF2B5EF4-FFF2-40B4-BE49-F238E27FC236}">
                <a16:creationId xmlns:a16="http://schemas.microsoft.com/office/drawing/2014/main" id="{18CE1929-3AA0-4925-91C0-940D35F6BD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511" r="22080" b="3"/>
          <a:stretch/>
        </p:blipFill>
        <p:spPr>
          <a:xfrm>
            <a:off x="3227917" y="3459480"/>
            <a:ext cx="2823886" cy="3076783"/>
          </a:xfrm>
          <a:prstGeom prst="rect">
            <a:avLst/>
          </a:prstGeom>
        </p:spPr>
      </p:pic>
      <p:pic>
        <p:nvPicPr>
          <p:cNvPr id="7" name="Obrázek 6" descr="Obsah obrázku objekt v exteriéru&#10;&#10;Popis byl vytvořen automaticky">
            <a:extLst>
              <a:ext uri="{FF2B5EF4-FFF2-40B4-BE49-F238E27FC236}">
                <a16:creationId xmlns:a16="http://schemas.microsoft.com/office/drawing/2014/main" id="{00601D83-D943-4952-9307-2DC078E6A08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994" r="5627" b="2"/>
          <a:stretch/>
        </p:blipFill>
        <p:spPr>
          <a:xfrm>
            <a:off x="6134100" y="321732"/>
            <a:ext cx="5736165" cy="621453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05587D0-07D7-4F26-871E-9CCA4535B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3426" y="2907747"/>
            <a:ext cx="2725148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1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E62E45-E050-4820-8307-0593965F6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cs-CZ"/>
              <a:t>Život bez vody? 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01ED190-3330-481D-9595-D6E70E984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686" y="1547389"/>
            <a:ext cx="4338409" cy="4196185"/>
          </a:xfrm>
        </p:spPr>
        <p:txBody>
          <a:bodyPr>
            <a:normAutofit/>
          </a:bodyPr>
          <a:lstStyle/>
          <a:p>
            <a:r>
              <a:rPr lang="cs-CZ" dirty="0"/>
              <a:t>Vodu nazýváme skutečně životodárnou, protože bez ní by přestal na Zemi existovat život. Člověk vydrží bez jídla až 21 dní, avšak bez vody jen 3 - 4 dny. Lidské tělo obsahuje 70%, rostliny až 90% vody.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01AD410-C362-42BD-83BB-D6916889A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617" y="768577"/>
            <a:ext cx="7354383" cy="51112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3861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1BFBE4-F3A8-4034-BE06-EF0D19BC2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452718"/>
            <a:ext cx="4495799" cy="1400530"/>
          </a:xfrm>
        </p:spPr>
        <p:txBody>
          <a:bodyPr>
            <a:normAutofit/>
          </a:bodyPr>
          <a:lstStyle/>
          <a:p>
            <a:r>
              <a:rPr lang="cs-CZ" sz="6600" b="1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Skupenství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6050D04-A0C0-408E-8E06-B521FDDC39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276" r="12556" b="-2"/>
          <a:stretch/>
        </p:blipFill>
        <p:spPr>
          <a:xfrm>
            <a:off x="5316658" y="10"/>
            <a:ext cx="6873804" cy="342898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DDE478A-9B9B-4F32-906C-273776BD7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9FDC7E-594D-41C6-A4A7-BC24BF915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052918"/>
            <a:ext cx="3977971" cy="4195481"/>
          </a:xfrm>
        </p:spPr>
        <p:txBody>
          <a:bodyPr>
            <a:normAutofit/>
          </a:bodyPr>
          <a:lstStyle/>
          <a:p>
            <a:r>
              <a:rPr lang="cs-CZ" sz="6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Pevné </a:t>
            </a:r>
          </a:p>
          <a:p>
            <a:r>
              <a:rPr lang="cs-CZ" sz="6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Plynné</a:t>
            </a:r>
          </a:p>
          <a:p>
            <a:r>
              <a:rPr lang="cs-CZ" sz="6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Kapalné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56A83BB-EC76-42C4-9C30-05843AB317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170" r="6928"/>
          <a:stretch/>
        </p:blipFill>
        <p:spPr>
          <a:xfrm>
            <a:off x="5316658" y="3428998"/>
            <a:ext cx="3436902" cy="342899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28236E6-8902-4BD4-BCF1-58F56DE065D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192" r="408" b="1"/>
          <a:stretch/>
        </p:blipFill>
        <p:spPr>
          <a:xfrm>
            <a:off x="8753560" y="3428998"/>
            <a:ext cx="3436902" cy="342899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3675D8-8B7A-4149-AD08-B81A69EC6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753560" y="3428998"/>
            <a:ext cx="0" cy="3428998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6FE85DE-8857-4E6E-800A-944BB57F9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316658" y="3428998"/>
            <a:ext cx="6873804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6848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AD8592-B935-4A66-ACDA-820E20ECE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>
            <a:normAutofit/>
          </a:bodyPr>
          <a:lstStyle/>
          <a:p>
            <a:r>
              <a:rPr lang="cs-CZ" dirty="0"/>
              <a:t>Rozložení vody na zemi</a:t>
            </a:r>
          </a:p>
        </p:txBody>
      </p:sp>
      <p:pic>
        <p:nvPicPr>
          <p:cNvPr id="5" name="Obrázek 4" descr="Obsah obrázku tráva, exteriér, příroda, skála&#10;&#10;Popis byl vytvořen automaticky">
            <a:extLst>
              <a:ext uri="{FF2B5EF4-FFF2-40B4-BE49-F238E27FC236}">
                <a16:creationId xmlns:a16="http://schemas.microsoft.com/office/drawing/2014/main" id="{8AE7B774-7444-4F1F-B6DC-F5B98B4ABF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64" r="16561" b="3"/>
          <a:stretch/>
        </p:blipFill>
        <p:spPr>
          <a:xfrm>
            <a:off x="646112" y="2052917"/>
            <a:ext cx="2670808" cy="204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6" name="Obrázek 5" descr="Obsah obrázku voda, obloha, příroda, exteriér&#10;&#10;Popis byl vytvořen automaticky">
            <a:extLst>
              <a:ext uri="{FF2B5EF4-FFF2-40B4-BE49-F238E27FC236}">
                <a16:creationId xmlns:a16="http://schemas.microsoft.com/office/drawing/2014/main" id="{AFD68450-8E19-4B28-8F64-52CE5FA81D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9580" b="2"/>
          <a:stretch/>
        </p:blipFill>
        <p:spPr>
          <a:xfrm>
            <a:off x="646112" y="4203998"/>
            <a:ext cx="2670808" cy="204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pic>
        <p:nvPicPr>
          <p:cNvPr id="4" name="Obrázek 3" descr="Obsah obrázku skála&#10;&#10;Popis byl vytvořen automaticky">
            <a:extLst>
              <a:ext uri="{FF2B5EF4-FFF2-40B4-BE49-F238E27FC236}">
                <a16:creationId xmlns:a16="http://schemas.microsoft.com/office/drawing/2014/main" id="{2B30F9A2-6B07-479A-99ED-8B3B4B4CDBD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497" r="30664" b="3"/>
          <a:stretch/>
        </p:blipFill>
        <p:spPr>
          <a:xfrm>
            <a:off x="3423601" y="2052917"/>
            <a:ext cx="2672628" cy="41954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9EA6387-2F5C-470E-BFD8-BCB4F975A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3635" y="2052918"/>
            <a:ext cx="3306218" cy="4195481"/>
          </a:xfrm>
        </p:spPr>
        <p:txBody>
          <a:bodyPr>
            <a:normAutofit/>
          </a:bodyPr>
          <a:lstStyle/>
          <a:p>
            <a:r>
              <a:rPr lang="cs-CZ" dirty="0"/>
              <a:t>97,2 % vody – v oceánech</a:t>
            </a:r>
          </a:p>
          <a:p>
            <a:r>
              <a:rPr lang="cs-CZ" dirty="0"/>
              <a:t>2,2 % vody – v ledu</a:t>
            </a:r>
          </a:p>
          <a:p>
            <a:r>
              <a:rPr lang="cs-CZ" dirty="0"/>
              <a:t>0,6 % vody – spodní voda</a:t>
            </a:r>
          </a:p>
          <a:p>
            <a:r>
              <a:rPr lang="cs-CZ" dirty="0"/>
              <a:t>0,001% vody – v atmosféře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4609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084DFC-9068-49B1-9290-CE12C28D4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Rozlišování typů vody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B31926EC-066D-400B-A3FD-FCDBD14B2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8212" y="2925763"/>
            <a:ext cx="1728787" cy="914400"/>
          </a:xfrm>
          <a:prstGeom prst="rect">
            <a:avLst/>
          </a:prstGeom>
          <a:solidFill>
            <a:srgbClr val="B9E0E3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3600" b="1">
                <a:solidFill>
                  <a:schemeClr val="accent2"/>
                </a:solidFill>
              </a:rPr>
              <a:t>VODA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B2E7CC64-A6BE-4576-94B0-A1C96CACF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337" y="1628775"/>
            <a:ext cx="2662237" cy="914400"/>
          </a:xfrm>
          <a:prstGeom prst="rect">
            <a:avLst/>
          </a:prstGeom>
          <a:solidFill>
            <a:srgbClr val="D6ECEE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 b="1">
                <a:solidFill>
                  <a:schemeClr val="accent2"/>
                </a:solidFill>
              </a:rPr>
              <a:t>Podle obsahu </a:t>
            </a:r>
          </a:p>
          <a:p>
            <a:pPr algn="ctr"/>
            <a:r>
              <a:rPr lang="cs-CZ" altLang="cs-CZ" sz="2400" b="1">
                <a:solidFill>
                  <a:schemeClr val="accent2"/>
                </a:solidFill>
              </a:rPr>
              <a:t>minerálních látek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4CD5EA60-4DB4-4810-9840-C32A083BD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2" y="4510088"/>
            <a:ext cx="2519362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sp>
        <p:nvSpPr>
          <p:cNvPr id="7" name="Rectangle 14">
            <a:extLst>
              <a:ext uri="{FF2B5EF4-FFF2-40B4-BE49-F238E27FC236}">
                <a16:creationId xmlns:a16="http://schemas.microsoft.com/office/drawing/2014/main" id="{F2DED2D3-8210-4B34-AA4A-40EDB1395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1052513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Destilovaná</a:t>
            </a: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BBE7CC2C-1101-4C26-92B1-3D7DCF372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1628775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Měkká</a:t>
            </a: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96C5E472-0502-4B5E-912E-92C08842D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2205038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Tvrdá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4DC0315A-4B07-4F03-A80A-CAD55515FF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2781300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Minerální</a:t>
            </a:r>
          </a:p>
        </p:txBody>
      </p:sp>
      <p:sp>
        <p:nvSpPr>
          <p:cNvPr id="11" name="Rectangle 19">
            <a:extLst>
              <a:ext uri="{FF2B5EF4-FFF2-40B4-BE49-F238E27FC236}">
                <a16:creationId xmlns:a16="http://schemas.microsoft.com/office/drawing/2014/main" id="{344B347D-9817-47B4-8BD1-1719C123ED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3357563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Slaná</a:t>
            </a:r>
          </a:p>
        </p:txBody>
      </p:sp>
      <p:sp>
        <p:nvSpPr>
          <p:cNvPr id="12" name="Rectangle 21">
            <a:extLst>
              <a:ext uri="{FF2B5EF4-FFF2-40B4-BE49-F238E27FC236}">
                <a16:creationId xmlns:a16="http://schemas.microsoft.com/office/drawing/2014/main" id="{B6C64A0C-A48F-44C6-A9BE-992264E41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4221163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Pitná</a:t>
            </a:r>
          </a:p>
        </p:txBody>
      </p:sp>
      <p:sp>
        <p:nvSpPr>
          <p:cNvPr id="13" name="Rectangle 22">
            <a:extLst>
              <a:ext uri="{FF2B5EF4-FFF2-40B4-BE49-F238E27FC236}">
                <a16:creationId xmlns:a16="http://schemas.microsoft.com/office/drawing/2014/main" id="{9E71BE20-6009-4E59-B3BD-E614AA74C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4797425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Užitková</a:t>
            </a:r>
          </a:p>
        </p:txBody>
      </p:sp>
      <p:sp>
        <p:nvSpPr>
          <p:cNvPr id="14" name="Rectangle 23">
            <a:extLst>
              <a:ext uri="{FF2B5EF4-FFF2-40B4-BE49-F238E27FC236}">
                <a16:creationId xmlns:a16="http://schemas.microsoft.com/office/drawing/2014/main" id="{FAB5700A-42A7-4A3F-9EA2-4BE25F1BE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4424" y="5373688"/>
            <a:ext cx="2519363" cy="431800"/>
          </a:xfrm>
          <a:prstGeom prst="rect">
            <a:avLst/>
          </a:prstGeom>
          <a:solidFill>
            <a:srgbClr val="EEF8F8"/>
          </a:solidFill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>
                <a:solidFill>
                  <a:schemeClr val="accent2"/>
                </a:solidFill>
              </a:rPr>
              <a:t>Odpadní</a:t>
            </a:r>
          </a:p>
        </p:txBody>
      </p:sp>
      <p:cxnSp>
        <p:nvCxnSpPr>
          <p:cNvPr id="15" name="AutoShape 24">
            <a:extLst>
              <a:ext uri="{FF2B5EF4-FFF2-40B4-BE49-F238E27FC236}">
                <a16:creationId xmlns:a16="http://schemas.microsoft.com/office/drawing/2014/main" id="{733C1ED6-22AA-4277-8BBD-FB8FA0717956}"/>
              </a:ext>
            </a:extLst>
          </p:cNvPr>
          <p:cNvCxnSpPr>
            <a:cxnSpLocks noChangeShapeType="1"/>
            <a:stCxn id="4" idx="0"/>
            <a:endCxn id="5" idx="1"/>
          </p:cNvCxnSpPr>
          <p:nvPr/>
        </p:nvCxnSpPr>
        <p:spPr bwMode="auto">
          <a:xfrm rot="16200000">
            <a:off x="3228974" y="1930400"/>
            <a:ext cx="827088" cy="1138238"/>
          </a:xfrm>
          <a:prstGeom prst="bentConnector2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AutoShape 25">
            <a:extLst>
              <a:ext uri="{FF2B5EF4-FFF2-40B4-BE49-F238E27FC236}">
                <a16:creationId xmlns:a16="http://schemas.microsoft.com/office/drawing/2014/main" id="{8B58ACBA-D39D-46AB-9C54-F937C1C0DBBA}"/>
              </a:ext>
            </a:extLst>
          </p:cNvPr>
          <p:cNvCxnSpPr>
            <a:cxnSpLocks noChangeShapeType="1"/>
            <a:stCxn id="4" idx="2"/>
            <a:endCxn id="6" idx="1"/>
          </p:cNvCxnSpPr>
          <p:nvPr/>
        </p:nvCxnSpPr>
        <p:spPr bwMode="auto">
          <a:xfrm rot="16200000" flipH="1">
            <a:off x="3163093" y="3763169"/>
            <a:ext cx="1114425" cy="1293813"/>
          </a:xfrm>
          <a:prstGeom prst="bentConnector2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AutoShape 26">
            <a:extLst>
              <a:ext uri="{FF2B5EF4-FFF2-40B4-BE49-F238E27FC236}">
                <a16:creationId xmlns:a16="http://schemas.microsoft.com/office/drawing/2014/main" id="{B23F16A3-EC9E-44CA-8758-D3552029ACB9}"/>
              </a:ext>
            </a:extLst>
          </p:cNvPr>
          <p:cNvCxnSpPr>
            <a:cxnSpLocks noChangeShapeType="1"/>
            <a:stCxn id="5" idx="0"/>
            <a:endCxn id="7" idx="1"/>
          </p:cNvCxnSpPr>
          <p:nvPr/>
        </p:nvCxnSpPr>
        <p:spPr bwMode="auto">
          <a:xfrm rot="16200000">
            <a:off x="6331743" y="492919"/>
            <a:ext cx="347662" cy="1898650"/>
          </a:xfrm>
          <a:prstGeom prst="bentConnector2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AutoShape 29">
            <a:extLst>
              <a:ext uri="{FF2B5EF4-FFF2-40B4-BE49-F238E27FC236}">
                <a16:creationId xmlns:a16="http://schemas.microsoft.com/office/drawing/2014/main" id="{D05C8E85-67B9-4780-AA26-D5A8E47F8AE1}"/>
              </a:ext>
            </a:extLst>
          </p:cNvPr>
          <p:cNvCxnSpPr>
            <a:cxnSpLocks noChangeShapeType="1"/>
            <a:endCxn id="11" idx="1"/>
          </p:cNvCxnSpPr>
          <p:nvPr/>
        </p:nvCxnSpPr>
        <p:spPr bwMode="auto">
          <a:xfrm>
            <a:off x="5656262" y="2565400"/>
            <a:ext cx="1798637" cy="1008063"/>
          </a:xfrm>
          <a:prstGeom prst="bentConnector3">
            <a:avLst>
              <a:gd name="adj1" fmla="val 972"/>
            </a:avLst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AutoShape 30">
            <a:extLst>
              <a:ext uri="{FF2B5EF4-FFF2-40B4-BE49-F238E27FC236}">
                <a16:creationId xmlns:a16="http://schemas.microsoft.com/office/drawing/2014/main" id="{97F2168A-3159-4E7D-B549-F6879251ED4F}"/>
              </a:ext>
            </a:extLst>
          </p:cNvPr>
          <p:cNvCxnSpPr>
            <a:cxnSpLocks noChangeShapeType="1"/>
            <a:endCxn id="10" idx="1"/>
          </p:cNvCxnSpPr>
          <p:nvPr/>
        </p:nvCxnSpPr>
        <p:spPr bwMode="auto">
          <a:xfrm>
            <a:off x="5654674" y="2997200"/>
            <a:ext cx="1800225" cy="0"/>
          </a:xfrm>
          <a:prstGeom prst="straightConnector1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Line 34">
            <a:extLst>
              <a:ext uri="{FF2B5EF4-FFF2-40B4-BE49-F238E27FC236}">
                <a16:creationId xmlns:a16="http://schemas.microsoft.com/office/drawing/2014/main" id="{76246E30-4C9D-4FC2-A95C-979A7F0C9C72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2" y="2420938"/>
            <a:ext cx="576262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sp>
        <p:nvSpPr>
          <p:cNvPr id="21" name="Line 35">
            <a:extLst>
              <a:ext uri="{FF2B5EF4-FFF2-40B4-BE49-F238E27FC236}">
                <a16:creationId xmlns:a16="http://schemas.microsoft.com/office/drawing/2014/main" id="{0A9C1CD7-CCA8-4506-A0BD-2786B5520809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2" y="1844675"/>
            <a:ext cx="576262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cxnSp>
        <p:nvCxnSpPr>
          <p:cNvPr id="22" name="AutoShape 36">
            <a:extLst>
              <a:ext uri="{FF2B5EF4-FFF2-40B4-BE49-F238E27FC236}">
                <a16:creationId xmlns:a16="http://schemas.microsoft.com/office/drawing/2014/main" id="{5D37DF07-85DD-4C2A-8360-FE0CAC6494A3}"/>
              </a:ext>
            </a:extLst>
          </p:cNvPr>
          <p:cNvCxnSpPr>
            <a:cxnSpLocks noChangeShapeType="1"/>
            <a:stCxn id="6" idx="0"/>
            <a:endCxn id="12" idx="1"/>
          </p:cNvCxnSpPr>
          <p:nvPr/>
        </p:nvCxnSpPr>
        <p:spPr bwMode="auto">
          <a:xfrm rot="16200000">
            <a:off x="6504780" y="3559970"/>
            <a:ext cx="73025" cy="1827212"/>
          </a:xfrm>
          <a:prstGeom prst="bentConnector2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AutoShape 37">
            <a:extLst>
              <a:ext uri="{FF2B5EF4-FFF2-40B4-BE49-F238E27FC236}">
                <a16:creationId xmlns:a16="http://schemas.microsoft.com/office/drawing/2014/main" id="{4C037C74-94C6-481E-9321-F9B89198F7BD}"/>
              </a:ext>
            </a:extLst>
          </p:cNvPr>
          <p:cNvCxnSpPr>
            <a:cxnSpLocks noChangeShapeType="1"/>
            <a:stCxn id="6" idx="2"/>
            <a:endCxn id="14" idx="1"/>
          </p:cNvCxnSpPr>
          <p:nvPr/>
        </p:nvCxnSpPr>
        <p:spPr bwMode="auto">
          <a:xfrm rot="16200000" flipH="1">
            <a:off x="6458743" y="4593432"/>
            <a:ext cx="165100" cy="1827212"/>
          </a:xfrm>
          <a:prstGeom prst="bentConnector2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Line 38">
            <a:extLst>
              <a:ext uri="{FF2B5EF4-FFF2-40B4-BE49-F238E27FC236}">
                <a16:creationId xmlns:a16="http://schemas.microsoft.com/office/drawing/2014/main" id="{3FC12049-B13F-4731-ABD8-F96D6623B24D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2" y="5013325"/>
            <a:ext cx="576262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0A0C887F-F8CE-4672-8048-23565D09B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337" y="4510088"/>
            <a:ext cx="2663825" cy="914400"/>
          </a:xfrm>
          <a:prstGeom prst="rect">
            <a:avLst/>
          </a:prstGeom>
          <a:solidFill>
            <a:srgbClr val="D6ECEE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cs-CZ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cs-CZ" altLang="cs-CZ" sz="2400" b="1">
                <a:solidFill>
                  <a:schemeClr val="accent2"/>
                </a:solidFill>
              </a:rPr>
              <a:t>Podle obsahu</a:t>
            </a:r>
          </a:p>
          <a:p>
            <a:pPr algn="ctr"/>
            <a:r>
              <a:rPr lang="cs-CZ" altLang="cs-CZ" sz="2400" b="1">
                <a:solidFill>
                  <a:schemeClr val="accent2"/>
                </a:solidFill>
              </a:rPr>
              <a:t>nečistot</a:t>
            </a:r>
          </a:p>
        </p:txBody>
      </p:sp>
    </p:spTree>
    <p:extLst>
      <p:ext uri="{BB962C8B-B14F-4D97-AF65-F5344CB8AC3E}">
        <p14:creationId xmlns:p14="http://schemas.microsoft.com/office/powerpoint/2010/main" val="3264680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CB3861-CF02-43E2-BE82-A1047E773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Destilovaná voda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62C4909-BF0D-45E6-B922-A94CE695DE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589" y="1331259"/>
            <a:ext cx="3850428" cy="4195481"/>
          </a:xfrm>
        </p:spPr>
        <p:txBody>
          <a:bodyPr/>
          <a:lstStyle/>
          <a:p>
            <a:r>
              <a:rPr lang="cs-CZ" dirty="0"/>
              <a:t>Destilovaná voda je bezbarvá, čirá kapalina, bez chuti a zápachu. Za normálního tlaku 101 </a:t>
            </a:r>
            <a:r>
              <a:rPr lang="cs-CZ" dirty="0" err="1"/>
              <a:t>kPa</a:t>
            </a:r>
            <a:r>
              <a:rPr lang="cs-CZ" dirty="0"/>
              <a:t> má teplotu tání 0 °C a teplotu varu 100 °C. Nejlehčí metodou získání skoro čisté vody ze směsi je destilace. Užívá se hlavně v laboratořích do chladičů aut a do napařovacích žehliček.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20A383F-F8C7-49BC-BCD8-2BD251F22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008" y="163358"/>
            <a:ext cx="5808881" cy="653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29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6645251-E46F-4450-AD1B-94BBB9391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609601"/>
            <a:ext cx="4793473" cy="1675975"/>
          </a:xfrm>
        </p:spPr>
        <p:txBody>
          <a:bodyPr>
            <a:normAutofit/>
          </a:bodyPr>
          <a:lstStyle/>
          <a:p>
            <a:r>
              <a:rPr lang="cs-CZ" dirty="0"/>
              <a:t>Měkká a tvrdá voda</a:t>
            </a:r>
          </a:p>
        </p:txBody>
      </p:sp>
      <p:pic>
        <p:nvPicPr>
          <p:cNvPr id="1026" name="Picture 2" descr="VÃ½sledek obrÃ¡zku pro tvrdÃ¡ voda">
            <a:extLst>
              <a:ext uri="{FF2B5EF4-FFF2-40B4-BE49-F238E27FC236}">
                <a16:creationId xmlns:a16="http://schemas.microsoft.com/office/drawing/2014/main" id="{5638BCD4-3EC1-4C4D-B1F5-D71E8278C0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6" r="2" b="14182"/>
          <a:stretch/>
        </p:blipFill>
        <p:spPr bwMode="auto">
          <a:xfrm>
            <a:off x="6094412" y="609137"/>
            <a:ext cx="5449888" cy="276629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AC546BE4-C7A3-4A47-9FA5-0866D5E656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57B856-D9DD-41A6-AE79-F8A31CE08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175" y="2484544"/>
            <a:ext cx="4799145" cy="3763855"/>
          </a:xfrm>
        </p:spPr>
        <p:txBody>
          <a:bodyPr>
            <a:normAutofit/>
          </a:bodyPr>
          <a:lstStyle/>
          <a:p>
            <a:r>
              <a:rPr lang="cs-CZ" altLang="cs-CZ" b="1"/>
              <a:t>Měkká</a:t>
            </a:r>
            <a:r>
              <a:rPr lang="cs-CZ" altLang="cs-CZ"/>
              <a:t> voda obsahuje málo rozpuštěných látek. Naopak voda procházející vrstvami zemské kůry obsahuje značné množství minerálních látek, je </a:t>
            </a:r>
            <a:r>
              <a:rPr lang="cs-CZ" altLang="cs-CZ" b="1"/>
              <a:t>tvrdá</a:t>
            </a:r>
            <a:r>
              <a:rPr lang="cs-CZ" altLang="cs-CZ"/>
              <a:t>. </a:t>
            </a:r>
          </a:p>
          <a:p>
            <a:endParaRPr lang="cs-CZ" dirty="0"/>
          </a:p>
        </p:txBody>
      </p:sp>
      <p:pic>
        <p:nvPicPr>
          <p:cNvPr id="4" name="Obrázek 3" descr="Obsah obrázku exteriér, příroda, déšť, země&#10;&#10;Popis byl vytvořen automaticky">
            <a:extLst>
              <a:ext uri="{FF2B5EF4-FFF2-40B4-BE49-F238E27FC236}">
                <a16:creationId xmlns:a16="http://schemas.microsoft.com/office/drawing/2014/main" id="{ABE50D54-57EA-49B9-816B-0EC0CC00ED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420" r="2" b="11253"/>
          <a:stretch/>
        </p:blipFill>
        <p:spPr>
          <a:xfrm>
            <a:off x="6094412" y="3482108"/>
            <a:ext cx="5449888" cy="276629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902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ABEB04-2FF8-4E27-B89D-38F726EDE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669" y="629266"/>
            <a:ext cx="3330328" cy="1641986"/>
          </a:xfrm>
        </p:spPr>
        <p:txBody>
          <a:bodyPr>
            <a:normAutofit/>
          </a:bodyPr>
          <a:lstStyle/>
          <a:p>
            <a:r>
              <a:rPr lang="cs-CZ" dirty="0"/>
              <a:t>MINERÁLNÍ VODA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794027F-25A9-4BDB-B2A0-B6FDFC8F27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431" r="9844" b="1"/>
          <a:stretch/>
        </p:blipFill>
        <p:spPr>
          <a:xfrm>
            <a:off x="4634680" y="10"/>
            <a:ext cx="756013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26E2FAE-FA60-497B-B2CB-7702C6FF3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E4F6ADE-5163-4257-88ED-40BEB14DC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669" y="2438400"/>
            <a:ext cx="3330328" cy="380999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cs-CZ" sz="1600"/>
              <a:t>Minerální voda je voda se zvýšeným obsahem minerálních látek. Má často léčivé účinky, ale dlouhodobé pití pouze minerálek se nedoporučuje, jelikož pro svůj velký obsah minerálních složek mohou zanášet cévy a zvyšovat krevní tlak.</a:t>
            </a:r>
          </a:p>
          <a:p>
            <a:pPr>
              <a:lnSpc>
                <a:spcPct val="90000"/>
              </a:lnSpc>
            </a:pPr>
            <a:r>
              <a:rPr lang="cs-CZ" sz="1600"/>
              <a:t>Minerální vody se často ještě dělí na přírodní minerální vody léčivé a přírodní minerální vody stolní (mineralizace do 6 g/l).</a:t>
            </a:r>
          </a:p>
          <a:p>
            <a:pPr>
              <a:lnSpc>
                <a:spcPct val="90000"/>
              </a:lnSpc>
            </a:pPr>
            <a:endParaRPr lang="cs-CZ" sz="1600"/>
          </a:p>
        </p:txBody>
      </p:sp>
    </p:spTree>
    <p:extLst>
      <p:ext uri="{BB962C8B-B14F-4D97-AF65-F5344CB8AC3E}">
        <p14:creationId xmlns:p14="http://schemas.microsoft.com/office/powerpoint/2010/main" val="12989422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Modrá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560</Words>
  <Application>Microsoft Office PowerPoint</Application>
  <PresentationFormat>Širokoúhlá obrazovka</PresentationFormat>
  <Paragraphs>64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20" baseType="lpstr">
      <vt:lpstr>Arial</vt:lpstr>
      <vt:lpstr>Century Gothic</vt:lpstr>
      <vt:lpstr>Times New Roman</vt:lpstr>
      <vt:lpstr>Wingdings</vt:lpstr>
      <vt:lpstr>Wingdings 3</vt:lpstr>
      <vt:lpstr>Ion</vt:lpstr>
      <vt:lpstr>Voda </vt:lpstr>
      <vt:lpstr>Prezentace aplikace PowerPoint</vt:lpstr>
      <vt:lpstr>Život bez vody? </vt:lpstr>
      <vt:lpstr>Skupenství</vt:lpstr>
      <vt:lpstr>Rozložení vody na zemi</vt:lpstr>
      <vt:lpstr>Rozlišování typů vody</vt:lpstr>
      <vt:lpstr>Destilovaná voda</vt:lpstr>
      <vt:lpstr>Měkká a tvrdá voda</vt:lpstr>
      <vt:lpstr>MINERÁLNÍ VODA</vt:lpstr>
      <vt:lpstr>PITNÁ VODA</vt:lpstr>
      <vt:lpstr>ODPADNÍ VODA</vt:lpstr>
      <vt:lpstr>VLASTOSTNOSTI VODY</vt:lpstr>
      <vt:lpstr>BIOLOGIE A VODA</vt:lpstr>
      <vt:lpstr>SPOTŘEBA VODY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Voda</dc:title>
  <dc:creator>Kristýna Nová</dc:creator>
  <cp:lastModifiedBy>Kristýna Nová</cp:lastModifiedBy>
  <cp:revision>4</cp:revision>
  <dcterms:created xsi:type="dcterms:W3CDTF">2019-03-15T14:14:44Z</dcterms:created>
  <dcterms:modified xsi:type="dcterms:W3CDTF">2019-11-07T04:17:09Z</dcterms:modified>
</cp:coreProperties>
</file>