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48883" y="2394155"/>
            <a:ext cx="7766936" cy="1096899"/>
          </a:xfrm>
        </p:spPr>
        <p:txBody>
          <a:bodyPr>
            <a:noAutofit/>
          </a:bodyPr>
          <a:lstStyle/>
          <a:p>
            <a:r>
              <a:rPr lang="cs-CZ" sz="7200" dirty="0" smtClean="0">
                <a:solidFill>
                  <a:schemeClr val="accent2">
                    <a:lumMod val="75000"/>
                  </a:schemeClr>
                </a:solidFill>
              </a:rPr>
              <a:t>Podnebí </a:t>
            </a:r>
            <a:r>
              <a:rPr lang="cs-CZ" sz="7200" dirty="0" smtClean="0">
                <a:solidFill>
                  <a:schemeClr val="accent2">
                    <a:lumMod val="75000"/>
                  </a:schemeClr>
                </a:solidFill>
              </a:rPr>
              <a:t> Evropy</a:t>
            </a:r>
            <a:endParaRPr lang="cs-CZ" sz="7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36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4094" y="460881"/>
            <a:ext cx="8800665" cy="6155072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smtClean="0"/>
              <a:t>Vliv na podnebí:</a:t>
            </a:r>
          </a:p>
          <a:p>
            <a:r>
              <a:rPr lang="cs-CZ" sz="2400" dirty="0"/>
              <a:t>z</a:t>
            </a:r>
            <a:r>
              <a:rPr lang="cs-CZ" sz="2400" dirty="0" smtClean="0"/>
              <a:t>eměpisná šířka</a:t>
            </a:r>
          </a:p>
          <a:p>
            <a:r>
              <a:rPr lang="cs-CZ" sz="2400" dirty="0"/>
              <a:t>n</a:t>
            </a:r>
            <a:r>
              <a:rPr lang="cs-CZ" sz="2400" dirty="0" smtClean="0"/>
              <a:t>admořská výška</a:t>
            </a:r>
          </a:p>
          <a:p>
            <a:r>
              <a:rPr lang="cs-CZ" sz="2400" dirty="0"/>
              <a:t>v</a:t>
            </a:r>
            <a:r>
              <a:rPr lang="cs-CZ" sz="2400" dirty="0" smtClean="0"/>
              <a:t>zdálenost od oceánu</a:t>
            </a:r>
          </a:p>
          <a:p>
            <a:r>
              <a:rPr lang="cs-CZ" sz="2400" dirty="0"/>
              <a:t>m</a:t>
            </a:r>
            <a:r>
              <a:rPr lang="cs-CZ" sz="2400" dirty="0" smtClean="0"/>
              <a:t>ořské proudy</a:t>
            </a:r>
          </a:p>
          <a:p>
            <a:endParaRPr lang="cs-CZ" sz="2400" dirty="0"/>
          </a:p>
          <a:p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Evropa zasahuje do podnebného pásu:</a:t>
            </a:r>
          </a:p>
          <a:p>
            <a:r>
              <a:rPr lang="cs-CZ" sz="2400" dirty="0" smtClean="0"/>
              <a:t>subpolárního </a:t>
            </a:r>
          </a:p>
          <a:p>
            <a:r>
              <a:rPr lang="cs-CZ" sz="2400" dirty="0"/>
              <a:t>m</a:t>
            </a:r>
            <a:r>
              <a:rPr lang="cs-CZ" sz="2400" dirty="0" smtClean="0"/>
              <a:t>írného </a:t>
            </a:r>
          </a:p>
          <a:p>
            <a:r>
              <a:rPr lang="cs-CZ" sz="2400" dirty="0" smtClean="0"/>
              <a:t>subtropického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399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977" y="3529852"/>
            <a:ext cx="4368076" cy="3271967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815" y="280669"/>
            <a:ext cx="4735330" cy="3151019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42" y="-338867"/>
            <a:ext cx="5158292" cy="3868719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7390503" y="3765177"/>
            <a:ext cx="3474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</a:t>
            </a:r>
            <a:r>
              <a:rPr lang="cs-CZ" dirty="0" smtClean="0"/>
              <a:t>ubpolární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258644" y="3062356"/>
            <a:ext cx="2366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subtropický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271708" y="6454588"/>
            <a:ext cx="1721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mírný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245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3638" y="245728"/>
            <a:ext cx="8897484" cy="58108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>
                <a:solidFill>
                  <a:schemeClr val="accent2"/>
                </a:solidFill>
              </a:rPr>
              <a:t>Subpolární pás</a:t>
            </a:r>
          </a:p>
          <a:p>
            <a:pPr marL="0" indent="0">
              <a:buNone/>
            </a:pPr>
            <a:r>
              <a:rPr lang="cs-CZ" sz="2400" dirty="0" smtClean="0"/>
              <a:t>Severní Evropa  – dlouhá mrazivá zima, krátké léto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Severozápadní Evropa – vliv Severoatlantského = Golfského proudu - otepluje</a:t>
            </a: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358" y="2884954"/>
            <a:ext cx="5563887" cy="3655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31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5459" y="653081"/>
            <a:ext cx="8419453" cy="56189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>
                <a:solidFill>
                  <a:schemeClr val="accent6"/>
                </a:solidFill>
              </a:rPr>
              <a:t>Mírný pás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- leží zde většina Evropy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400" dirty="0" smtClean="0"/>
              <a:t>Vzdálenost od Atlantického oceánu:</a:t>
            </a:r>
          </a:p>
          <a:p>
            <a:pPr marL="0" indent="0">
              <a:buNone/>
            </a:pPr>
            <a:r>
              <a:rPr lang="cs-CZ" sz="2400" dirty="0" smtClean="0"/>
              <a:t>Na západě – zmírňuje rozdíly teplot v zimě a v létě, přináší srážky (oceánské podnebí = přímořské)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Na východě – mrazivé zimy a horká léta, málo srážek (kontinentální podnebí = vnitrozemské)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Ve střední Evropě – mírné přechodné podnebí (i ČR)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1557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91671" y="570154"/>
            <a:ext cx="11155680" cy="6013525"/>
          </a:xfrm>
        </p:spPr>
        <p:txBody>
          <a:bodyPr/>
          <a:lstStyle/>
          <a:p>
            <a:pPr marL="0" indent="0">
              <a:buNone/>
            </a:pPr>
            <a:r>
              <a:rPr lang="cs-CZ" sz="2800" dirty="0" smtClean="0">
                <a:solidFill>
                  <a:srgbClr val="FFC000"/>
                </a:solidFill>
              </a:rPr>
              <a:t>Subtropický pás</a:t>
            </a:r>
          </a:p>
          <a:p>
            <a:pPr marL="0" indent="0">
              <a:buNone/>
            </a:pPr>
            <a:r>
              <a:rPr lang="cs-CZ" sz="2400" dirty="0" smtClean="0"/>
              <a:t>= středomořské podnebí</a:t>
            </a:r>
          </a:p>
          <a:p>
            <a:pPr marL="0" indent="0">
              <a:buNone/>
            </a:pPr>
            <a:r>
              <a:rPr lang="cs-CZ" sz="2400" dirty="0" smtClean="0"/>
              <a:t>Jižní Evropa – mírné a deštivé zimy, suchá léta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Vliv nadmořské výšky</a:t>
            </a:r>
          </a:p>
          <a:p>
            <a:pPr marL="0" indent="0">
              <a:buNone/>
            </a:pPr>
            <a:r>
              <a:rPr lang="cs-CZ" sz="2400" dirty="0" smtClean="0"/>
              <a:t>- se stoupající n. v. klesá teplota, zvyšuje se množství srážek</a:t>
            </a:r>
          </a:p>
          <a:p>
            <a:pPr marL="0" indent="0">
              <a:buNone/>
            </a:pPr>
            <a:r>
              <a:rPr lang="cs-CZ" sz="2400" dirty="0" smtClean="0"/>
              <a:t>- (100m – 1st. C)</a:t>
            </a:r>
          </a:p>
          <a:p>
            <a:pPr>
              <a:buFontTx/>
              <a:buChar char="-"/>
            </a:pPr>
            <a:endParaRPr lang="cs-CZ" sz="2400" dirty="0"/>
          </a:p>
          <a:p>
            <a:pPr>
              <a:buFontTx/>
              <a:buChar char="-"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>
                <a:solidFill>
                  <a:srgbClr val="7030A0"/>
                </a:solidFill>
              </a:rPr>
              <a:t>Inverze ? Vypiš z učebnice str. 11</a:t>
            </a:r>
          </a:p>
          <a:p>
            <a:pPr>
              <a:buFontTx/>
              <a:buChar char="-"/>
            </a:pPr>
            <a:endParaRPr lang="cs-CZ" sz="2400" dirty="0"/>
          </a:p>
          <a:p>
            <a:pPr>
              <a:buFontTx/>
              <a:buChar char="-"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265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</TotalTime>
  <Words>156</Words>
  <Application>Microsoft Office PowerPoint</Application>
  <PresentationFormat>Širokoúhlá obrazovka</PresentationFormat>
  <Paragraphs>46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Faseta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Margita Radošová</dc:creator>
  <cp:lastModifiedBy>Gita</cp:lastModifiedBy>
  <cp:revision>10</cp:revision>
  <dcterms:created xsi:type="dcterms:W3CDTF">2017-09-19T15:38:04Z</dcterms:created>
  <dcterms:modified xsi:type="dcterms:W3CDTF">2020-10-30T16:01:53Z</dcterms:modified>
</cp:coreProperties>
</file>