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8" r:id="rId2"/>
    <p:sldId id="271" r:id="rId3"/>
    <p:sldId id="272" r:id="rId4"/>
    <p:sldId id="273" r:id="rId5"/>
  </p:sldIdLst>
  <p:sldSz cx="9144000" cy="6858000" type="screen4x3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0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969B375-91A0-4B61-B463-FCE0F189ED59}" type="slidenum">
              <a:rPr/>
              <a:pPr marL="0" marR="0" lvl="0" indent="0" algn="r" defTabSz="914400" rtl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‹#›</a:t>
            </a:fld>
            <a:endParaRPr lang="cs-CZ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Mangal" pitchFamily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24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75FCABF5-2ED5-4B28-8828-F5153BE7672C}" type="slidenum">
              <a:rPr/>
              <a:pPr lvl="0"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4083004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cs-CZ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557">
            <a:solidFill>
              <a:srgbClr val="385D8A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557">
            <a:solidFill>
              <a:srgbClr val="385D8A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557">
            <a:solidFill>
              <a:srgbClr val="385D8A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557">
            <a:solidFill>
              <a:srgbClr val="385D8A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ctrTitle"/>
          </p:nvPr>
        </p:nvSpPr>
        <p:spPr>
          <a:xfrm>
            <a:off x="685800" y="2130478"/>
            <a:ext cx="7772400" cy="146987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Podnadpis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475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  <a:latin typeface="Calibri" pitchFamily="18"/>
              </a:defRPr>
            </a:lvl1pPr>
          </a:lstStyle>
          <a:p>
            <a:pPr lvl="0"/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DE49E0-BBBD-433D-8744-CD602FA3E4ED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3F16C1-1C7D-4E22-B28F-3A27661C2888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91838B-A3AC-43DE-83ED-4D9E51A99D05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426098-43A5-4296-89F0-31D48ED20585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 txBox="1">
            <a:spLocks noGrp="1"/>
          </p:cNvSpPr>
          <p:nvPr>
            <p:ph type="title" orient="vert"/>
          </p:nvPr>
        </p:nvSpPr>
        <p:spPr>
          <a:xfrm>
            <a:off x="6629400" y="274676"/>
            <a:ext cx="2057400" cy="5851437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76"/>
            <a:ext cx="6019915" cy="5851437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BEADA67-A6EE-4E47-86CE-F14FB94F09D1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11CAB57-0EA0-4F68-8DB0-486603FF5A96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type="title" idx="4294967295"/>
          </p:nvPr>
        </p:nvSpPr>
        <p:spPr>
          <a:xfrm>
            <a:off x="457200" y="1600200"/>
            <a:ext cx="8229600" cy="4525923"/>
          </a:xfrm>
        </p:spPr>
        <p:txBody>
          <a:bodyPr anchor="t" anchorCtr="0"/>
          <a:lstStyle>
            <a:lvl1pPr marL="343082" indent="-343082" algn="l">
              <a:spcBef>
                <a:spcPts val="800"/>
              </a:spcBef>
              <a:buSzPct val="100000"/>
              <a:buFont typeface="Arial" pitchFamily="34"/>
              <a:buChar char="•"/>
              <a:defRPr sz="32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C4D1D5D-3149-4F21-A7D5-C733E9DF35D9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4B83950-9A12-4A56-8706-62AB30BCB353}" type="slidenum">
              <a:rPr/>
              <a:pPr lvl="0"/>
              <a:t>‹#›</a:t>
            </a:fld>
            <a:endParaRPr lang="cs-CZ"/>
          </a:p>
        </p:txBody>
      </p:sp>
      <p:sp>
        <p:nvSpPr>
          <p:cNvPr id="7" name="Zástupný symbol pro obsah 6"/>
          <p:cNvSpPr txBox="1">
            <a:spLocks noGrp="1"/>
          </p:cNvSpPr>
          <p:nvPr>
            <p:ph idx="1"/>
          </p:nvPr>
        </p:nvSpPr>
        <p:spPr>
          <a:xfrm>
            <a:off x="457200" y="1604515"/>
            <a:ext cx="8229243" cy="4525923"/>
          </a:xfrm>
        </p:spPr>
        <p:txBody>
          <a:bodyPr lIns="0" tIns="0" rIns="0" bIns="0"/>
          <a:lstStyle>
            <a:lvl1pPr hangingPunct="0">
              <a:defRPr/>
            </a:lvl1pPr>
          </a:lstStyle>
          <a:p>
            <a:pPr lvl="0"/>
            <a:endParaRPr lang="cs-CZ"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722156" y="4406758"/>
            <a:ext cx="7772400" cy="1362236"/>
          </a:xfrm>
        </p:spPr>
        <p:txBody>
          <a:bodyPr anchor="t" anchorCtr="0"/>
          <a:lstStyle>
            <a:lvl1pPr algn="l">
              <a:defRPr sz="4000" b="1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722156" y="2906639"/>
            <a:ext cx="7772400" cy="1500118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BB2C9E8-7490-4B7F-9539-A5775F141249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BD56ED-0BAA-49E0-97D4-AC0858C89E07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type="title" idx="4294967295"/>
          </p:nvPr>
        </p:nvSpPr>
        <p:spPr>
          <a:xfrm>
            <a:off x="457200" y="1600200"/>
            <a:ext cx="4038475" cy="4525923"/>
          </a:xfrm>
        </p:spPr>
        <p:txBody>
          <a:bodyPr anchor="t" anchorCtr="0"/>
          <a:lstStyle>
            <a:lvl1pPr marL="343082" indent="-343082" algn="l">
              <a:spcBef>
                <a:spcPts val="700"/>
              </a:spcBef>
              <a:buSzPct val="100000"/>
              <a:buFont typeface="Arial" pitchFamily="34"/>
              <a:buChar char="•"/>
              <a:defRPr sz="28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 txBox="1">
            <a:spLocks noGrp="1"/>
          </p:cNvSpPr>
          <p:nvPr>
            <p:ph type="title" idx="4294967295"/>
          </p:nvPr>
        </p:nvSpPr>
        <p:spPr>
          <a:xfrm>
            <a:off x="4648315" y="1600200"/>
            <a:ext cx="4038475" cy="4525923"/>
          </a:xfrm>
        </p:spPr>
        <p:txBody>
          <a:bodyPr anchor="t" anchorCtr="0"/>
          <a:lstStyle>
            <a:lvl1pPr marL="343082" indent="-343082" algn="l">
              <a:spcBef>
                <a:spcPts val="700"/>
              </a:spcBef>
              <a:buSzPct val="100000"/>
              <a:buFont typeface="Arial" pitchFamily="34"/>
              <a:buChar char="•"/>
              <a:defRPr sz="28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4404BD-7CC8-42C9-9EC3-C1FA6B8C5C54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3408678-48CD-47C8-9807-B9716ABD4B5A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457200" y="1535039"/>
            <a:ext cx="4040276" cy="639723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 txBox="1">
            <a:spLocks noGrp="1"/>
          </p:cNvSpPr>
          <p:nvPr>
            <p:ph type="title" idx="4294967295"/>
          </p:nvPr>
        </p:nvSpPr>
        <p:spPr>
          <a:xfrm>
            <a:off x="457200" y="2174763"/>
            <a:ext cx="4040276" cy="3951360"/>
          </a:xfrm>
        </p:spPr>
        <p:txBody>
          <a:bodyPr anchor="t" anchorCtr="0"/>
          <a:lstStyle>
            <a:lvl1pPr marL="343082" indent="-343082" algn="l">
              <a:spcBef>
                <a:spcPts val="600"/>
              </a:spcBef>
              <a:buSzPct val="100000"/>
              <a:buFont typeface="Arial" pitchFamily="34"/>
              <a:buChar char="•"/>
              <a:defRPr sz="24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 txBox="1">
            <a:spLocks noGrp="1"/>
          </p:cNvSpPr>
          <p:nvPr>
            <p:ph type="body" idx="3"/>
          </p:nvPr>
        </p:nvSpPr>
        <p:spPr>
          <a:xfrm>
            <a:off x="4645078" y="1535039"/>
            <a:ext cx="4041721" cy="639723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 txBox="1">
            <a:spLocks noGrp="1"/>
          </p:cNvSpPr>
          <p:nvPr>
            <p:ph type="title" idx="4294967295"/>
          </p:nvPr>
        </p:nvSpPr>
        <p:spPr>
          <a:xfrm>
            <a:off x="4645078" y="2174763"/>
            <a:ext cx="4041721" cy="3951360"/>
          </a:xfrm>
        </p:spPr>
        <p:txBody>
          <a:bodyPr anchor="t" anchorCtr="0"/>
          <a:lstStyle>
            <a:lvl1pPr marL="343082" indent="-343082" algn="l">
              <a:spcBef>
                <a:spcPts val="600"/>
              </a:spcBef>
              <a:buSzPct val="100000"/>
              <a:buFont typeface="Arial" pitchFamily="34"/>
              <a:buChar char="•"/>
              <a:defRPr sz="24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086B777-FA0B-4E62-824A-0763E79338CC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8" name="Zástupný symbol pro zápatí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9" name="Zástupný symbol pro číslo snímku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826B734-0F38-407B-BA82-3436DAF025CE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F47F808-6E57-4471-B096-5585CAB52406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794A5A-43AE-45A4-A8D4-CC33CFA8F305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7DDF4E-4E65-4F26-930F-662977369148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3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EFCD94-D1D6-4070-B076-D87175088B88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2884"/>
            <a:ext cx="3008156" cy="1162083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type="title" idx="4294967295"/>
          </p:nvPr>
        </p:nvSpPr>
        <p:spPr>
          <a:xfrm>
            <a:off x="3575157" y="272884"/>
            <a:ext cx="5111642" cy="5853238"/>
          </a:xfrm>
        </p:spPr>
        <p:txBody>
          <a:bodyPr anchor="t" anchorCtr="0"/>
          <a:lstStyle>
            <a:lvl1pPr marL="343082" indent="-343082" algn="l">
              <a:spcBef>
                <a:spcPts val="800"/>
              </a:spcBef>
              <a:buSzPct val="100000"/>
              <a:buFont typeface="Arial" pitchFamily="34"/>
              <a:buChar char="•"/>
              <a:defRPr sz="3200"/>
            </a:lvl1pPr>
          </a:lstStyle>
          <a:p>
            <a:pPr lvl="0"/>
            <a:r>
              <a:rPr lang="cs-CZ"/>
              <a:t>Kliknutím lze upravit styly předlohy textu.</a:t>
            </a:r>
            <a:br>
              <a:rPr lang="cs-CZ"/>
            </a:br>
            <a:r>
              <a:rPr lang="cs-CZ"/>
              <a:t>Druhá úroveň</a:t>
            </a:r>
            <a:br>
              <a:rPr lang="cs-CZ"/>
            </a:br>
            <a:r>
              <a:rPr lang="cs-CZ"/>
              <a:t>Třetí úroveň</a:t>
            </a:r>
            <a:br>
              <a:rPr lang="cs-CZ"/>
            </a:br>
            <a:r>
              <a:rPr lang="cs-CZ"/>
              <a:t>Čtvrtá úroveň</a:t>
            </a:r>
            <a:br>
              <a:rPr lang="cs-CZ"/>
            </a:br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2"/>
          </p:nvPr>
        </p:nvSpPr>
        <p:spPr>
          <a:xfrm>
            <a:off x="457200" y="1434958"/>
            <a:ext cx="3008156" cy="469115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61AF448-70E9-43C3-AF7E-C8D51C1EC583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8BD6545-945A-4F45-B242-6816318E7B75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1792443" y="4800600"/>
            <a:ext cx="5486400" cy="566644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 txBox="1">
            <a:spLocks noGrp="1"/>
          </p:cNvSpPr>
          <p:nvPr>
            <p:ph type="title" idx="4294967295"/>
          </p:nvPr>
        </p:nvSpPr>
        <p:spPr>
          <a:xfrm>
            <a:off x="1792443" y="612721"/>
            <a:ext cx="5486400" cy="4114800"/>
          </a:xfrm>
        </p:spPr>
        <p:txBody>
          <a:bodyPr anchor="t"/>
          <a:lstStyle>
            <a:lvl1pPr hangingPunct="0">
              <a:defRPr>
                <a:latin typeface="Arial" pitchFamily="18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2"/>
          </p:nvPr>
        </p:nvSpPr>
        <p:spPr>
          <a:xfrm>
            <a:off x="1792443" y="5367244"/>
            <a:ext cx="5486400" cy="80495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BE3FC89-5158-4DC9-95EB-52E38A5A78BC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5A1B15B-0C6D-4DA8-B484-4E1FE8D22F03}" type="slidenum">
              <a:rPr/>
              <a:pPr lvl="0"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 txBox="1">
            <a:spLocks noGrp="1"/>
          </p:cNvSpPr>
          <p:nvPr>
            <p:ph type="title"/>
          </p:nvPr>
        </p:nvSpPr>
        <p:spPr>
          <a:xfrm>
            <a:off x="457200" y="27467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457200" y="6356515"/>
            <a:ext cx="2133715" cy="3650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898989"/>
                </a:solidFill>
                <a:uFillTx/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82629752-C00F-4E55-8200-D90BE4D8F7A2}" type="datetime1">
              <a:rPr lang="cs-CZ"/>
              <a:pPr lvl="0"/>
              <a:t>30.10.2020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124075" y="6356515"/>
            <a:ext cx="2895475" cy="3650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6553084" y="6356515"/>
            <a:ext cx="2133715" cy="3650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898989"/>
                </a:solidFill>
                <a:uFillTx/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813969A5-9439-4194-BC25-502EA433F71A}" type="slidenum">
              <a:rPr/>
              <a:pPr lvl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cs-CZ" sz="4400" b="0" i="0" u="none" strike="noStrike" kern="1200" cap="none" spc="0" baseline="0">
          <a:solidFill>
            <a:srgbClr val="000000"/>
          </a:solidFill>
          <a:uFillTx/>
          <a:latin typeface="Calibri" pitchFamily="18"/>
          <a:ea typeface="Arial Unicode MS" pitchFamily="2"/>
          <a:cs typeface="Mangal" pitchFamily="2"/>
        </a:defRPr>
      </a:lvl1pPr>
    </p:titleStyle>
    <p:bodyStyle>
      <a:lvl1pPr marL="431999" marR="0" lvl="0" indent="-323999" algn="l" defTabSz="914400" rtl="0" fontAlgn="auto" hangingPunct="1">
        <a:lnSpc>
          <a:spcPct val="100000"/>
        </a:lnSpc>
        <a:spcBef>
          <a:spcPts val="0"/>
        </a:spcBef>
        <a:spcAft>
          <a:spcPts val="1415"/>
        </a:spcAft>
        <a:buSzPct val="45000"/>
        <a:buFont typeface="StarSymbol"/>
        <a:buChar char="●"/>
        <a:tabLst/>
        <a:defRPr lang="cs-CZ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Mangal" pitchFamily="2"/>
        </a:defRPr>
      </a:lvl1pPr>
      <a:lvl2pPr marL="863998" marR="0" lvl="1" indent="-323999" algn="l" defTabSz="914400" rtl="0" fontAlgn="auto" hangingPunct="1">
        <a:lnSpc>
          <a:spcPct val="100000"/>
        </a:lnSpc>
        <a:spcBef>
          <a:spcPts val="0"/>
        </a:spcBef>
        <a:spcAft>
          <a:spcPts val="1135"/>
        </a:spcAft>
        <a:buSzPct val="45000"/>
        <a:buFont typeface="StarSymbol"/>
        <a:buChar char="●"/>
        <a:tabLst/>
        <a:defRPr lang="cs-CZ" sz="28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Mangal" pitchFamily="2"/>
        </a:defRPr>
      </a:lvl2pPr>
      <a:lvl3pPr marL="1295997" marR="0" lvl="2" indent="-287999" algn="l" defTabSz="914400" rtl="0" fontAlgn="auto" hangingPunct="1">
        <a:lnSpc>
          <a:spcPct val="100000"/>
        </a:lnSpc>
        <a:spcBef>
          <a:spcPts val="0"/>
        </a:spcBef>
        <a:spcAft>
          <a:spcPts val="850"/>
        </a:spcAft>
        <a:buSzPct val="75000"/>
        <a:buFont typeface="StarSymbol"/>
        <a:buChar char="–"/>
        <a:tabLst/>
        <a:defRPr lang="cs-CZ" sz="2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Mangal" pitchFamily="2"/>
        </a:defRPr>
      </a:lvl3pPr>
      <a:lvl4pPr marL="1727996" marR="0" lvl="3" indent="-215999" algn="l" defTabSz="914400" rtl="0" fontAlgn="auto" hangingPunct="1">
        <a:lnSpc>
          <a:spcPct val="100000"/>
        </a:lnSpc>
        <a:spcBef>
          <a:spcPts val="0"/>
        </a:spcBef>
        <a:spcAft>
          <a:spcPts val="565"/>
        </a:spcAft>
        <a:buSzPct val="45000"/>
        <a:buFont typeface="StarSymbol"/>
        <a:buChar char="●"/>
        <a:tabLst/>
        <a:defRPr lang="cs-CZ" sz="2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Mangal" pitchFamily="2"/>
        </a:defRPr>
      </a:lvl4pPr>
      <a:lvl5pPr marL="2159995" marR="0" lvl="4" indent="-215999" algn="l" defTabSz="914400" rtl="0" fontAlgn="auto" hangingPunct="1">
        <a:lnSpc>
          <a:spcPct val="100000"/>
        </a:lnSpc>
        <a:spcBef>
          <a:spcPts val="0"/>
        </a:spcBef>
        <a:spcAft>
          <a:spcPts val="285"/>
        </a:spcAft>
        <a:buSzPct val="75000"/>
        <a:buFont typeface="StarSymbol"/>
        <a:buChar char="–"/>
        <a:tabLst/>
        <a:defRPr lang="cs-CZ" sz="2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Mangal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10401" y="296997"/>
            <a:ext cx="8229600" cy="827747"/>
          </a:xfrm>
        </p:spPr>
        <p:txBody>
          <a:bodyPr/>
          <a:lstStyle/>
          <a:p>
            <a:pPr lvl="0">
              <a:buNone/>
            </a:pPr>
            <a:r>
              <a:rPr lang="cs-CZ" sz="2000" b="1" u="sng" dirty="0" smtClean="0">
                <a:solidFill>
                  <a:srgbClr val="0000FF"/>
                </a:solidFill>
              </a:rPr>
              <a:t>Těleso, látka - test – list 1 </a:t>
            </a:r>
            <a:endParaRPr lang="cs-CZ" sz="2000" b="1" u="sng" dirty="0">
              <a:solidFill>
                <a:srgbClr val="0000FF"/>
              </a:solidFill>
            </a:endParaRP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539552" y="1196752"/>
            <a:ext cx="8229600" cy="5472608"/>
          </a:xfrm>
        </p:spPr>
        <p:txBody>
          <a:bodyPr lIns="91440" tIns="45720" rIns="91440" bIns="45720"/>
          <a:lstStyle/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1600" b="1" u="sng" dirty="0" smtClean="0">
                <a:latin typeface="Calibri"/>
              </a:rPr>
              <a:t>Úkol č.       Zadání                                                                                   Nabídka odpovědí</a:t>
            </a:r>
          </a:p>
          <a:p>
            <a:pPr marL="457200" lvl="0" indent="-457200" hangingPunct="1">
              <a:spcBef>
                <a:spcPts val="800"/>
              </a:spcBef>
              <a:spcAft>
                <a:spcPts val="0"/>
              </a:spcAft>
              <a:buSzPct val="100000"/>
              <a:buAutoNum type="arabicPeriod"/>
            </a:pPr>
            <a:r>
              <a:rPr lang="cs-CZ" sz="2000" dirty="0" smtClean="0">
                <a:latin typeface="Calibri"/>
              </a:rPr>
              <a:t> Vyber z uvedených možností      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sklo       </a:t>
            </a:r>
            <a:r>
              <a:rPr lang="cs-CZ" sz="2000" b="1" dirty="0" smtClean="0">
                <a:latin typeface="Calibri"/>
              </a:rPr>
              <a:t>B</a:t>
            </a:r>
            <a:r>
              <a:rPr lang="cs-CZ" sz="2000" dirty="0" smtClean="0">
                <a:latin typeface="Calibri"/>
              </a:rPr>
              <a:t>  olej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těleso.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voda ve sklenici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dřevo                                                                                         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1800" dirty="0" smtClean="0">
                <a:latin typeface="Calibri"/>
              </a:rPr>
              <a:t>-----------------------------------------------------------------------------------------------------------------  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AutoNum type="arabicPeriod" startAt="2"/>
            </a:pPr>
            <a:r>
              <a:rPr lang="cs-CZ" sz="2000" dirty="0" smtClean="0">
                <a:latin typeface="Calibri"/>
              </a:rPr>
              <a:t>    Které společné vlastnosti mají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tekutost a rozpínavost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kapalné a plynné látky?                                 </a:t>
            </a:r>
            <a:r>
              <a:rPr lang="cs-CZ" sz="2000" b="1" dirty="0" smtClean="0">
                <a:latin typeface="Calibri"/>
              </a:rPr>
              <a:t>B</a:t>
            </a:r>
            <a:r>
              <a:rPr lang="cs-CZ" sz="2000" dirty="0" smtClean="0">
                <a:latin typeface="Calibri"/>
              </a:rPr>
              <a:t>  tekutost a dělitelnost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stlačitelnost a pružnost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vodorovný povrch a stlačitelnost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-------------------------------------------------------------------------------------------------------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AutoNum type="arabicPeriod" startAt="3"/>
            </a:pPr>
            <a:r>
              <a:rPr lang="cs-CZ" sz="2000" dirty="0" smtClean="0">
                <a:latin typeface="Calibri"/>
              </a:rPr>
              <a:t>     Nejvíce stlačitelná jsou tělesa   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plynné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z látky:                                                                   </a:t>
            </a:r>
            <a:r>
              <a:rPr lang="cs-CZ" sz="2000" b="1" dirty="0" smtClean="0">
                <a:latin typeface="Calibri"/>
              </a:rPr>
              <a:t>B</a:t>
            </a:r>
            <a:r>
              <a:rPr lang="cs-CZ" sz="2000" dirty="0" smtClean="0">
                <a:latin typeface="Calibri"/>
              </a:rPr>
              <a:t>  kapalné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pevné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b="1" dirty="0" smtClean="0">
                <a:latin typeface="Calibri"/>
              </a:rPr>
              <a:t>                                                                                            D</a:t>
            </a:r>
            <a:r>
              <a:rPr lang="cs-CZ" sz="2000" dirty="0" smtClean="0">
                <a:latin typeface="Calibri"/>
              </a:rPr>
              <a:t>  ze všech látek stejně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   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Font typeface="Arial" pitchFamily="34"/>
              <a:buChar char="•"/>
            </a:pPr>
            <a:endParaRPr lang="cs-CZ" dirty="0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10401" y="296997"/>
            <a:ext cx="8229600" cy="827747"/>
          </a:xfrm>
        </p:spPr>
        <p:txBody>
          <a:bodyPr/>
          <a:lstStyle/>
          <a:p>
            <a:pPr lvl="0">
              <a:buNone/>
            </a:pPr>
            <a:r>
              <a:rPr lang="cs-CZ" sz="2000" b="1" u="sng" dirty="0" smtClean="0">
                <a:solidFill>
                  <a:srgbClr val="0000FF"/>
                </a:solidFill>
              </a:rPr>
              <a:t>Těleso, látka - test – list 2 </a:t>
            </a:r>
            <a:endParaRPr lang="cs-CZ" sz="2000" b="1" u="sng" dirty="0">
              <a:solidFill>
                <a:srgbClr val="0000FF"/>
              </a:solidFill>
            </a:endParaRP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</p:spPr>
        <p:txBody>
          <a:bodyPr lIns="91440" tIns="45720" rIns="91440" bIns="45720"/>
          <a:lstStyle/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1600" b="1" u="sng" dirty="0" smtClean="0">
                <a:latin typeface="Calibri"/>
              </a:rPr>
              <a:t>Úkol č.       Zadání                                                                             Nabídka odpovědí</a:t>
            </a:r>
          </a:p>
          <a:p>
            <a:pPr marL="457200" lvl="0" indent="-45720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4.        Směr svislý v praxi                   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vodováhou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určujeme:                                                         </a:t>
            </a:r>
            <a:r>
              <a:rPr lang="cs-CZ" sz="2000" b="1" dirty="0" smtClean="0">
                <a:latin typeface="Calibri"/>
              </a:rPr>
              <a:t> B  </a:t>
            </a:r>
            <a:r>
              <a:rPr lang="cs-CZ" sz="2000" dirty="0" smtClean="0">
                <a:latin typeface="Calibri"/>
              </a:rPr>
              <a:t>libelou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olovnicí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volným povrchem vody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------------------------------------------------------------------------------------------------------   </a:t>
            </a:r>
          </a:p>
          <a:p>
            <a:pPr marL="457200" lvl="0" indent="-457200" hangingPunct="1">
              <a:spcBef>
                <a:spcPts val="800"/>
              </a:spcBef>
              <a:spcAft>
                <a:spcPts val="0"/>
              </a:spcAft>
              <a:buSzPct val="100000"/>
              <a:buAutoNum type="arabicPeriod" startAt="5"/>
            </a:pPr>
            <a:r>
              <a:rPr lang="cs-CZ" sz="2000" dirty="0" smtClean="0">
                <a:latin typeface="Calibri"/>
              </a:rPr>
              <a:t>Látky jsou složeny:                     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z kapalin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</a:t>
            </a:r>
            <a:r>
              <a:rPr lang="cs-CZ" sz="2000" dirty="0">
                <a:latin typeface="Calibri"/>
              </a:rPr>
              <a:t>z částic </a:t>
            </a:r>
            <a:endParaRPr lang="cs-CZ" sz="2000" dirty="0" smtClean="0">
              <a:latin typeface="Calibri"/>
            </a:endParaRP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 </a:t>
            </a:r>
            <a:r>
              <a:rPr lang="cs-CZ" sz="2000" b="1" dirty="0">
                <a:latin typeface="Calibri"/>
              </a:rPr>
              <a:t>B  </a:t>
            </a:r>
            <a:r>
              <a:rPr lang="cs-CZ" sz="2000" dirty="0">
                <a:latin typeface="Calibri"/>
              </a:rPr>
              <a:t>z </a:t>
            </a:r>
            <a:r>
              <a:rPr lang="cs-CZ" sz="2000" dirty="0" smtClean="0">
                <a:latin typeface="Calibri"/>
              </a:rPr>
              <a:t>plynů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</a:t>
            </a:r>
            <a:r>
              <a:rPr lang="cs-CZ" sz="2000" dirty="0">
                <a:latin typeface="Calibri"/>
              </a:rPr>
              <a:t>z kovů </a:t>
            </a:r>
            <a:r>
              <a:rPr lang="cs-CZ" sz="2000" b="1" dirty="0" smtClean="0">
                <a:latin typeface="Calibri"/>
              </a:rPr>
              <a:t>                                                          </a:t>
            </a:r>
            <a:r>
              <a:rPr lang="cs-CZ" sz="2000" dirty="0" smtClean="0">
                <a:latin typeface="Calibri"/>
              </a:rPr>
              <a:t>                                                                                 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-------------------------------------------------------------------------------------------------------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6.     Pronikání částic  jedné  látky mezi                       </a:t>
            </a:r>
            <a:r>
              <a:rPr lang="cs-CZ" sz="2000" b="1" dirty="0" smtClean="0">
                <a:latin typeface="Calibri"/>
              </a:rPr>
              <a:t> A  </a:t>
            </a:r>
            <a:r>
              <a:rPr lang="cs-CZ" sz="2000" dirty="0" smtClean="0">
                <a:latin typeface="Calibri"/>
              </a:rPr>
              <a:t>difúze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částice druhé látky se nazývá:                             </a:t>
            </a:r>
            <a:r>
              <a:rPr lang="cs-CZ" sz="2000" b="1" dirty="0" smtClean="0">
                <a:latin typeface="Calibri"/>
              </a:rPr>
              <a:t>  B  </a:t>
            </a:r>
            <a:r>
              <a:rPr lang="cs-CZ" sz="2000" dirty="0" smtClean="0">
                <a:latin typeface="Calibri"/>
              </a:rPr>
              <a:t>krystalizace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rozpouštění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vypařování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   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Font typeface="Arial" pitchFamily="34"/>
              <a:buChar char="•"/>
            </a:pPr>
            <a:endParaRPr lang="cs-CZ" dirty="0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10401" y="296997"/>
            <a:ext cx="8229600" cy="827747"/>
          </a:xfrm>
        </p:spPr>
        <p:txBody>
          <a:bodyPr/>
          <a:lstStyle/>
          <a:p>
            <a:pPr lvl="0">
              <a:buNone/>
            </a:pPr>
            <a:r>
              <a:rPr lang="cs-CZ" sz="2000" b="1" u="sng" dirty="0" smtClean="0">
                <a:solidFill>
                  <a:srgbClr val="0000FF"/>
                </a:solidFill>
              </a:rPr>
              <a:t>Těleso, látka - test – List </a:t>
            </a:r>
            <a:r>
              <a:rPr lang="cs-CZ" sz="2000" b="1" u="sng" dirty="0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</p:spPr>
        <p:txBody>
          <a:bodyPr lIns="91440" tIns="45720" rIns="91440" bIns="45720"/>
          <a:lstStyle/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1600" b="1" u="sng" dirty="0" smtClean="0">
                <a:latin typeface="Calibri"/>
              </a:rPr>
              <a:t>Úkol č.       Zadání                                                                             Nabídka odpovědí</a:t>
            </a:r>
          </a:p>
          <a:p>
            <a:pPr marL="457200" lvl="0" indent="-45720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7.       Plynné těleso                          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má vlastní objem i vlastní tvar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</a:t>
            </a:r>
            <a:r>
              <a:rPr lang="cs-CZ" sz="2000" b="1" dirty="0" smtClean="0">
                <a:latin typeface="Calibri"/>
              </a:rPr>
              <a:t> B  </a:t>
            </a:r>
            <a:r>
              <a:rPr lang="cs-CZ" sz="2000" dirty="0" smtClean="0">
                <a:latin typeface="Calibri"/>
              </a:rPr>
              <a:t>má vlastní objem a proměnný tvar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nemá vlastní objem a má vlastní tvar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nemá vlastní objem ani tvar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------------------------------------------------------------------------------------------------------   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8.      Které z uvedených těles má                 </a:t>
            </a:r>
            <a:r>
              <a:rPr lang="cs-CZ" sz="2000" b="1" dirty="0" smtClean="0">
                <a:latin typeface="Calibri"/>
              </a:rPr>
              <a:t>A</a:t>
            </a:r>
            <a:r>
              <a:rPr lang="cs-CZ" sz="2000" dirty="0" smtClean="0">
                <a:latin typeface="Calibri"/>
              </a:rPr>
              <a:t>  plynné těleso     </a:t>
            </a:r>
            <a:r>
              <a:rPr lang="cs-CZ" sz="2000" b="1" dirty="0" smtClean="0">
                <a:latin typeface="Calibri"/>
              </a:rPr>
              <a:t>C</a:t>
            </a:r>
            <a:r>
              <a:rPr lang="cs-CZ" sz="2000" dirty="0" smtClean="0">
                <a:latin typeface="Calibri"/>
              </a:rPr>
              <a:t>  kapalné těleso 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vlastní tvar?                                             </a:t>
            </a:r>
            <a:r>
              <a:rPr lang="cs-CZ" sz="2000" b="1" dirty="0" smtClean="0">
                <a:latin typeface="Calibri"/>
              </a:rPr>
              <a:t>B  </a:t>
            </a:r>
            <a:r>
              <a:rPr lang="cs-CZ" sz="2000" dirty="0" smtClean="0">
                <a:latin typeface="Calibri"/>
              </a:rPr>
              <a:t>pevné těleso      </a:t>
            </a:r>
            <a:r>
              <a:rPr lang="cs-CZ" sz="2000" b="1" dirty="0" smtClean="0">
                <a:latin typeface="Calibri"/>
              </a:rPr>
              <a:t>D  </a:t>
            </a:r>
            <a:r>
              <a:rPr lang="cs-CZ" sz="2000" dirty="0" smtClean="0">
                <a:latin typeface="Calibri"/>
              </a:rPr>
              <a:t>všechna tělesa                                                                                                                                             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-------------------------------------------------------------------------------------------------------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>
                <a:latin typeface="Calibri"/>
              </a:rPr>
              <a:t>9</a:t>
            </a:r>
            <a:r>
              <a:rPr lang="cs-CZ" sz="2000" dirty="0" smtClean="0">
                <a:latin typeface="Calibri"/>
              </a:rPr>
              <a:t>.     Velikost atomu je přibližně rovna :                       </a:t>
            </a:r>
            <a:r>
              <a:rPr lang="cs-CZ" sz="2000" b="1" dirty="0" smtClean="0">
                <a:latin typeface="Calibri"/>
              </a:rPr>
              <a:t> A  </a:t>
            </a:r>
            <a:r>
              <a:rPr lang="cs-CZ" sz="2000" dirty="0" smtClean="0">
                <a:latin typeface="Calibri"/>
              </a:rPr>
              <a:t>0,000 01 mm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 B   </a:t>
            </a:r>
            <a:r>
              <a:rPr lang="cs-CZ" sz="2000" dirty="0" smtClean="0">
                <a:latin typeface="Calibri"/>
              </a:rPr>
              <a:t>0,000 001 mm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C   </a:t>
            </a:r>
            <a:r>
              <a:rPr lang="cs-CZ" sz="2000" dirty="0" smtClean="0">
                <a:latin typeface="Calibri"/>
              </a:rPr>
              <a:t>0,000 000 1 mm 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</a:t>
            </a:r>
            <a:r>
              <a:rPr lang="cs-CZ" sz="2000" b="1" dirty="0" smtClean="0">
                <a:latin typeface="Calibri"/>
              </a:rPr>
              <a:t>D</a:t>
            </a:r>
            <a:r>
              <a:rPr lang="cs-CZ" sz="2000" dirty="0" smtClean="0">
                <a:latin typeface="Calibri"/>
              </a:rPr>
              <a:t>   0,000 000 01 mm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   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Font typeface="Arial" pitchFamily="34"/>
              <a:buChar char="•"/>
            </a:pPr>
            <a:endParaRPr lang="cs-CZ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5715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10401" y="296997"/>
            <a:ext cx="8229600" cy="827747"/>
          </a:xfrm>
        </p:spPr>
        <p:txBody>
          <a:bodyPr/>
          <a:lstStyle/>
          <a:p>
            <a:pPr lvl="0">
              <a:buNone/>
            </a:pPr>
            <a:r>
              <a:rPr lang="cs-CZ" sz="2000" b="1" u="sng" dirty="0" smtClean="0">
                <a:solidFill>
                  <a:srgbClr val="FF0000"/>
                </a:solidFill>
              </a:rPr>
              <a:t>Těleso, látka - test – řešení</a:t>
            </a:r>
            <a:endParaRPr lang="cs-CZ" sz="2000" b="1" u="sng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</p:spPr>
        <p:txBody>
          <a:bodyPr lIns="91440" tIns="45720" rIns="91440" bIns="45720"/>
          <a:lstStyle/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b="1" u="sng" dirty="0" smtClean="0">
                <a:latin typeface="Calibri"/>
              </a:rPr>
              <a:t>Úkol č.   Správ. odpověď                                                                  </a:t>
            </a:r>
          </a:p>
          <a:p>
            <a:pPr marL="457200" lvl="0" indent="-45720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</a:t>
            </a:r>
            <a:r>
              <a:rPr sz="2000" smtClean="0">
                <a:latin typeface="Calibri"/>
              </a:rPr>
              <a:t> </a:t>
            </a:r>
            <a:r>
              <a:rPr sz="2000" smtClean="0">
                <a:latin typeface="Calibri"/>
              </a:rPr>
              <a:t>  </a:t>
            </a:r>
            <a:r>
              <a:rPr lang="cs-CZ" sz="2000" dirty="0" smtClean="0">
                <a:latin typeface="Calibri"/>
              </a:rPr>
              <a:t>                                                         </a:t>
            </a:r>
            <a:r>
              <a:rPr lang="cs-CZ" sz="2000" b="1" u="sng" dirty="0" smtClean="0">
                <a:latin typeface="Calibri"/>
              </a:rPr>
              <a:t>Hodnocení :</a:t>
            </a:r>
            <a:endParaRPr lang="cs-CZ" sz="2000" b="1" u="sng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</a:t>
            </a:r>
            <a:r>
              <a:rPr lang="cs-CZ" sz="2000" dirty="0" smtClean="0">
                <a:latin typeface="Calibri"/>
              </a:rPr>
              <a:t>       </a:t>
            </a:r>
            <a:r>
              <a:rPr lang="cs-CZ" sz="2000" b="1" dirty="0" smtClean="0">
                <a:latin typeface="Calibri"/>
              </a:rPr>
              <a:t>                                                    </a:t>
            </a:r>
            <a:r>
              <a:rPr lang="cs-CZ" sz="2000" b="1" dirty="0" smtClean="0">
                <a:latin typeface="Calibri"/>
              </a:rPr>
              <a:t>9 b. – 8 b.                       </a:t>
            </a:r>
            <a:r>
              <a:rPr lang="cs-CZ" sz="2000" b="1" dirty="0" smtClean="0">
                <a:solidFill>
                  <a:srgbClr val="00B0F0"/>
                </a:solidFill>
                <a:latin typeface="Calibri"/>
              </a:rPr>
              <a:t>1</a:t>
            </a:r>
            <a:endParaRPr lang="cs-CZ" sz="2000" dirty="0" smtClean="0">
              <a:solidFill>
                <a:srgbClr val="00B0F0"/>
              </a:solidFill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</a:t>
            </a:r>
            <a:r>
              <a:rPr lang="cs-CZ" sz="2000" dirty="0" smtClean="0">
                <a:latin typeface="Calibri"/>
              </a:rPr>
              <a:t>       </a:t>
            </a:r>
            <a:r>
              <a:rPr lang="cs-CZ" sz="2000" b="1" dirty="0" smtClean="0">
                <a:latin typeface="Calibri"/>
              </a:rPr>
              <a:t>                                                    </a:t>
            </a:r>
            <a:r>
              <a:rPr lang="cs-CZ" sz="2000" b="1" dirty="0" smtClean="0">
                <a:latin typeface="Calibri"/>
              </a:rPr>
              <a:t>7 b. – 6 b.                       </a:t>
            </a:r>
            <a:r>
              <a:rPr lang="cs-CZ" sz="2000" b="1" dirty="0" smtClean="0">
                <a:solidFill>
                  <a:srgbClr val="00B0F0"/>
                </a:solidFill>
                <a:latin typeface="Calibri"/>
              </a:rPr>
              <a:t>2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</a:t>
            </a:r>
            <a:r>
              <a:rPr lang="cs-CZ" sz="2000" dirty="0" smtClean="0">
                <a:latin typeface="Calibri"/>
              </a:rPr>
              <a:t>        </a:t>
            </a:r>
            <a:r>
              <a:rPr lang="cs-CZ" sz="2000" b="1" dirty="0" smtClean="0">
                <a:latin typeface="Calibri"/>
              </a:rPr>
              <a:t>                                                    </a:t>
            </a:r>
            <a:r>
              <a:rPr lang="cs-CZ" sz="2000" b="1" dirty="0" smtClean="0">
                <a:latin typeface="Calibri"/>
              </a:rPr>
              <a:t>5 b. – 4 b.                       </a:t>
            </a:r>
            <a:r>
              <a:rPr lang="cs-CZ" sz="2000" b="1" dirty="0" smtClean="0">
                <a:solidFill>
                  <a:srgbClr val="00B0F0"/>
                </a:solidFill>
                <a:latin typeface="Calibri"/>
              </a:rPr>
              <a:t>3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</a:t>
            </a:r>
            <a:r>
              <a:rPr lang="cs-CZ" sz="2000" dirty="0" smtClean="0">
                <a:latin typeface="Calibri"/>
              </a:rPr>
              <a:t>        </a:t>
            </a:r>
            <a:r>
              <a:rPr lang="cs-CZ" sz="2000" b="1" dirty="0" smtClean="0">
                <a:latin typeface="Calibri"/>
              </a:rPr>
              <a:t>                                                    3 </a:t>
            </a:r>
            <a:r>
              <a:rPr lang="cs-CZ" sz="2000" b="1" dirty="0" smtClean="0">
                <a:latin typeface="Calibri"/>
              </a:rPr>
              <a:t>b. – 2 b.                       </a:t>
            </a:r>
            <a:r>
              <a:rPr lang="cs-CZ" sz="2000" b="1" dirty="0" smtClean="0">
                <a:solidFill>
                  <a:srgbClr val="00B0F0"/>
                </a:solidFill>
                <a:latin typeface="Calibri"/>
              </a:rPr>
              <a:t>4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</a:t>
            </a:r>
            <a:r>
              <a:rPr sz="2000" smtClean="0">
                <a:latin typeface="Calibri"/>
              </a:rPr>
              <a:t> </a:t>
            </a:r>
            <a:r>
              <a:rPr sz="2000" smtClean="0">
                <a:latin typeface="Calibri"/>
              </a:rPr>
              <a:t>       </a:t>
            </a:r>
            <a:r>
              <a:rPr lang="cs-CZ" sz="2000" dirty="0" smtClean="0">
                <a:latin typeface="Calibri"/>
              </a:rPr>
              <a:t>         </a:t>
            </a:r>
            <a:r>
              <a:rPr lang="cs-CZ" sz="2000" b="1" dirty="0" smtClean="0">
                <a:latin typeface="Calibri"/>
              </a:rPr>
              <a:t>                                           </a:t>
            </a:r>
            <a:r>
              <a:rPr lang="cs-CZ" sz="2000" b="1" dirty="0" smtClean="0">
                <a:latin typeface="Calibri"/>
              </a:rPr>
              <a:t>1 b. – 0 b.                      </a:t>
            </a:r>
            <a:r>
              <a:rPr lang="cs-CZ" sz="2000" b="1" dirty="0" smtClean="0">
                <a:solidFill>
                  <a:srgbClr val="00B0F0"/>
                </a:solidFill>
                <a:latin typeface="Calibri"/>
              </a:rPr>
              <a:t> 5</a:t>
            </a: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</a:t>
            </a:r>
            <a:r>
              <a:rPr lang="cs-CZ" sz="2000" dirty="0" smtClean="0">
                <a:latin typeface="Calibri"/>
              </a:rPr>
              <a:t>         </a:t>
            </a:r>
            <a:r>
              <a:rPr lang="cs-CZ" sz="2000" b="1" dirty="0" smtClean="0">
                <a:latin typeface="Calibri"/>
              </a:rPr>
              <a:t>  </a:t>
            </a:r>
            <a:r>
              <a:rPr lang="cs-CZ" sz="2000" dirty="0" smtClean="0">
                <a:latin typeface="Calibri"/>
              </a:rPr>
              <a:t>    </a:t>
            </a:r>
            <a:endParaRPr lang="cs-CZ" sz="2000" dirty="0" smtClean="0">
              <a:latin typeface="Calibri"/>
            </a:endParaRP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</a:t>
            </a:r>
            <a:endParaRPr lang="cs-CZ" sz="2000" b="1" dirty="0" smtClean="0">
              <a:latin typeface="Calibri"/>
            </a:endParaRPr>
          </a:p>
          <a:p>
            <a:pPr marL="0" lvl="0" indent="0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</a:t>
            </a: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None/>
            </a:pPr>
            <a:r>
              <a:rPr lang="cs-CZ" sz="2000" dirty="0" smtClean="0">
                <a:latin typeface="Calibri"/>
              </a:rPr>
              <a:t>                                                                                                </a:t>
            </a:r>
            <a:endParaRPr lang="cs-CZ" sz="2000" dirty="0">
              <a:latin typeface="Calibri"/>
            </a:endParaRPr>
          </a:p>
          <a:p>
            <a:pPr marL="343082" lvl="0" indent="-343082" hangingPunct="1">
              <a:spcBef>
                <a:spcPts val="800"/>
              </a:spcBef>
              <a:spcAft>
                <a:spcPts val="0"/>
              </a:spcAft>
              <a:buSzPct val="100000"/>
              <a:buFont typeface="Arial" pitchFamily="34"/>
              <a:buChar char="•"/>
            </a:pPr>
            <a:endParaRPr lang="cs-CZ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139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336</Words>
  <Application>Microsoft Office PowerPoint</Application>
  <PresentationFormat>Předvádění na obrazovce (4:3)</PresentationFormat>
  <Paragraphs>58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systému Office</vt:lpstr>
      <vt:lpstr>Těleso, látka - test – list 1 </vt:lpstr>
      <vt:lpstr>Těleso, látka - test – list 2 </vt:lpstr>
      <vt:lpstr>Těleso, látka - test – List 3</vt:lpstr>
      <vt:lpstr>Těleso, látka - test – řešení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Č A S</dc:title>
  <dc:creator>Škola</dc:creator>
  <cp:lastModifiedBy>ZCH</cp:lastModifiedBy>
  <cp:revision>57</cp:revision>
  <dcterms:created xsi:type="dcterms:W3CDTF">2012-06-01T22:10:47Z</dcterms:created>
  <dcterms:modified xsi:type="dcterms:W3CDTF">2020-10-30T07:47:08Z</dcterms:modified>
</cp:coreProperties>
</file>