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0" y="263691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>
                <a:solidFill>
                  <a:srgbClr val="FF0000"/>
                </a:solidFill>
              </a:rPr>
              <a:t>Kalorimetrická rovnice</a:t>
            </a:r>
          </a:p>
          <a:p>
            <a:pPr algn="ctr"/>
            <a:r>
              <a:rPr lang="cs-CZ" sz="4800" b="1" dirty="0">
                <a:solidFill>
                  <a:srgbClr val="FF0000"/>
                </a:solidFill>
              </a:rPr>
              <a:t>- řešení úloh</a:t>
            </a: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539552" y="5105400"/>
            <a:ext cx="7854696" cy="1752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74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75848"/>
            <a:ext cx="91440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Př.1: Železný váleček o hmotnosti 100 g a teplotě 100 °C byl vložen do vody v kalorimetru o teplotě 15°C a objemu 0,5 l. Jaká teplota bude naměřena po ustálení?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1899" y="1276177"/>
            <a:ext cx="4139952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Teplejší váleček:</a:t>
            </a:r>
          </a:p>
          <a:p>
            <a:endParaRPr lang="cs-CZ" sz="2400" b="1" dirty="0"/>
          </a:p>
          <a:p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 = 450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 = 100 g = 0,1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1</a:t>
            </a:r>
            <a:r>
              <a:rPr lang="cs-CZ" sz="2400" dirty="0"/>
              <a:t> = 100°C</a:t>
            </a:r>
          </a:p>
          <a:p>
            <a:r>
              <a:rPr lang="cs-CZ" sz="2400" dirty="0"/>
              <a:t>t = ? °C</a:t>
            </a:r>
          </a:p>
        </p:txBody>
      </p:sp>
      <p:grpSp>
        <p:nvGrpSpPr>
          <p:cNvPr id="4" name="Skupina 3"/>
          <p:cNvGrpSpPr/>
          <p:nvPr/>
        </p:nvGrpSpPr>
        <p:grpSpPr>
          <a:xfrm>
            <a:off x="1291907" y="1715959"/>
            <a:ext cx="1143008" cy="714380"/>
            <a:chOff x="2627784" y="5085184"/>
            <a:chExt cx="1008112" cy="965721"/>
          </a:xfrm>
        </p:grpSpPr>
        <p:sp>
          <p:nvSpPr>
            <p:cNvPr id="5" name="TextovéPole 4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7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ovéPole 7"/>
          <p:cNvSpPr txBox="1"/>
          <p:nvPr/>
        </p:nvSpPr>
        <p:spPr>
          <a:xfrm>
            <a:off x="4716015" y="1276177"/>
            <a:ext cx="4139952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Chladnější voda:</a:t>
            </a:r>
          </a:p>
          <a:p>
            <a:endParaRPr lang="cs-CZ" sz="2400" b="1" dirty="0"/>
          </a:p>
          <a:p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 = 4 180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2</a:t>
            </a:r>
            <a:r>
              <a:rPr lang="cs-CZ" sz="2400" dirty="0"/>
              <a:t> = 0,5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2</a:t>
            </a:r>
            <a:r>
              <a:rPr lang="cs-CZ" sz="2400" dirty="0"/>
              <a:t> = 15°C</a:t>
            </a:r>
          </a:p>
          <a:p>
            <a:r>
              <a:rPr lang="cs-CZ" sz="2400" dirty="0"/>
              <a:t>t = ? °C</a:t>
            </a:r>
          </a:p>
        </p:txBody>
      </p:sp>
      <p:grpSp>
        <p:nvGrpSpPr>
          <p:cNvPr id="9" name="Skupina 8"/>
          <p:cNvGrpSpPr/>
          <p:nvPr/>
        </p:nvGrpSpPr>
        <p:grpSpPr>
          <a:xfrm>
            <a:off x="6124989" y="1731638"/>
            <a:ext cx="1143008" cy="714380"/>
            <a:chOff x="2627784" y="5085184"/>
            <a:chExt cx="1008112" cy="965721"/>
          </a:xfrm>
        </p:grpSpPr>
        <p:sp>
          <p:nvSpPr>
            <p:cNvPr id="10" name="TextovéPole 9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12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Obdélník 12"/>
          <p:cNvSpPr/>
          <p:nvPr/>
        </p:nvSpPr>
        <p:spPr>
          <a:xfrm>
            <a:off x="1876130" y="3694162"/>
            <a:ext cx="21447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c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. ( t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4" name="Obdélník 13"/>
          <p:cNvSpPr/>
          <p:nvPr/>
        </p:nvSpPr>
        <p:spPr>
          <a:xfrm>
            <a:off x="3827032" y="3694162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 . ( t – t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5" name="Obdélník 14"/>
          <p:cNvSpPr/>
          <p:nvPr/>
        </p:nvSpPr>
        <p:spPr>
          <a:xfrm>
            <a:off x="1213902" y="4155827"/>
            <a:ext cx="26131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450 . 0,1 . ( 100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6" name="Obdélník 15"/>
          <p:cNvSpPr/>
          <p:nvPr/>
        </p:nvSpPr>
        <p:spPr>
          <a:xfrm>
            <a:off x="3873544" y="4141618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4 180 . 0,5 . ( t – 15)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7" name="Obdélník 16"/>
          <p:cNvSpPr/>
          <p:nvPr/>
        </p:nvSpPr>
        <p:spPr>
          <a:xfrm>
            <a:off x="2076939" y="4579685"/>
            <a:ext cx="19287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45. ( 100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8" name="Obdélník 17"/>
          <p:cNvSpPr/>
          <p:nvPr/>
        </p:nvSpPr>
        <p:spPr>
          <a:xfrm>
            <a:off x="3873544" y="4579685"/>
            <a:ext cx="23076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2 090 . ( t – 15)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9" name="Obdélník 18"/>
          <p:cNvSpPr/>
          <p:nvPr/>
        </p:nvSpPr>
        <p:spPr>
          <a:xfrm>
            <a:off x="2081875" y="5041350"/>
            <a:ext cx="18250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4 500 – 45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0" name="Obdélník 19"/>
          <p:cNvSpPr/>
          <p:nvPr/>
        </p:nvSpPr>
        <p:spPr>
          <a:xfrm>
            <a:off x="3827032" y="5019134"/>
            <a:ext cx="3287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2 090 . t – 31 350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1" name="Obdélník 20"/>
          <p:cNvSpPr/>
          <p:nvPr/>
        </p:nvSpPr>
        <p:spPr>
          <a:xfrm>
            <a:off x="1836944" y="5503015"/>
            <a:ext cx="20699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4 500 + 31 350</a:t>
            </a:r>
            <a:endParaRPr lang="cs-CZ" sz="2400" dirty="0"/>
          </a:p>
        </p:txBody>
      </p:sp>
      <p:sp>
        <p:nvSpPr>
          <p:cNvPr id="22" name="Obdélník 21"/>
          <p:cNvSpPr/>
          <p:nvPr/>
        </p:nvSpPr>
        <p:spPr>
          <a:xfrm>
            <a:off x="3827031" y="5505775"/>
            <a:ext cx="3287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2 090 . t + 45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3" name="Obdélník 22"/>
          <p:cNvSpPr/>
          <p:nvPr/>
        </p:nvSpPr>
        <p:spPr>
          <a:xfrm>
            <a:off x="2721453" y="5964680"/>
            <a:ext cx="1105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35 850</a:t>
            </a:r>
            <a:endParaRPr lang="cs-CZ" sz="2400" dirty="0"/>
          </a:p>
        </p:txBody>
      </p:sp>
      <p:sp>
        <p:nvSpPr>
          <p:cNvPr id="24" name="Obdélník 23"/>
          <p:cNvSpPr/>
          <p:nvPr/>
        </p:nvSpPr>
        <p:spPr>
          <a:xfrm>
            <a:off x="3777084" y="5960811"/>
            <a:ext cx="15603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2 135 . t</a:t>
            </a:r>
            <a:endParaRPr lang="cs-CZ" sz="2400" dirty="0"/>
          </a:p>
        </p:txBody>
      </p:sp>
      <p:sp>
        <p:nvSpPr>
          <p:cNvPr id="25" name="Obdélník 24"/>
          <p:cNvSpPr/>
          <p:nvPr/>
        </p:nvSpPr>
        <p:spPr>
          <a:xfrm>
            <a:off x="3454723" y="6424181"/>
            <a:ext cx="31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t</a:t>
            </a:r>
            <a:endParaRPr lang="cs-CZ" sz="2400" dirty="0"/>
          </a:p>
        </p:txBody>
      </p:sp>
      <p:sp>
        <p:nvSpPr>
          <p:cNvPr id="26" name="Obdélník 25"/>
          <p:cNvSpPr/>
          <p:nvPr/>
        </p:nvSpPr>
        <p:spPr>
          <a:xfrm>
            <a:off x="3791802" y="6380316"/>
            <a:ext cx="21483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35 850 : 2 135</a:t>
            </a:r>
            <a:endParaRPr lang="cs-CZ" sz="2400" dirty="0"/>
          </a:p>
        </p:txBody>
      </p:sp>
      <p:sp>
        <p:nvSpPr>
          <p:cNvPr id="27" name="Obdélník 26"/>
          <p:cNvSpPr/>
          <p:nvPr/>
        </p:nvSpPr>
        <p:spPr>
          <a:xfrm>
            <a:off x="5936704" y="6396335"/>
            <a:ext cx="1290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16,8 °C</a:t>
            </a:r>
            <a:endParaRPr lang="cs-CZ" sz="24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7211540" y="4429507"/>
            <a:ext cx="1890964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Výsledná teplota vody s železným válečkem je 16,8 °C.</a:t>
            </a:r>
          </a:p>
        </p:txBody>
      </p:sp>
    </p:spTree>
    <p:extLst>
      <p:ext uri="{BB962C8B-B14F-4D97-AF65-F5344CB8AC3E}">
        <p14:creationId xmlns:p14="http://schemas.microsoft.com/office/powerpoint/2010/main" val="292869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75848"/>
            <a:ext cx="91440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Př.2: Hliníkový váleček o hmotnosti 100 g a teplotě 100 °C byl vložen do vody v kalorimetru o teplotě 15°C a objemu 0,5 l. Jaká teplota bude naměřena po ustálení?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1899" y="1276177"/>
            <a:ext cx="4139952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Teplejší váleček:</a:t>
            </a:r>
          </a:p>
          <a:p>
            <a:endParaRPr lang="cs-CZ" sz="2400" dirty="0"/>
          </a:p>
          <a:p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 = 896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 = 100 g = 0,1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1</a:t>
            </a:r>
            <a:r>
              <a:rPr lang="cs-CZ" sz="2400" dirty="0"/>
              <a:t> = 100°C</a:t>
            </a:r>
          </a:p>
          <a:p>
            <a:r>
              <a:rPr lang="cs-CZ" sz="2400" dirty="0"/>
              <a:t>t = ? °C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716015" y="1276177"/>
            <a:ext cx="4139952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Chladnější voda:</a:t>
            </a:r>
          </a:p>
          <a:p>
            <a:endParaRPr lang="cs-CZ" sz="2400" dirty="0"/>
          </a:p>
          <a:p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 = 4 180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2</a:t>
            </a:r>
            <a:r>
              <a:rPr lang="cs-CZ" sz="2400" dirty="0"/>
              <a:t> = 0,5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2</a:t>
            </a:r>
            <a:r>
              <a:rPr lang="cs-CZ" sz="2400" dirty="0"/>
              <a:t> = 15°C</a:t>
            </a:r>
          </a:p>
          <a:p>
            <a:r>
              <a:rPr lang="cs-CZ" sz="2400" dirty="0"/>
              <a:t>t = ? °C</a:t>
            </a:r>
          </a:p>
        </p:txBody>
      </p:sp>
      <p:grpSp>
        <p:nvGrpSpPr>
          <p:cNvPr id="5" name="Skupina 4"/>
          <p:cNvGrpSpPr/>
          <p:nvPr/>
        </p:nvGrpSpPr>
        <p:grpSpPr>
          <a:xfrm>
            <a:off x="1142976" y="1714488"/>
            <a:ext cx="1143008" cy="714380"/>
            <a:chOff x="2627784" y="5085184"/>
            <a:chExt cx="1008112" cy="965721"/>
          </a:xfrm>
        </p:grpSpPr>
        <p:sp>
          <p:nvSpPr>
            <p:cNvPr id="6" name="TextovéPole 5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8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Skupina 8"/>
          <p:cNvGrpSpPr/>
          <p:nvPr/>
        </p:nvGrpSpPr>
        <p:grpSpPr>
          <a:xfrm>
            <a:off x="6072198" y="1785926"/>
            <a:ext cx="1143008" cy="714380"/>
            <a:chOff x="2627784" y="5085184"/>
            <a:chExt cx="1008112" cy="965721"/>
          </a:xfrm>
        </p:grpSpPr>
        <p:sp>
          <p:nvSpPr>
            <p:cNvPr id="10" name="TextovéPole 9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12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Obdélník 12"/>
          <p:cNvSpPr/>
          <p:nvPr/>
        </p:nvSpPr>
        <p:spPr>
          <a:xfrm>
            <a:off x="0" y="3714752"/>
            <a:ext cx="321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. ( t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4" name="Obdélník 13"/>
          <p:cNvSpPr/>
          <p:nvPr/>
        </p:nvSpPr>
        <p:spPr>
          <a:xfrm>
            <a:off x="3827032" y="3694162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 . ( t – t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5" name="Obdélník 14"/>
          <p:cNvSpPr/>
          <p:nvPr/>
        </p:nvSpPr>
        <p:spPr>
          <a:xfrm>
            <a:off x="0" y="4143380"/>
            <a:ext cx="37861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896 . 0,1 . ( 100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6" name="Obdélník 15"/>
          <p:cNvSpPr/>
          <p:nvPr/>
        </p:nvSpPr>
        <p:spPr>
          <a:xfrm>
            <a:off x="3873544" y="4141618"/>
            <a:ext cx="36988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4 180 . 0,5 . ( t – 15)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7" name="Obdélník 16"/>
          <p:cNvSpPr/>
          <p:nvPr/>
        </p:nvSpPr>
        <p:spPr>
          <a:xfrm>
            <a:off x="0" y="4572008"/>
            <a:ext cx="321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= 89,6. ( 100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8" name="Obdélník 17"/>
          <p:cNvSpPr/>
          <p:nvPr/>
        </p:nvSpPr>
        <p:spPr>
          <a:xfrm>
            <a:off x="3857620" y="4500570"/>
            <a:ext cx="31273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2 090 . ( t – 15)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9" name="Obdélník 18"/>
          <p:cNvSpPr/>
          <p:nvPr/>
        </p:nvSpPr>
        <p:spPr>
          <a:xfrm>
            <a:off x="0" y="4929198"/>
            <a:ext cx="30003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8 960 – 89,6.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0" name="Obdélník 19"/>
          <p:cNvSpPr/>
          <p:nvPr/>
        </p:nvSpPr>
        <p:spPr>
          <a:xfrm>
            <a:off x="3929058" y="4929198"/>
            <a:ext cx="3287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2 090 . t – 31 350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1" name="Obdélník 20"/>
          <p:cNvSpPr/>
          <p:nvPr/>
        </p:nvSpPr>
        <p:spPr>
          <a:xfrm>
            <a:off x="1836944" y="5503015"/>
            <a:ext cx="20699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8 960 + 31 350</a:t>
            </a:r>
            <a:endParaRPr lang="cs-CZ" sz="2400" dirty="0"/>
          </a:p>
        </p:txBody>
      </p:sp>
      <p:sp>
        <p:nvSpPr>
          <p:cNvPr id="22" name="Obdélník 21"/>
          <p:cNvSpPr/>
          <p:nvPr/>
        </p:nvSpPr>
        <p:spPr>
          <a:xfrm>
            <a:off x="3827031" y="5505775"/>
            <a:ext cx="3287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2 090 . t + 89,6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3" name="Obdélník 22"/>
          <p:cNvSpPr/>
          <p:nvPr/>
        </p:nvSpPr>
        <p:spPr>
          <a:xfrm>
            <a:off x="2721453" y="5964680"/>
            <a:ext cx="1105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40 310</a:t>
            </a:r>
            <a:endParaRPr lang="cs-CZ" sz="2400" dirty="0"/>
          </a:p>
        </p:txBody>
      </p:sp>
      <p:sp>
        <p:nvSpPr>
          <p:cNvPr id="24" name="Obdélník 23"/>
          <p:cNvSpPr/>
          <p:nvPr/>
        </p:nvSpPr>
        <p:spPr>
          <a:xfrm>
            <a:off x="3777084" y="5960811"/>
            <a:ext cx="20190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2 179,6 . t</a:t>
            </a:r>
            <a:endParaRPr lang="cs-CZ" sz="2400" dirty="0"/>
          </a:p>
        </p:txBody>
      </p:sp>
      <p:sp>
        <p:nvSpPr>
          <p:cNvPr id="25" name="Obdélník 24"/>
          <p:cNvSpPr/>
          <p:nvPr/>
        </p:nvSpPr>
        <p:spPr>
          <a:xfrm>
            <a:off x="3454723" y="6424181"/>
            <a:ext cx="31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t</a:t>
            </a:r>
            <a:endParaRPr lang="cs-CZ" sz="2400" dirty="0"/>
          </a:p>
        </p:txBody>
      </p:sp>
      <p:sp>
        <p:nvSpPr>
          <p:cNvPr id="26" name="Obdélník 25"/>
          <p:cNvSpPr/>
          <p:nvPr/>
        </p:nvSpPr>
        <p:spPr>
          <a:xfrm>
            <a:off x="3791802" y="6380316"/>
            <a:ext cx="24363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40 310 : 2 179,9</a:t>
            </a:r>
            <a:endParaRPr lang="cs-CZ" sz="2400" dirty="0"/>
          </a:p>
        </p:txBody>
      </p:sp>
      <p:sp>
        <p:nvSpPr>
          <p:cNvPr id="27" name="Obdélník 26"/>
          <p:cNvSpPr/>
          <p:nvPr/>
        </p:nvSpPr>
        <p:spPr>
          <a:xfrm>
            <a:off x="6012160" y="6396335"/>
            <a:ext cx="1290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18,5 °C</a:t>
            </a:r>
            <a:endParaRPr lang="cs-CZ" sz="24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7253036" y="4919008"/>
            <a:ext cx="1890964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Výsledná teplota vody s hliníkovým válečkem je 18,5 °C.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75848"/>
            <a:ext cx="91440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Př.3: Železný odlitek, který má teplotu 520°C a hmotnost 6,8 kg, je třeba ochladit v lázni. Lázeň obsahuje 30 litrů chladné vody, jejíž teplota je přibližně 8°C. Vypočítej, o kolik °C se při ponoření odlitku lázeň ohřeje.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1899" y="1276177"/>
            <a:ext cx="4139952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Železný odlitek:</a:t>
            </a:r>
          </a:p>
          <a:p>
            <a:endParaRPr lang="cs-CZ" sz="2400" dirty="0"/>
          </a:p>
          <a:p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 = 450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 = 6,8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1</a:t>
            </a:r>
            <a:r>
              <a:rPr lang="cs-CZ" sz="2400" dirty="0"/>
              <a:t> = 520°C</a:t>
            </a:r>
          </a:p>
          <a:p>
            <a:r>
              <a:rPr lang="cs-CZ" sz="2400" dirty="0"/>
              <a:t>t = ? °C</a:t>
            </a:r>
          </a:p>
        </p:txBody>
      </p:sp>
      <p:grpSp>
        <p:nvGrpSpPr>
          <p:cNvPr id="4" name="Skupina 3"/>
          <p:cNvGrpSpPr/>
          <p:nvPr/>
        </p:nvGrpSpPr>
        <p:grpSpPr>
          <a:xfrm>
            <a:off x="1142976" y="1714488"/>
            <a:ext cx="1143008" cy="714380"/>
            <a:chOff x="2627784" y="5085184"/>
            <a:chExt cx="1008112" cy="965721"/>
          </a:xfrm>
        </p:grpSpPr>
        <p:sp>
          <p:nvSpPr>
            <p:cNvPr id="5" name="TextovéPole 4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7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ovéPole 7"/>
          <p:cNvSpPr txBox="1"/>
          <p:nvPr/>
        </p:nvSpPr>
        <p:spPr>
          <a:xfrm>
            <a:off x="4716015" y="1276177"/>
            <a:ext cx="4139952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Chladnější voda:</a:t>
            </a:r>
          </a:p>
          <a:p>
            <a:endParaRPr lang="cs-CZ" sz="2400" dirty="0"/>
          </a:p>
          <a:p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 = 4 180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2</a:t>
            </a:r>
            <a:r>
              <a:rPr lang="cs-CZ" sz="2400" dirty="0"/>
              <a:t> = 30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2</a:t>
            </a:r>
            <a:r>
              <a:rPr lang="cs-CZ" sz="2400" dirty="0"/>
              <a:t> = 8°C</a:t>
            </a:r>
          </a:p>
          <a:p>
            <a:r>
              <a:rPr lang="cs-CZ" sz="2400" dirty="0"/>
              <a:t>t = ? °C</a:t>
            </a:r>
          </a:p>
        </p:txBody>
      </p:sp>
      <p:grpSp>
        <p:nvGrpSpPr>
          <p:cNvPr id="9" name="Skupina 8"/>
          <p:cNvGrpSpPr/>
          <p:nvPr/>
        </p:nvGrpSpPr>
        <p:grpSpPr>
          <a:xfrm>
            <a:off x="6072198" y="1785926"/>
            <a:ext cx="1143008" cy="714380"/>
            <a:chOff x="2627784" y="5085184"/>
            <a:chExt cx="1008112" cy="965721"/>
          </a:xfrm>
        </p:grpSpPr>
        <p:sp>
          <p:nvSpPr>
            <p:cNvPr id="10" name="TextovéPole 9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12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Obdélník 12"/>
          <p:cNvSpPr/>
          <p:nvPr/>
        </p:nvSpPr>
        <p:spPr>
          <a:xfrm>
            <a:off x="0" y="3714752"/>
            <a:ext cx="321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. ( t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4" name="Obdélník 13"/>
          <p:cNvSpPr/>
          <p:nvPr/>
        </p:nvSpPr>
        <p:spPr>
          <a:xfrm>
            <a:off x="0" y="4572008"/>
            <a:ext cx="321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= 3 060 . (520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5" name="Obdélník 14"/>
          <p:cNvSpPr/>
          <p:nvPr/>
        </p:nvSpPr>
        <p:spPr>
          <a:xfrm>
            <a:off x="0" y="4929198"/>
            <a:ext cx="3347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1 591 200 – 3 060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6" name="Obdélník 15"/>
          <p:cNvSpPr/>
          <p:nvPr/>
        </p:nvSpPr>
        <p:spPr>
          <a:xfrm>
            <a:off x="0" y="4143380"/>
            <a:ext cx="37861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450 . 6,8 . ( 520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7" name="Obdélník 16"/>
          <p:cNvSpPr/>
          <p:nvPr/>
        </p:nvSpPr>
        <p:spPr>
          <a:xfrm>
            <a:off x="3827032" y="3694162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 . ( t – t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8" name="Obdélník 17"/>
          <p:cNvSpPr/>
          <p:nvPr/>
        </p:nvSpPr>
        <p:spPr>
          <a:xfrm>
            <a:off x="3857620" y="4500570"/>
            <a:ext cx="31273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125 400 . ( t – 8)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9" name="Obdélník 18"/>
          <p:cNvSpPr/>
          <p:nvPr/>
        </p:nvSpPr>
        <p:spPr>
          <a:xfrm>
            <a:off x="3929058" y="4929198"/>
            <a:ext cx="40273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125 400 . t – 1 003 200</a:t>
            </a:r>
            <a:endParaRPr lang="cs-CZ" sz="2400" dirty="0"/>
          </a:p>
        </p:txBody>
      </p:sp>
      <p:sp>
        <p:nvSpPr>
          <p:cNvPr id="20" name="Obdélník 19"/>
          <p:cNvSpPr/>
          <p:nvPr/>
        </p:nvSpPr>
        <p:spPr>
          <a:xfrm>
            <a:off x="3873544" y="4141618"/>
            <a:ext cx="36988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4 180 . 30 . ( t – 8)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1" name="Obdélník 20"/>
          <p:cNvSpPr/>
          <p:nvPr/>
        </p:nvSpPr>
        <p:spPr>
          <a:xfrm>
            <a:off x="971600" y="5503015"/>
            <a:ext cx="2935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1 591 200 + 1 003 200</a:t>
            </a:r>
            <a:endParaRPr lang="cs-CZ" sz="2400" dirty="0"/>
          </a:p>
        </p:txBody>
      </p:sp>
      <p:sp>
        <p:nvSpPr>
          <p:cNvPr id="22" name="Obdélník 21"/>
          <p:cNvSpPr/>
          <p:nvPr/>
        </p:nvSpPr>
        <p:spPr>
          <a:xfrm>
            <a:off x="3827031" y="5505775"/>
            <a:ext cx="3287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125 400 . t + 3 060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3" name="Obdélník 22"/>
          <p:cNvSpPr/>
          <p:nvPr/>
        </p:nvSpPr>
        <p:spPr>
          <a:xfrm>
            <a:off x="2195736" y="5964680"/>
            <a:ext cx="16312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2 594 400</a:t>
            </a:r>
            <a:endParaRPr lang="cs-CZ" sz="2400" dirty="0"/>
          </a:p>
        </p:txBody>
      </p:sp>
      <p:sp>
        <p:nvSpPr>
          <p:cNvPr id="24" name="Obdélník 23"/>
          <p:cNvSpPr/>
          <p:nvPr/>
        </p:nvSpPr>
        <p:spPr>
          <a:xfrm>
            <a:off x="3777084" y="5960811"/>
            <a:ext cx="20190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128 460 . t</a:t>
            </a:r>
            <a:endParaRPr lang="cs-CZ" sz="2400" dirty="0"/>
          </a:p>
        </p:txBody>
      </p:sp>
      <p:sp>
        <p:nvSpPr>
          <p:cNvPr id="25" name="Obdélník 24"/>
          <p:cNvSpPr/>
          <p:nvPr/>
        </p:nvSpPr>
        <p:spPr>
          <a:xfrm>
            <a:off x="3454723" y="6424181"/>
            <a:ext cx="31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t</a:t>
            </a:r>
            <a:endParaRPr lang="cs-CZ" sz="2400" dirty="0"/>
          </a:p>
        </p:txBody>
      </p:sp>
      <p:sp>
        <p:nvSpPr>
          <p:cNvPr id="26" name="Obdélník 25"/>
          <p:cNvSpPr/>
          <p:nvPr/>
        </p:nvSpPr>
        <p:spPr>
          <a:xfrm>
            <a:off x="3791802" y="6380316"/>
            <a:ext cx="28684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2 594 400 : 128 460</a:t>
            </a:r>
            <a:endParaRPr lang="cs-CZ" sz="2400" dirty="0"/>
          </a:p>
        </p:txBody>
      </p:sp>
      <p:sp>
        <p:nvSpPr>
          <p:cNvPr id="27" name="Obdélník 26"/>
          <p:cNvSpPr/>
          <p:nvPr/>
        </p:nvSpPr>
        <p:spPr>
          <a:xfrm>
            <a:off x="6516216" y="6396335"/>
            <a:ext cx="1290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20,2 °C</a:t>
            </a:r>
            <a:endParaRPr lang="cs-CZ" sz="24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7253036" y="3717032"/>
            <a:ext cx="1890964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Výsledná teplota lázně je 20,2 °C.</a:t>
            </a:r>
          </a:p>
          <a:p>
            <a:r>
              <a:rPr lang="cs-CZ" sz="2400" dirty="0"/>
              <a:t>Lázeň se ohřeje o 12,2°C.</a:t>
            </a:r>
          </a:p>
        </p:txBody>
      </p:sp>
    </p:spTree>
    <p:extLst>
      <p:ext uri="{BB962C8B-B14F-4D97-AF65-F5344CB8AC3E}">
        <p14:creationId xmlns:p14="http://schemas.microsoft.com/office/powerpoint/2010/main" val="101845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75848"/>
            <a:ext cx="914400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Př.4: Ráno Jana pospíchala do školy a chtěla si ochladit právě uvařený čaj. Do 0,2 l horkého čaje přilila 0,1 l studené vody. Čaj měl teplotu 95°C a studená voda 12°C. Hustota i měrná tepelná kapacita čaje je přibližně stejná jako vody. O kolik °C se čaj po přilití studené vody ochladil?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0" y="1700808"/>
            <a:ext cx="4139952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Horký čaj:</a:t>
            </a:r>
          </a:p>
          <a:p>
            <a:endParaRPr lang="cs-CZ" sz="2400" dirty="0"/>
          </a:p>
          <a:p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 = 4 180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 = 0,2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1</a:t>
            </a:r>
            <a:r>
              <a:rPr lang="cs-CZ" sz="2400" dirty="0"/>
              <a:t> = 95°C</a:t>
            </a:r>
          </a:p>
          <a:p>
            <a:r>
              <a:rPr lang="cs-CZ" sz="2400" dirty="0"/>
              <a:t>t = ? °C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716016" y="1628800"/>
            <a:ext cx="4139952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Chladnější voda:</a:t>
            </a:r>
          </a:p>
          <a:p>
            <a:endParaRPr lang="cs-CZ" sz="2400" dirty="0"/>
          </a:p>
          <a:p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 = 4 180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2</a:t>
            </a:r>
            <a:r>
              <a:rPr lang="cs-CZ" sz="2400" dirty="0"/>
              <a:t> = 0,1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2</a:t>
            </a:r>
            <a:r>
              <a:rPr lang="cs-CZ" sz="2400" dirty="0"/>
              <a:t> = 12°C</a:t>
            </a:r>
          </a:p>
          <a:p>
            <a:r>
              <a:rPr lang="cs-CZ" sz="2400" dirty="0"/>
              <a:t>t = ? °C</a:t>
            </a:r>
          </a:p>
        </p:txBody>
      </p:sp>
      <p:grpSp>
        <p:nvGrpSpPr>
          <p:cNvPr id="5" name="Skupina 4"/>
          <p:cNvGrpSpPr/>
          <p:nvPr/>
        </p:nvGrpSpPr>
        <p:grpSpPr>
          <a:xfrm>
            <a:off x="1331640" y="2132856"/>
            <a:ext cx="1143008" cy="714380"/>
            <a:chOff x="2627784" y="5085184"/>
            <a:chExt cx="1008112" cy="965721"/>
          </a:xfrm>
        </p:grpSpPr>
        <p:sp>
          <p:nvSpPr>
            <p:cNvPr id="6" name="TextovéPole 5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8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Skupina 8"/>
          <p:cNvGrpSpPr/>
          <p:nvPr/>
        </p:nvGrpSpPr>
        <p:grpSpPr>
          <a:xfrm>
            <a:off x="6012160" y="2060848"/>
            <a:ext cx="1143008" cy="714380"/>
            <a:chOff x="2627784" y="5085184"/>
            <a:chExt cx="1008112" cy="965721"/>
          </a:xfrm>
        </p:grpSpPr>
        <p:sp>
          <p:nvSpPr>
            <p:cNvPr id="10" name="TextovéPole 9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12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Obdélník 12"/>
          <p:cNvSpPr/>
          <p:nvPr/>
        </p:nvSpPr>
        <p:spPr>
          <a:xfrm>
            <a:off x="0" y="4077072"/>
            <a:ext cx="321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. ( t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4" name="Obdélník 13"/>
          <p:cNvSpPr/>
          <p:nvPr/>
        </p:nvSpPr>
        <p:spPr>
          <a:xfrm>
            <a:off x="3779912" y="4149080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 . ( t – t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5" name="Obdélník 14"/>
          <p:cNvSpPr/>
          <p:nvPr/>
        </p:nvSpPr>
        <p:spPr>
          <a:xfrm>
            <a:off x="0" y="4581128"/>
            <a:ext cx="3347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79 420 – 836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6" name="Obdélník 15"/>
          <p:cNvSpPr/>
          <p:nvPr/>
        </p:nvSpPr>
        <p:spPr>
          <a:xfrm>
            <a:off x="3851920" y="4581128"/>
            <a:ext cx="40273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418 . t – 5016</a:t>
            </a:r>
            <a:endParaRPr lang="cs-CZ" sz="2400" dirty="0"/>
          </a:p>
        </p:txBody>
      </p:sp>
      <p:sp>
        <p:nvSpPr>
          <p:cNvPr id="17" name="Obdélník 16"/>
          <p:cNvSpPr/>
          <p:nvPr/>
        </p:nvSpPr>
        <p:spPr>
          <a:xfrm>
            <a:off x="1691680" y="5059436"/>
            <a:ext cx="20740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79 420 + 5 016</a:t>
            </a:r>
            <a:endParaRPr lang="cs-CZ" sz="2400" dirty="0"/>
          </a:p>
        </p:txBody>
      </p:sp>
      <p:sp>
        <p:nvSpPr>
          <p:cNvPr id="18" name="Obdélník 17"/>
          <p:cNvSpPr/>
          <p:nvPr/>
        </p:nvSpPr>
        <p:spPr>
          <a:xfrm>
            <a:off x="3685843" y="5062196"/>
            <a:ext cx="3287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418 . t + 836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9" name="Obdélník 18"/>
          <p:cNvSpPr/>
          <p:nvPr/>
        </p:nvSpPr>
        <p:spPr>
          <a:xfrm>
            <a:off x="2627784" y="5521101"/>
            <a:ext cx="10580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84 436</a:t>
            </a:r>
            <a:endParaRPr lang="cs-CZ" sz="2400" dirty="0"/>
          </a:p>
        </p:txBody>
      </p:sp>
      <p:sp>
        <p:nvSpPr>
          <p:cNvPr id="20" name="Obdélník 19"/>
          <p:cNvSpPr/>
          <p:nvPr/>
        </p:nvSpPr>
        <p:spPr>
          <a:xfrm>
            <a:off x="3635896" y="5517232"/>
            <a:ext cx="20190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1 254 . t</a:t>
            </a:r>
            <a:endParaRPr lang="cs-CZ" sz="2400" dirty="0"/>
          </a:p>
        </p:txBody>
      </p:sp>
      <p:sp>
        <p:nvSpPr>
          <p:cNvPr id="21" name="Obdélník 20"/>
          <p:cNvSpPr/>
          <p:nvPr/>
        </p:nvSpPr>
        <p:spPr>
          <a:xfrm>
            <a:off x="3370825" y="5993145"/>
            <a:ext cx="31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t</a:t>
            </a:r>
            <a:endParaRPr lang="cs-CZ" sz="2400" dirty="0"/>
          </a:p>
        </p:txBody>
      </p:sp>
      <p:sp>
        <p:nvSpPr>
          <p:cNvPr id="22" name="Obdélník 21"/>
          <p:cNvSpPr/>
          <p:nvPr/>
        </p:nvSpPr>
        <p:spPr>
          <a:xfrm>
            <a:off x="3707904" y="5949280"/>
            <a:ext cx="2160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84 436 : 1 254</a:t>
            </a:r>
            <a:endParaRPr lang="cs-CZ" sz="2400" dirty="0"/>
          </a:p>
        </p:txBody>
      </p:sp>
      <p:sp>
        <p:nvSpPr>
          <p:cNvPr id="23" name="Obdélník 22"/>
          <p:cNvSpPr/>
          <p:nvPr/>
        </p:nvSpPr>
        <p:spPr>
          <a:xfrm>
            <a:off x="5796136" y="5949280"/>
            <a:ext cx="1290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67 °C</a:t>
            </a:r>
            <a:endParaRPr lang="cs-CZ" sz="24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7253036" y="4149080"/>
            <a:ext cx="1890964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Výsledná teplota čaje je 67 °C.</a:t>
            </a:r>
          </a:p>
          <a:p>
            <a:r>
              <a:rPr lang="cs-CZ" sz="2400" dirty="0"/>
              <a:t>Čaj se ochladil o 28°C.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0"/>
            <a:ext cx="9144000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Př.5: V kalorimetru je 250 g vody 15°C teplé. Ponoříme do ní váleček z neznámého kovu, který má hmotnost 100 g a teplotu 90 °C. Po určité době se teplota vody ustálila na 18,1 °C. Podle tabulek urči, z jaké látky je váleček vyroben. Počítej s měrnou tepelnou kapacitou vody  </a:t>
            </a:r>
          </a:p>
          <a:p>
            <a:r>
              <a:rPr lang="cs-CZ" sz="2400" dirty="0"/>
              <a:t>4 200</a:t>
            </a:r>
          </a:p>
          <a:p>
            <a:endParaRPr lang="cs-CZ" sz="2400" dirty="0"/>
          </a:p>
        </p:txBody>
      </p:sp>
      <p:grpSp>
        <p:nvGrpSpPr>
          <p:cNvPr id="3" name="Skupina 2"/>
          <p:cNvGrpSpPr/>
          <p:nvPr/>
        </p:nvGrpSpPr>
        <p:grpSpPr>
          <a:xfrm>
            <a:off x="755576" y="1268760"/>
            <a:ext cx="1143008" cy="714380"/>
            <a:chOff x="2627784" y="5085184"/>
            <a:chExt cx="1008112" cy="965721"/>
          </a:xfrm>
        </p:grpSpPr>
        <p:sp>
          <p:nvSpPr>
            <p:cNvPr id="4" name="TextovéPole 3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5" name="TextovéPole 4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6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ovéPole 6"/>
          <p:cNvSpPr txBox="1"/>
          <p:nvPr/>
        </p:nvSpPr>
        <p:spPr>
          <a:xfrm>
            <a:off x="0" y="2348880"/>
            <a:ext cx="4139952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Kovový váleček: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 = 100 g = 0,1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1</a:t>
            </a:r>
            <a:r>
              <a:rPr lang="cs-CZ" sz="2400" dirty="0"/>
              <a:t> = 90°C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t = 18,1°C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 = ?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716016" y="2348880"/>
            <a:ext cx="4139952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b="1" dirty="0"/>
              <a:t>Chladnější voda: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 = 4 180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2</a:t>
            </a:r>
            <a:r>
              <a:rPr lang="cs-CZ" sz="2400" dirty="0"/>
              <a:t> = 250 g = 0,25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2</a:t>
            </a:r>
            <a:r>
              <a:rPr lang="cs-CZ" sz="2400" dirty="0"/>
              <a:t> = 15°C</a:t>
            </a:r>
          </a:p>
          <a:p>
            <a:r>
              <a:rPr lang="cs-CZ" sz="2400" dirty="0"/>
              <a:t>t = 18,1 °C</a:t>
            </a:r>
          </a:p>
        </p:txBody>
      </p:sp>
      <p:grpSp>
        <p:nvGrpSpPr>
          <p:cNvPr id="9" name="Skupina 8"/>
          <p:cNvGrpSpPr/>
          <p:nvPr/>
        </p:nvGrpSpPr>
        <p:grpSpPr>
          <a:xfrm>
            <a:off x="827584" y="3861048"/>
            <a:ext cx="1143008" cy="714380"/>
            <a:chOff x="2627784" y="5085184"/>
            <a:chExt cx="1008112" cy="965721"/>
          </a:xfrm>
        </p:grpSpPr>
        <p:sp>
          <p:nvSpPr>
            <p:cNvPr id="10" name="TextovéPole 9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12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Skupina 12"/>
          <p:cNvGrpSpPr/>
          <p:nvPr/>
        </p:nvGrpSpPr>
        <p:grpSpPr>
          <a:xfrm>
            <a:off x="5940152" y="2780928"/>
            <a:ext cx="1143008" cy="714380"/>
            <a:chOff x="2627784" y="5085184"/>
            <a:chExt cx="1008112" cy="965721"/>
          </a:xfrm>
        </p:grpSpPr>
        <p:sp>
          <p:nvSpPr>
            <p:cNvPr id="14" name="TextovéPole 13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16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Obdélník 16"/>
          <p:cNvSpPr/>
          <p:nvPr/>
        </p:nvSpPr>
        <p:spPr>
          <a:xfrm>
            <a:off x="0" y="4653136"/>
            <a:ext cx="321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. ( t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8" name="Obdélník 17"/>
          <p:cNvSpPr/>
          <p:nvPr/>
        </p:nvSpPr>
        <p:spPr>
          <a:xfrm>
            <a:off x="0" y="5085184"/>
            <a:ext cx="3347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. 0,1 . 71,9</a:t>
            </a:r>
            <a:endParaRPr lang="cs-CZ" sz="2400" dirty="0"/>
          </a:p>
        </p:txBody>
      </p:sp>
      <p:sp>
        <p:nvSpPr>
          <p:cNvPr id="19" name="Obdélník 18"/>
          <p:cNvSpPr/>
          <p:nvPr/>
        </p:nvSpPr>
        <p:spPr>
          <a:xfrm>
            <a:off x="0" y="5517232"/>
            <a:ext cx="3347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. 7,19</a:t>
            </a:r>
            <a:endParaRPr lang="cs-CZ" sz="2400" dirty="0"/>
          </a:p>
        </p:txBody>
      </p:sp>
      <p:sp>
        <p:nvSpPr>
          <p:cNvPr id="20" name="Obdélník 19"/>
          <p:cNvSpPr/>
          <p:nvPr/>
        </p:nvSpPr>
        <p:spPr>
          <a:xfrm>
            <a:off x="3779912" y="4653136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 . ( t – t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1" name="Obdélník 20"/>
          <p:cNvSpPr/>
          <p:nvPr/>
        </p:nvSpPr>
        <p:spPr>
          <a:xfrm>
            <a:off x="3779912" y="5085184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4 180 . 0,25 . 3,1</a:t>
            </a:r>
            <a:endParaRPr lang="cs-CZ" sz="2400" dirty="0"/>
          </a:p>
        </p:txBody>
      </p:sp>
      <p:sp>
        <p:nvSpPr>
          <p:cNvPr id="22" name="Obdélník 21"/>
          <p:cNvSpPr/>
          <p:nvPr/>
        </p:nvSpPr>
        <p:spPr>
          <a:xfrm>
            <a:off x="3779912" y="5517232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4 180 . 0,25 . 3,1</a:t>
            </a:r>
            <a:endParaRPr lang="cs-CZ" sz="2400" dirty="0"/>
          </a:p>
        </p:txBody>
      </p:sp>
      <p:sp>
        <p:nvSpPr>
          <p:cNvPr id="23" name="Obdélník 22"/>
          <p:cNvSpPr/>
          <p:nvPr/>
        </p:nvSpPr>
        <p:spPr>
          <a:xfrm>
            <a:off x="3779912" y="5877272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3 239,5 J</a:t>
            </a:r>
            <a:endParaRPr lang="cs-CZ" sz="2400" dirty="0"/>
          </a:p>
        </p:txBody>
      </p:sp>
      <p:sp>
        <p:nvSpPr>
          <p:cNvPr id="24" name="Obdélník 23"/>
          <p:cNvSpPr/>
          <p:nvPr/>
        </p:nvSpPr>
        <p:spPr>
          <a:xfrm>
            <a:off x="0" y="6396335"/>
            <a:ext cx="3347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c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3 239,5 : 7,19 = 450,6</a:t>
            </a:r>
            <a:endParaRPr lang="cs-CZ" sz="2400" dirty="0"/>
          </a:p>
        </p:txBody>
      </p:sp>
      <p:grpSp>
        <p:nvGrpSpPr>
          <p:cNvPr id="25" name="Skupina 24"/>
          <p:cNvGrpSpPr/>
          <p:nvPr/>
        </p:nvGrpSpPr>
        <p:grpSpPr>
          <a:xfrm>
            <a:off x="3275856" y="6143620"/>
            <a:ext cx="1143008" cy="714380"/>
            <a:chOff x="2627784" y="5085184"/>
            <a:chExt cx="1008112" cy="965721"/>
          </a:xfrm>
        </p:grpSpPr>
        <p:sp>
          <p:nvSpPr>
            <p:cNvPr id="26" name="TextovéPole 25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27" name="TextovéPole 26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28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TextovéPole 28"/>
          <p:cNvSpPr txBox="1"/>
          <p:nvPr/>
        </p:nvSpPr>
        <p:spPr>
          <a:xfrm>
            <a:off x="7253036" y="5657671"/>
            <a:ext cx="1890964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Váleček je vyroben ze železa.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9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1068</Words>
  <Application>Microsoft Office PowerPoint</Application>
  <PresentationFormat>Předvádění na obrazovce (4:3)</PresentationFormat>
  <Paragraphs>161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user</dc:creator>
  <cp:lastModifiedBy>LocalAdmin</cp:lastModifiedBy>
  <cp:revision>36</cp:revision>
  <dcterms:created xsi:type="dcterms:W3CDTF">2010-12-05T10:52:28Z</dcterms:created>
  <dcterms:modified xsi:type="dcterms:W3CDTF">2020-11-19T15:07:06Z</dcterms:modified>
</cp:coreProperties>
</file>