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8" r:id="rId2"/>
    <p:sldId id="272" r:id="rId3"/>
    <p:sldId id="273" r:id="rId4"/>
    <p:sldId id="265" r:id="rId5"/>
    <p:sldId id="274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2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3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Styl Středně sytá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Styl Světlá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0" autoAdjust="0"/>
    <p:restoredTop sz="94660"/>
  </p:normalViewPr>
  <p:slideViewPr>
    <p:cSldViewPr>
      <p:cViewPr varScale="1">
        <p:scale>
          <a:sx n="82" d="100"/>
          <a:sy n="82" d="100"/>
        </p:scale>
        <p:origin x="1488" y="62"/>
      </p:cViewPr>
      <p:guideLst>
        <p:guide orient="horz" pos="202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91475A1D-AC88-4DC7-8625-5CBF951D3F35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C69E4EA-17B5-447E-958D-14131057CCB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75A1D-AC88-4DC7-8625-5CBF951D3F35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9E4EA-17B5-447E-958D-14131057CC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75A1D-AC88-4DC7-8625-5CBF951D3F35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9E4EA-17B5-447E-958D-14131057CC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75A1D-AC88-4DC7-8625-5CBF951D3F35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9E4EA-17B5-447E-958D-14131057CC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91475A1D-AC88-4DC7-8625-5CBF951D3F35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C69E4EA-17B5-447E-958D-14131057CCB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75A1D-AC88-4DC7-8625-5CBF951D3F35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1C69E4EA-17B5-447E-958D-14131057CCB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75A1D-AC88-4DC7-8625-5CBF951D3F35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1C69E4EA-17B5-447E-958D-14131057CC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75A1D-AC88-4DC7-8625-5CBF951D3F35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9E4EA-17B5-447E-958D-14131057CCB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75A1D-AC88-4DC7-8625-5CBF951D3F35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9E4EA-17B5-447E-958D-14131057CC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91475A1D-AC88-4DC7-8625-5CBF951D3F35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C69E4EA-17B5-447E-958D-14131057CCB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cs-CZ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91475A1D-AC88-4DC7-8625-5CBF951D3F35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C69E4EA-17B5-447E-958D-14131057CCB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91475A1D-AC88-4DC7-8625-5CBF951D3F35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1C69E4EA-17B5-447E-958D-14131057CCB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wmf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wmf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Zaoblený obdélník 20"/>
          <p:cNvSpPr/>
          <p:nvPr/>
        </p:nvSpPr>
        <p:spPr>
          <a:xfrm>
            <a:off x="318234" y="1624287"/>
            <a:ext cx="8474482" cy="997519"/>
          </a:xfrm>
          <a:prstGeom prst="roundRect">
            <a:avLst/>
          </a:prstGeom>
          <a:solidFill>
            <a:srgbClr val="FFFF00"/>
          </a:solidFill>
          <a:ln w="127000">
            <a:solidFill>
              <a:schemeClr val="bg1"/>
            </a:solidFill>
          </a:ln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95250" h="101600" prst="slope"/>
            <a:contourClr>
              <a:schemeClr val="accent2">
                <a:shade val="30000"/>
                <a:satMod val="12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cs-CZ" dirty="0"/>
          </a:p>
        </p:txBody>
      </p:sp>
      <p:sp>
        <p:nvSpPr>
          <p:cNvPr id="20" name="Zaoblený obdélník 19"/>
          <p:cNvSpPr/>
          <p:nvPr/>
        </p:nvSpPr>
        <p:spPr>
          <a:xfrm>
            <a:off x="348446" y="485143"/>
            <a:ext cx="8444269" cy="838507"/>
          </a:xfrm>
          <a:prstGeom prst="roundRect">
            <a:avLst/>
          </a:prstGeom>
          <a:solidFill>
            <a:schemeClr val="bg1"/>
          </a:solidFill>
          <a:ln w="127000">
            <a:solidFill>
              <a:srgbClr val="FFFF00"/>
            </a:solidFill>
          </a:ln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95250" h="101600" prst="slope"/>
            <a:contourClr>
              <a:schemeClr val="accent2">
                <a:shade val="30000"/>
                <a:satMod val="12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-784817" y="1667699"/>
            <a:ext cx="3394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             Jednočlen</a:t>
            </a:r>
            <a:endParaRPr lang="cs-CZ" sz="2800" dirty="0">
              <a:solidFill>
                <a:schemeClr val="bg1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2653443" y="603570"/>
            <a:ext cx="3739935" cy="58477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r>
              <a:rPr lang="cs-CZ" sz="3200" b="1" dirty="0"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Zapamatujte si !!!</a:t>
            </a:r>
            <a:endParaRPr lang="cs-CZ" sz="2800" b="1" dirty="0">
              <a:solidFill>
                <a:srgbClr val="FFFF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22" name="Zaoblený obdélník 21"/>
          <p:cNvSpPr/>
          <p:nvPr/>
        </p:nvSpPr>
        <p:spPr>
          <a:xfrm>
            <a:off x="333339" y="4040584"/>
            <a:ext cx="8474482" cy="832169"/>
          </a:xfrm>
          <a:prstGeom prst="roundRect">
            <a:avLst>
              <a:gd name="adj" fmla="val 10206"/>
            </a:avLst>
          </a:prstGeom>
          <a:solidFill>
            <a:srgbClr val="FFFF00"/>
          </a:solidFill>
          <a:ln w="127000">
            <a:solidFill>
              <a:schemeClr val="bg1"/>
            </a:solidFill>
          </a:ln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95250" h="101600" prst="slope"/>
            <a:contourClr>
              <a:schemeClr val="accent2">
                <a:shade val="30000"/>
                <a:satMod val="12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-734149" y="4190780"/>
            <a:ext cx="3096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             Dvojčlen</a:t>
            </a:r>
            <a:endParaRPr lang="cs-CZ" sz="2800" dirty="0">
              <a:solidFill>
                <a:schemeClr val="bg1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318234" y="1667699"/>
            <a:ext cx="83859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                     je  výraz obsahující čísla a písmena,  </a:t>
            </a:r>
            <a:br>
              <a:rPr lang="cs-CZ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cs-CZ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přičemž se v něm nevyskytuje sčítání ani odčítání.</a:t>
            </a:r>
            <a:endParaRPr lang="cs-CZ" sz="28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421844" y="4190780"/>
            <a:ext cx="88457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                  je součet nebo rozdíl dvou jednočlenů.</a:t>
            </a:r>
            <a:endParaRPr lang="cs-CZ" sz="28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Zaoblený obdélník 17"/>
          <p:cNvSpPr/>
          <p:nvPr/>
        </p:nvSpPr>
        <p:spPr>
          <a:xfrm>
            <a:off x="393290" y="2719375"/>
            <a:ext cx="8355764" cy="924431"/>
          </a:xfrm>
          <a:prstGeom prst="roundRect">
            <a:avLst>
              <a:gd name="adj" fmla="val 6596"/>
            </a:avLst>
          </a:prstGeom>
          <a:solidFill>
            <a:schemeClr val="bg1"/>
          </a:solidFill>
          <a:ln w="127000">
            <a:solidFill>
              <a:srgbClr val="FFFF00"/>
            </a:solidFill>
          </a:ln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95250" h="101600" prst="slope"/>
            <a:contourClr>
              <a:schemeClr val="accent2">
                <a:shade val="30000"/>
                <a:satMod val="12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cs-CZ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2023022" y="2898111"/>
            <a:ext cx="1441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Cambria Math" pitchFamily="18" charset="0"/>
                <a:ea typeface="Cambria Math" pitchFamily="18" charset="0"/>
              </a:rPr>
              <a:t>; 5xyz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1232467" y="2884815"/>
            <a:ext cx="1093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Cambria Math" pitchFamily="18" charset="0"/>
                <a:ea typeface="Cambria Math" pitchFamily="18" charset="0"/>
              </a:rPr>
              <a:t>; 2a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574400" y="2898111"/>
            <a:ext cx="802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Cambria Math" pitchFamily="18" charset="0"/>
                <a:ea typeface="Cambria Math" pitchFamily="18" charset="0"/>
              </a:rPr>
              <a:t>-5t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ovéPole 35"/>
              <p:cNvSpPr txBox="1"/>
              <p:nvPr/>
            </p:nvSpPr>
            <p:spPr>
              <a:xfrm>
                <a:off x="3305447" y="2898111"/>
                <a:ext cx="195946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spc="300" dirty="0">
                    <a:solidFill>
                      <a:srgbClr val="FFFF00"/>
                    </a:solidFill>
                    <a:effectLst>
                      <a:glow rad="63500">
                        <a:schemeClr val="accent5">
                          <a:satMod val="175000"/>
                          <a:alpha val="40000"/>
                        </a:schemeClr>
                      </a:glow>
                    </a:effectLst>
                    <a:latin typeface="Cambria Math" pitchFamily="18" charset="0"/>
                    <a:ea typeface="Cambria Math" pitchFamily="18" charset="0"/>
                  </a:rPr>
                  <a:t>; -</a:t>
                </a:r>
                <a14:m>
                  <m:oMath xmlns:m="http://schemas.openxmlformats.org/officeDocument/2006/math">
                    <m:r>
                      <a:rPr lang="cs-CZ" sz="2800" b="0" i="0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 pitchFamily="18" charset="0"/>
                        <a:ea typeface="Cambria Math" pitchFamily="18" charset="0"/>
                      </a:rPr>
                      <m:t>6</m:t>
                    </m:r>
                  </m:oMath>
                </a14:m>
                <a:r>
                  <a:rPr lang="cs-CZ" sz="2800" spc="300" dirty="0">
                    <a:solidFill>
                      <a:srgbClr val="FFFF00"/>
                    </a:solidFill>
                    <a:effectLst>
                      <a:glow rad="63500">
                        <a:schemeClr val="accent6">
                          <a:satMod val="175000"/>
                          <a:alpha val="40000"/>
                        </a:schemeClr>
                      </a:glow>
                    </a:effectLst>
                    <a:latin typeface="Cambria Math" pitchFamily="18" charset="0"/>
                    <a:ea typeface="Cambria Math" pitchFamily="18" charset="0"/>
                  </a:rPr>
                  <a:t>xzys</a:t>
                </a:r>
              </a:p>
            </p:txBody>
          </p:sp>
        </mc:Choice>
        <mc:Fallback xmlns="">
          <p:sp>
            <p:nvSpPr>
              <p:cNvPr id="3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5447" y="2898111"/>
                <a:ext cx="1959468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8075" t="-17442" b="-3837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ovéPole 36"/>
              <p:cNvSpPr txBox="1"/>
              <p:nvPr/>
            </p:nvSpPr>
            <p:spPr>
              <a:xfrm>
                <a:off x="4964002" y="2794277"/>
                <a:ext cx="1959468" cy="704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spc="300" dirty="0">
                    <a:solidFill>
                      <a:srgbClr val="FFFF00"/>
                    </a:solidFill>
                    <a:effectLst>
                      <a:glow rad="63500">
                        <a:schemeClr val="accent5">
                          <a:satMod val="175000"/>
                          <a:alpha val="40000"/>
                        </a:schemeClr>
                      </a:glow>
                    </a:effectLst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b="0" i="1" spc="300" smtClean="0">
                            <a:solidFill>
                              <a:srgbClr val="FFFF00"/>
                            </a:solidFill>
                            <a:effectLst>
                              <a:glow rad="63500">
                                <a:schemeClr val="accent5">
                                  <a:satMod val="175000"/>
                                  <a:alpha val="40000"/>
                                </a:schemeClr>
                              </a:glow>
                            </a:effectLs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0" i="0" spc="300" smtClean="0">
                            <a:solidFill>
                              <a:srgbClr val="FFFF00"/>
                            </a:solidFill>
                            <a:effectLst>
                              <a:glow rad="63500">
                                <a:schemeClr val="accent5">
                                  <a:satMod val="175000"/>
                                  <a:alpha val="40000"/>
                                </a:schemeClr>
                              </a:glow>
                            </a:effectLst>
                            <a:latin typeface="Cambria Math"/>
                          </a:rPr>
                          <m:t>6</m:t>
                        </m:r>
                        <m:r>
                          <m:rPr>
                            <m:sty m:val="p"/>
                          </m:rPr>
                          <a:rPr lang="cs-CZ" sz="2800" b="0" i="0" spc="300" smtClean="0">
                            <a:solidFill>
                              <a:srgbClr val="FFFF00"/>
                            </a:solidFill>
                            <a:effectLst>
                              <a:glow rad="63500">
                                <a:schemeClr val="accent5">
                                  <a:satMod val="175000"/>
                                  <a:alpha val="40000"/>
                                </a:schemeClr>
                              </a:glow>
                            </a:effectLst>
                            <a:latin typeface="Cambria Math"/>
                          </a:rPr>
                          <m:t>xy</m:t>
                        </m:r>
                      </m:num>
                      <m:den>
                        <m:r>
                          <a:rPr lang="cs-CZ" sz="2800" b="0" i="0" spc="300" smtClean="0">
                            <a:solidFill>
                              <a:srgbClr val="FFFF00"/>
                            </a:solidFill>
                            <a:effectLst>
                              <a:glow rad="63500">
                                <a:schemeClr val="accent5">
                                  <a:satMod val="175000"/>
                                  <a:alpha val="40000"/>
                                </a:schemeClr>
                              </a:glow>
                            </a:effectLst>
                            <a:latin typeface="Cambria Math"/>
                          </a:rPr>
                          <m:t>5</m:t>
                        </m:r>
                        <m:r>
                          <m:rPr>
                            <m:sty m:val="p"/>
                          </m:rPr>
                          <a:rPr lang="cs-CZ" sz="2800" b="0" i="0" spc="300" smtClean="0">
                            <a:solidFill>
                              <a:srgbClr val="FFFF00"/>
                            </a:solidFill>
                            <a:effectLst>
                              <a:glow rad="63500">
                                <a:schemeClr val="accent5">
                                  <a:satMod val="175000"/>
                                  <a:alpha val="40000"/>
                                </a:schemeClr>
                              </a:glow>
                            </a:effectLst>
                            <a:latin typeface="Cambria Math"/>
                          </a:rPr>
                          <m:t>z</m:t>
                        </m:r>
                      </m:den>
                    </m:f>
                  </m:oMath>
                </a14:m>
                <a:endParaRPr lang="cs-CZ" sz="2800" spc="300" dirty="0">
                  <a:solidFill>
                    <a:srgbClr val="FFFF00"/>
                  </a:solidFill>
                  <a:effectLst>
                    <a:glow rad="63500">
                      <a:schemeClr val="accent6">
                        <a:satMod val="175000"/>
                        <a:alpha val="40000"/>
                      </a:schemeClr>
                    </a:glow>
                  </a:effectLst>
                </a:endParaRPr>
              </a:p>
            </p:txBody>
          </p:sp>
        </mc:Choice>
        <mc:Fallback xmlns="">
          <p:sp>
            <p:nvSpPr>
              <p:cNvPr id="37" name="TextovéPole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4002" y="2794277"/>
                <a:ext cx="1959468" cy="704295"/>
              </a:xfrm>
              <a:prstGeom prst="rect">
                <a:avLst/>
              </a:prstGeom>
              <a:blipFill rotWithShape="1">
                <a:blip r:embed="rId3"/>
                <a:stretch>
                  <a:fillRect l="-8075" t="-2586" b="-1465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ovéPole 37"/>
              <p:cNvSpPr txBox="1"/>
              <p:nvPr/>
            </p:nvSpPr>
            <p:spPr>
              <a:xfrm>
                <a:off x="5922140" y="2879942"/>
                <a:ext cx="1959468" cy="5280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spc="300" dirty="0">
                    <a:solidFill>
                      <a:srgbClr val="FFFF00"/>
                    </a:solidFill>
                    <a:effectLst>
                      <a:glow rad="63500">
                        <a:schemeClr val="accent5">
                          <a:satMod val="175000"/>
                          <a:alpha val="40000"/>
                        </a:schemeClr>
                      </a:glow>
                    </a:effectLst>
                    <a:latin typeface="Cambria Math" pitchFamily="18" charset="0"/>
                    <a:ea typeface="Cambria Math" pitchFamily="18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cs-CZ" sz="2800" b="0" i="1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𝑦</m:t>
                    </m:r>
                  </m:oMath>
                </a14:m>
                <a:endParaRPr lang="cs-CZ" sz="2800" spc="300" dirty="0">
                  <a:solidFill>
                    <a:srgbClr val="FFFF00"/>
                  </a:solidFill>
                  <a:effectLst>
                    <a:glow rad="63500">
                      <a:schemeClr val="accent6">
                        <a:satMod val="175000"/>
                        <a:alpha val="40000"/>
                      </a:schemeClr>
                    </a:glow>
                  </a:effectLst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38" name="TextovéPole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2140" y="2879942"/>
                <a:ext cx="1959468" cy="528093"/>
              </a:xfrm>
              <a:prstGeom prst="rect">
                <a:avLst/>
              </a:prstGeom>
              <a:blipFill rotWithShape="1">
                <a:blip r:embed="rId4"/>
                <a:stretch>
                  <a:fillRect l="-8075" t="-17241" b="-3678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Zaoblený obdélník 38"/>
          <p:cNvSpPr/>
          <p:nvPr/>
        </p:nvSpPr>
        <p:spPr>
          <a:xfrm>
            <a:off x="377332" y="4941168"/>
            <a:ext cx="8355764" cy="924431"/>
          </a:xfrm>
          <a:prstGeom prst="roundRect">
            <a:avLst>
              <a:gd name="adj" fmla="val 6596"/>
            </a:avLst>
          </a:prstGeom>
          <a:solidFill>
            <a:schemeClr val="bg1"/>
          </a:solidFill>
          <a:ln w="127000">
            <a:solidFill>
              <a:srgbClr val="FFFF00"/>
            </a:solidFill>
          </a:ln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95250" h="101600" prst="slope"/>
            <a:contourClr>
              <a:schemeClr val="accent2">
                <a:shade val="30000"/>
                <a:satMod val="12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cs-CZ" dirty="0"/>
          </a:p>
        </p:txBody>
      </p:sp>
      <p:sp>
        <p:nvSpPr>
          <p:cNvPr id="42" name="TextovéPole 41"/>
          <p:cNvSpPr txBox="1"/>
          <p:nvPr/>
        </p:nvSpPr>
        <p:spPr>
          <a:xfrm>
            <a:off x="558442" y="5119904"/>
            <a:ext cx="1803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Cambria Math" pitchFamily="18" charset="0"/>
                <a:ea typeface="Cambria Math" pitchFamily="18" charset="0"/>
              </a:rPr>
              <a:t>-3at+2b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ovéPole 42"/>
              <p:cNvSpPr txBox="1"/>
              <p:nvPr/>
            </p:nvSpPr>
            <p:spPr>
              <a:xfrm>
                <a:off x="2123728" y="5117467"/>
                <a:ext cx="2840274" cy="5280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spc="300" dirty="0">
                    <a:solidFill>
                      <a:srgbClr val="FFFF00"/>
                    </a:solidFill>
                    <a:effectLst>
                      <a:glow rad="63500">
                        <a:schemeClr val="accent5">
                          <a:satMod val="175000"/>
                          <a:alpha val="40000"/>
                        </a:schemeClr>
                      </a:glow>
                    </a:effectLst>
                    <a:latin typeface="Cambria Math" pitchFamily="18" charset="0"/>
                    <a:ea typeface="Cambria Math" pitchFamily="18" charset="0"/>
                  </a:rPr>
                  <a:t>; -</a:t>
                </a:r>
                <a14:m>
                  <m:oMath xmlns:m="http://schemas.openxmlformats.org/officeDocument/2006/math">
                    <m:r>
                      <a:rPr lang="cs-CZ" sz="2800" b="0" i="0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 pitchFamily="18" charset="0"/>
                        <a:ea typeface="Cambria Math" pitchFamily="18" charset="0"/>
                      </a:rPr>
                      <m:t>6</m:t>
                    </m:r>
                    <m:r>
                      <m:rPr>
                        <m:sty m:val="p"/>
                      </m:rPr>
                      <a:rPr lang="cs-CZ" sz="2800" b="0" i="0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xy</m:t>
                    </m:r>
                    <m:r>
                      <a:rPr lang="cs-CZ" sz="2800" b="0" i="0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cs-CZ" sz="2800" b="0" i="0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ab</m:t>
                    </m:r>
                  </m:oMath>
                </a14:m>
                <a:endParaRPr lang="cs-CZ" sz="2800" spc="300" dirty="0">
                  <a:solidFill>
                    <a:srgbClr val="FFFF00"/>
                  </a:solidFill>
                  <a:effectLst>
                    <a:glow rad="63500">
                      <a:schemeClr val="accent6">
                        <a:satMod val="175000"/>
                        <a:alpha val="40000"/>
                      </a:schemeClr>
                    </a:glow>
                  </a:effectLst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43" name="TextovéPole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5117467"/>
                <a:ext cx="2840274" cy="528093"/>
              </a:xfrm>
              <a:prstGeom prst="rect">
                <a:avLst/>
              </a:prstGeom>
              <a:blipFill rotWithShape="1">
                <a:blip r:embed="rId5"/>
                <a:stretch>
                  <a:fillRect l="-5579" t="-17241" b="-3678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ovéPole 43"/>
              <p:cNvSpPr txBox="1"/>
              <p:nvPr/>
            </p:nvSpPr>
            <p:spPr>
              <a:xfrm>
                <a:off x="4598623" y="5029365"/>
                <a:ext cx="2144236" cy="704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spc="300" dirty="0">
                    <a:solidFill>
                      <a:srgbClr val="FFFF00"/>
                    </a:solidFill>
                    <a:effectLst>
                      <a:glow rad="63500">
                        <a:schemeClr val="accent5">
                          <a:satMod val="175000"/>
                          <a:alpha val="40000"/>
                        </a:schemeClr>
                      </a:glow>
                    </a:effectLst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b="0" i="1" spc="300" smtClean="0">
                            <a:solidFill>
                              <a:srgbClr val="FFFF00"/>
                            </a:solidFill>
                            <a:effectLst>
                              <a:glow rad="63500">
                                <a:schemeClr val="accent5">
                                  <a:satMod val="175000"/>
                                  <a:alpha val="40000"/>
                                </a:schemeClr>
                              </a:glow>
                            </a:effectLs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0" i="0" spc="300" smtClean="0">
                            <a:solidFill>
                              <a:srgbClr val="FFFF00"/>
                            </a:solidFill>
                            <a:effectLst>
                              <a:glow rad="63500">
                                <a:schemeClr val="accent5">
                                  <a:satMod val="175000"/>
                                  <a:alpha val="40000"/>
                                </a:schemeClr>
                              </a:glow>
                            </a:effectLst>
                            <a:latin typeface="Cambria Math"/>
                          </a:rPr>
                          <m:t>6</m:t>
                        </m:r>
                        <m:r>
                          <m:rPr>
                            <m:sty m:val="p"/>
                          </m:rPr>
                          <a:rPr lang="cs-CZ" sz="2800" b="0" i="0" spc="300" smtClean="0">
                            <a:solidFill>
                              <a:srgbClr val="FFFF00"/>
                            </a:solidFill>
                            <a:effectLst>
                              <a:glow rad="63500">
                                <a:schemeClr val="accent5">
                                  <a:satMod val="175000"/>
                                  <a:alpha val="40000"/>
                                </a:schemeClr>
                              </a:glow>
                            </a:effectLst>
                            <a:latin typeface="Cambria Math"/>
                          </a:rPr>
                          <m:t>xy</m:t>
                        </m:r>
                      </m:num>
                      <m:den>
                        <m:r>
                          <a:rPr lang="cs-CZ" sz="2800" b="0" i="0" spc="300" smtClean="0">
                            <a:solidFill>
                              <a:srgbClr val="FFFF00"/>
                            </a:solidFill>
                            <a:effectLst>
                              <a:glow rad="63500">
                                <a:schemeClr val="accent5">
                                  <a:satMod val="175000"/>
                                  <a:alpha val="40000"/>
                                </a:schemeClr>
                              </a:glow>
                            </a:effectLst>
                            <a:latin typeface="Cambria Math"/>
                          </a:rPr>
                          <m:t>5</m:t>
                        </m:r>
                        <m:r>
                          <m:rPr>
                            <m:sty m:val="p"/>
                          </m:rPr>
                          <a:rPr lang="cs-CZ" sz="2800" b="0" i="0" spc="300" smtClean="0">
                            <a:solidFill>
                              <a:srgbClr val="FFFF00"/>
                            </a:solidFill>
                            <a:effectLst>
                              <a:glow rad="63500">
                                <a:schemeClr val="accent5">
                                  <a:satMod val="175000"/>
                                  <a:alpha val="40000"/>
                                </a:schemeClr>
                              </a:glow>
                            </a:effectLst>
                            <a:latin typeface="Cambria Math"/>
                          </a:rPr>
                          <m:t>z</m:t>
                        </m:r>
                      </m:den>
                    </m:f>
                    <m:r>
                      <a:rPr lang="cs-CZ" sz="2800" b="0" i="0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</a:rPr>
                      <m:t> +4</m:t>
                    </m:r>
                    <m:r>
                      <m:rPr>
                        <m:sty m:val="p"/>
                      </m:rPr>
                      <a:rPr lang="cs-CZ" sz="2800" b="0" i="0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</a:rPr>
                      <m:t>b</m:t>
                    </m:r>
                  </m:oMath>
                </a14:m>
                <a:endParaRPr lang="cs-CZ" sz="2800" spc="300" dirty="0">
                  <a:solidFill>
                    <a:srgbClr val="FFFF00"/>
                  </a:solidFill>
                  <a:effectLst>
                    <a:glow rad="63500">
                      <a:schemeClr val="accent6">
                        <a:satMod val="175000"/>
                        <a:alpha val="40000"/>
                      </a:schemeClr>
                    </a:glow>
                  </a:effectLst>
                </a:endParaRPr>
              </a:p>
            </p:txBody>
          </p:sp>
        </mc:Choice>
        <mc:Fallback xmlns="">
          <p:sp>
            <p:nvSpPr>
              <p:cNvPr id="44" name="TextovéPole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8623" y="5029365"/>
                <a:ext cx="2144236" cy="704295"/>
              </a:xfrm>
              <a:prstGeom prst="rect">
                <a:avLst/>
              </a:prstGeom>
              <a:blipFill rotWithShape="1">
                <a:blip r:embed="rId6"/>
                <a:stretch>
                  <a:fillRect l="-7386" t="-2586" b="-1379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ovéPole 44"/>
              <p:cNvSpPr txBox="1"/>
              <p:nvPr/>
            </p:nvSpPr>
            <p:spPr>
              <a:xfrm>
                <a:off x="6490157" y="5115031"/>
                <a:ext cx="195946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spc="300" dirty="0">
                    <a:solidFill>
                      <a:srgbClr val="FFFF00"/>
                    </a:solidFill>
                    <a:effectLst>
                      <a:glow rad="63500">
                        <a:schemeClr val="accent5">
                          <a:satMod val="175000"/>
                          <a:alpha val="40000"/>
                        </a:schemeClr>
                      </a:glow>
                    </a:effectLst>
                    <a:latin typeface="Cambria Math" pitchFamily="18" charset="0"/>
                    <a:ea typeface="Cambria Math" pitchFamily="18" charset="0"/>
                  </a:rPr>
                  <a:t>;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800" b="0" i="0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a</m:t>
                    </m:r>
                    <m:r>
                      <a:rPr lang="cs-CZ" sz="2800" b="0" i="0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+</m:t>
                    </m:r>
                  </m:oMath>
                </a14:m>
                <a:r>
                  <a:rPr lang="cs-CZ" sz="2800" spc="300" dirty="0">
                    <a:solidFill>
                      <a:srgbClr val="FFFF00"/>
                    </a:solidFill>
                    <a:effectLst>
                      <a:glow rad="63500">
                        <a:schemeClr val="accent6">
                          <a:satMod val="175000"/>
                          <a:alpha val="40000"/>
                        </a:schemeClr>
                      </a:glow>
                    </a:effectLst>
                    <a:latin typeface="Cambria Math" pitchFamily="18" charset="0"/>
                    <a:ea typeface="Cambria Math" pitchFamily="18" charset="0"/>
                  </a:rPr>
                  <a:t>2</a:t>
                </a:r>
              </a:p>
            </p:txBody>
          </p:sp>
        </mc:Choice>
        <mc:Fallback xmlns="">
          <p:sp>
            <p:nvSpPr>
              <p:cNvPr id="45" name="TextovéPole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0157" y="5115031"/>
                <a:ext cx="1959468" cy="523220"/>
              </a:xfrm>
              <a:prstGeom prst="rect">
                <a:avLst/>
              </a:prstGeom>
              <a:blipFill rotWithShape="1">
                <a:blip r:embed="rId7"/>
                <a:stretch>
                  <a:fillRect l="-8411" t="-18605" b="-3837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2" name="Picture 2" descr="C:\Users\spravce\AppData\Local\Microsoft\Windows\Temporary Internet Files\Content.IE5\0BASIBLT\MC900440428[4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418" y="0"/>
            <a:ext cx="1458862" cy="1536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567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0" grpId="0"/>
      <p:bldP spid="13" grpId="0"/>
      <p:bldP spid="17" grpId="0"/>
      <p:bldP spid="27" grpId="0"/>
      <p:bldP spid="30" grpId="0"/>
      <p:bldP spid="32" grpId="0"/>
      <p:bldP spid="36" grpId="0"/>
      <p:bldP spid="37" grpId="0"/>
      <p:bldP spid="38" grpId="0"/>
      <p:bldP spid="42" grpId="0"/>
      <p:bldP spid="43" grpId="0"/>
      <p:bldP spid="44" grpId="0"/>
      <p:bldP spid="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33339" y="296168"/>
            <a:ext cx="8474482" cy="832169"/>
          </a:xfrm>
          <a:prstGeom prst="roundRect">
            <a:avLst>
              <a:gd name="adj" fmla="val 10206"/>
            </a:avLst>
          </a:prstGeom>
          <a:solidFill>
            <a:srgbClr val="FFFF00"/>
          </a:solidFill>
          <a:ln w="127000">
            <a:solidFill>
              <a:schemeClr val="bg1"/>
            </a:solidFill>
          </a:ln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95250" h="101600" prst="slope"/>
            <a:contourClr>
              <a:schemeClr val="accent2">
                <a:shade val="30000"/>
                <a:satMod val="12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-690156" y="450642"/>
            <a:ext cx="3096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             Trojčlen</a:t>
            </a:r>
            <a:endParaRPr lang="cs-CZ" sz="2800" dirty="0">
              <a:solidFill>
                <a:schemeClr val="bg1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377332" y="450642"/>
            <a:ext cx="84744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                  je součet nebo rozdíl tří jednočlenů.</a:t>
            </a:r>
            <a:endParaRPr lang="cs-CZ" sz="28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Zaoblený obdélník 17"/>
          <p:cNvSpPr/>
          <p:nvPr/>
        </p:nvSpPr>
        <p:spPr>
          <a:xfrm>
            <a:off x="377332" y="1284949"/>
            <a:ext cx="8355764" cy="924431"/>
          </a:xfrm>
          <a:prstGeom prst="roundRect">
            <a:avLst>
              <a:gd name="adj" fmla="val 6596"/>
            </a:avLst>
          </a:prstGeom>
          <a:solidFill>
            <a:schemeClr val="bg1"/>
          </a:solidFill>
          <a:ln w="127000">
            <a:solidFill>
              <a:srgbClr val="FFFF00"/>
            </a:solidFill>
          </a:ln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95250" h="101600" prst="slope"/>
            <a:contourClr>
              <a:schemeClr val="accent2">
                <a:shade val="30000"/>
                <a:satMod val="12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558442" y="1463685"/>
                <a:ext cx="271741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spc="300" dirty="0">
                    <a:solidFill>
                      <a:srgbClr val="FFFF00"/>
                    </a:solidFill>
                    <a:effectLst>
                      <a:glow rad="63500">
                        <a:schemeClr val="accent5">
                          <a:satMod val="175000"/>
                          <a:alpha val="40000"/>
                        </a:schemeClr>
                      </a:glow>
                    </a:effectLst>
                    <a:latin typeface="Cambria Math" pitchFamily="18" charset="0"/>
                    <a:ea typeface="Cambria Math" pitchFamily="18" charset="0"/>
                  </a:rPr>
                  <a:t>-5at+2b</a:t>
                </a:r>
                <a:r>
                  <a:rPr lang="cs-CZ" sz="2800" spc="300" dirty="0">
                    <a:solidFill>
                      <a:srgbClr val="FFFF00"/>
                    </a:solidFill>
                    <a:effectLst>
                      <a:glow rad="63500">
                        <a:schemeClr val="accent5">
                          <a:satMod val="175000"/>
                          <a:alpha val="40000"/>
                        </a:schemeClr>
                      </a:glow>
                    </a:effectLst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cs-CZ" sz="2800" i="1" spc="30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− </m:t>
                    </m:r>
                  </m:oMath>
                </a14:m>
                <a:r>
                  <a:rPr lang="cs-CZ" sz="2800" spc="300" dirty="0">
                    <a:solidFill>
                      <a:srgbClr val="FFFF00"/>
                    </a:solidFill>
                    <a:effectLst>
                      <a:glow rad="63500">
                        <a:schemeClr val="accent5">
                          <a:satMod val="175000"/>
                          <a:alpha val="40000"/>
                        </a:schemeClr>
                      </a:glow>
                    </a:effectLst>
                    <a:latin typeface="Cambria Math" pitchFamily="18" charset="0"/>
                    <a:ea typeface="Cambria Math" pitchFamily="18" charset="0"/>
                  </a:rPr>
                  <a:t>2c</a:t>
                </a:r>
                <a:endParaRPr lang="cs-CZ" sz="2800" spc="300" dirty="0">
                  <a:solidFill>
                    <a:srgbClr val="FFFF00"/>
                  </a:solidFill>
                  <a:effectLst>
                    <a:glow rad="63500">
                      <a:schemeClr val="accent6">
                        <a:satMod val="175000"/>
                        <a:alpha val="40000"/>
                      </a:schemeClr>
                    </a:glow>
                  </a:effectLst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442" y="1463685"/>
                <a:ext cx="2717414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6067" t="-19767" r="-4944" b="-3720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/>
              <p:cNvSpPr txBox="1"/>
              <p:nvPr/>
            </p:nvSpPr>
            <p:spPr>
              <a:xfrm>
                <a:off x="3153787" y="1480157"/>
                <a:ext cx="27622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spc="300" dirty="0">
                    <a:solidFill>
                      <a:srgbClr val="FFFF00"/>
                    </a:solidFill>
                    <a:effectLst>
                      <a:glow rad="63500">
                        <a:schemeClr val="accent5">
                          <a:satMod val="175000"/>
                          <a:alpha val="40000"/>
                        </a:schemeClr>
                      </a:glow>
                    </a:effectLst>
                    <a:latin typeface="Cambria Math" pitchFamily="18" charset="0"/>
                    <a:ea typeface="Cambria Math" pitchFamily="18" charset="0"/>
                  </a:rPr>
                  <a:t>; a</a:t>
                </a:r>
                <a14:m>
                  <m:oMath xmlns:m="http://schemas.openxmlformats.org/officeDocument/2006/math">
                    <m:r>
                      <a:rPr lang="cs-CZ" sz="2800" b="0" i="0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 +</m:t>
                    </m:r>
                    <m:r>
                      <a:rPr lang="cs-CZ" sz="2800" b="0" i="1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𝑐</m:t>
                    </m:r>
                    <m:r>
                      <a:rPr lang="cs-CZ" sz="2800" b="0" i="1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−</m:t>
                    </m:r>
                  </m:oMath>
                </a14:m>
                <a:r>
                  <a:rPr lang="cs-CZ" sz="2800" spc="300" dirty="0">
                    <a:solidFill>
                      <a:srgbClr val="FFFF00"/>
                    </a:solidFill>
                    <a:effectLst>
                      <a:glow rad="63500">
                        <a:schemeClr val="accent6">
                          <a:satMod val="175000"/>
                          <a:alpha val="40000"/>
                        </a:schemeClr>
                      </a:glow>
                    </a:effectLst>
                    <a:latin typeface="Cambria Math" pitchFamily="18" charset="0"/>
                    <a:ea typeface="Cambria Math" pitchFamily="18" charset="0"/>
                  </a:rPr>
                  <a:t>2z</a:t>
                </a:r>
              </a:p>
            </p:txBody>
          </p:sp>
        </mc:Choice>
        <mc:Fallback xmlns="">
          <p:sp>
            <p:nvSpPr>
              <p:cNvPr id="22" name="TextovéPol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3787" y="1480157"/>
                <a:ext cx="2762283" cy="523220"/>
              </a:xfrm>
              <a:prstGeom prst="rect">
                <a:avLst/>
              </a:prstGeom>
              <a:blipFill rotWithShape="1">
                <a:blip r:embed="rId3"/>
                <a:stretch>
                  <a:fillRect l="-5740" t="-18605" b="-3837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Zaoblený obdélník 22"/>
          <p:cNvSpPr/>
          <p:nvPr/>
        </p:nvSpPr>
        <p:spPr>
          <a:xfrm>
            <a:off x="333339" y="2744440"/>
            <a:ext cx="8474482" cy="832169"/>
          </a:xfrm>
          <a:prstGeom prst="roundRect">
            <a:avLst>
              <a:gd name="adj" fmla="val 10206"/>
            </a:avLst>
          </a:prstGeom>
          <a:solidFill>
            <a:srgbClr val="FFFF00"/>
          </a:solidFill>
          <a:ln w="127000">
            <a:solidFill>
              <a:schemeClr val="bg1"/>
            </a:solidFill>
          </a:ln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95250" h="101600" prst="slope"/>
            <a:contourClr>
              <a:schemeClr val="accent2">
                <a:shade val="30000"/>
                <a:satMod val="12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cs-CZ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-734149" y="2894636"/>
            <a:ext cx="3096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             Čtyřčlen</a:t>
            </a:r>
            <a:endParaRPr lang="cs-CZ" sz="2800" dirty="0">
              <a:solidFill>
                <a:schemeClr val="bg1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421844" y="2894636"/>
            <a:ext cx="88457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                  je součet nebo rozdíl čtyř jednočlenů.</a:t>
            </a:r>
            <a:endParaRPr lang="cs-CZ" sz="28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26" name="Zaoblený obdélník 25"/>
          <p:cNvSpPr/>
          <p:nvPr/>
        </p:nvSpPr>
        <p:spPr>
          <a:xfrm>
            <a:off x="377332" y="3645024"/>
            <a:ext cx="8355764" cy="924431"/>
          </a:xfrm>
          <a:prstGeom prst="roundRect">
            <a:avLst>
              <a:gd name="adj" fmla="val 6596"/>
            </a:avLst>
          </a:prstGeom>
          <a:solidFill>
            <a:schemeClr val="bg1"/>
          </a:solidFill>
          <a:ln w="127000">
            <a:solidFill>
              <a:srgbClr val="FFFF00"/>
            </a:solidFill>
          </a:ln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95250" h="101600" prst="slope"/>
            <a:contourClr>
              <a:schemeClr val="accent2">
                <a:shade val="30000"/>
                <a:satMod val="12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cs-CZ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558442" y="3823760"/>
            <a:ext cx="3731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Cambria Math" pitchFamily="18" charset="0"/>
                <a:ea typeface="Cambria Math" pitchFamily="18" charset="0"/>
              </a:rPr>
              <a:t>-9ct+2b + 3c +5d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ovéPole 29"/>
              <p:cNvSpPr txBox="1"/>
              <p:nvPr/>
            </p:nvSpPr>
            <p:spPr>
              <a:xfrm>
                <a:off x="4139952" y="3843192"/>
                <a:ext cx="471186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spc="300" dirty="0">
                    <a:solidFill>
                      <a:srgbClr val="FFFF00"/>
                    </a:solidFill>
                    <a:effectLst>
                      <a:glow rad="63500">
                        <a:schemeClr val="accent5">
                          <a:satMod val="175000"/>
                          <a:alpha val="40000"/>
                        </a:schemeClr>
                      </a:glow>
                    </a:effectLst>
                    <a:latin typeface="Cambria Math" pitchFamily="18" charset="0"/>
                    <a:ea typeface="Cambria Math" pitchFamily="18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cs-CZ" sz="2800" b="0" i="0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2</m:t>
                    </m:r>
                    <m:r>
                      <m:rPr>
                        <m:sty m:val="p"/>
                      </m:rPr>
                      <a:rPr lang="cs-CZ" sz="2800" b="0" i="0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ab</m:t>
                    </m:r>
                    <m:r>
                      <a:rPr lang="cs-CZ" sz="2800" b="0" i="0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+</m:t>
                    </m:r>
                    <m:r>
                      <a:rPr lang="cs-CZ" sz="2800" b="0" i="1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3</m:t>
                    </m:r>
                    <m:r>
                      <a:rPr lang="cs-CZ" sz="2800" b="0" i="1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𝑐</m:t>
                    </m:r>
                    <m:r>
                      <a:rPr lang="cs-CZ" sz="2800" b="0" i="1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−5</m:t>
                    </m:r>
                    <m:r>
                      <a:rPr lang="cs-CZ" sz="2800" b="0" i="1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𝑑</m:t>
                    </m:r>
                    <m:r>
                      <a:rPr lang="cs-CZ" sz="2800" b="0" i="1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+3</m:t>
                    </m:r>
                    <m:r>
                      <a:rPr lang="cs-CZ" sz="2800" b="0" i="1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𝑥</m:t>
                    </m:r>
                  </m:oMath>
                </a14:m>
                <a:endParaRPr lang="cs-CZ" sz="2800" spc="300" dirty="0">
                  <a:solidFill>
                    <a:srgbClr val="FFFF00"/>
                  </a:solidFill>
                  <a:effectLst>
                    <a:glow rad="63500">
                      <a:schemeClr val="accent6">
                        <a:satMod val="175000"/>
                        <a:alpha val="40000"/>
                      </a:schemeClr>
                    </a:glow>
                  </a:effectLst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30" name="TextovéPol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3843192"/>
                <a:ext cx="4711862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3364" t="-17442" b="-3837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Zaoblený obdélník 32"/>
          <p:cNvSpPr/>
          <p:nvPr/>
        </p:nvSpPr>
        <p:spPr>
          <a:xfrm>
            <a:off x="377332" y="5013176"/>
            <a:ext cx="8474482" cy="1296144"/>
          </a:xfrm>
          <a:prstGeom prst="roundRect">
            <a:avLst>
              <a:gd name="adj" fmla="val 10206"/>
            </a:avLst>
          </a:prstGeom>
          <a:solidFill>
            <a:srgbClr val="FFFF00"/>
          </a:solidFill>
          <a:ln w="127000">
            <a:solidFill>
              <a:schemeClr val="bg1"/>
            </a:solidFill>
          </a:ln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95250" h="101600" prst="slope"/>
            <a:contourClr>
              <a:schemeClr val="accent2">
                <a:shade val="30000"/>
                <a:satMod val="12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cs-CZ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-690156" y="5163372"/>
            <a:ext cx="33179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            Mnohočlen</a:t>
            </a:r>
            <a:endParaRPr lang="cs-CZ" sz="2800" dirty="0">
              <a:solidFill>
                <a:schemeClr val="bg1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497010" y="5148000"/>
            <a:ext cx="8845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                       je výraz obsahující konečný počet jednočlenů, které se sčítají nebo odčítají.</a:t>
            </a:r>
            <a:endParaRPr lang="cs-CZ" sz="28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ovéPole 35"/>
              <p:cNvSpPr txBox="1"/>
              <p:nvPr/>
            </p:nvSpPr>
            <p:spPr>
              <a:xfrm>
                <a:off x="5262342" y="1487728"/>
                <a:ext cx="347075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spc="300" dirty="0">
                    <a:solidFill>
                      <a:srgbClr val="FFFF00"/>
                    </a:solidFill>
                    <a:effectLst>
                      <a:glow rad="63500">
                        <a:schemeClr val="accent5">
                          <a:satMod val="175000"/>
                          <a:alpha val="40000"/>
                        </a:schemeClr>
                      </a:glow>
                    </a:effectLst>
                    <a:latin typeface="Cambria Math" pitchFamily="18" charset="0"/>
                    <a:ea typeface="Cambria Math" pitchFamily="18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cs-CZ" sz="2800" b="0" i="0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−2 </m:t>
                    </m:r>
                    <m:r>
                      <m:rPr>
                        <m:sty m:val="p"/>
                      </m:rPr>
                      <a:rPr lang="cs-CZ" sz="2800" b="0" i="0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z</m:t>
                    </m:r>
                    <m:r>
                      <a:rPr lang="cs-CZ" sz="2800" b="0" i="0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+3</m:t>
                    </m:r>
                    <m:r>
                      <m:rPr>
                        <m:sty m:val="p"/>
                      </m:rPr>
                      <a:rPr lang="cs-CZ" sz="2800" b="0" i="0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x</m:t>
                    </m:r>
                    <m:r>
                      <a:rPr lang="cs-CZ" sz="2800" b="0" i="0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−2</m:t>
                    </m:r>
                  </m:oMath>
                </a14:m>
                <a:endParaRPr lang="cs-CZ" sz="2800" spc="300" dirty="0">
                  <a:solidFill>
                    <a:srgbClr val="FFFF00"/>
                  </a:solidFill>
                  <a:effectLst>
                    <a:glow rad="63500">
                      <a:schemeClr val="accent6">
                        <a:satMod val="175000"/>
                        <a:alpha val="40000"/>
                      </a:schemeClr>
                    </a:glow>
                  </a:effectLst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3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2342" y="1487728"/>
                <a:ext cx="3470754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4561" t="-18605" b="-3837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 descr="C:\Users\spravce\AppData\Local\Microsoft\Windows\Temporary Internet Files\Content.IE5\BL96J1IA\MC900439843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622" y="5087261"/>
            <a:ext cx="1677873" cy="172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664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9" grpId="0"/>
      <p:bldP spid="22" grpId="0"/>
      <p:bldP spid="24" grpId="0"/>
      <p:bldP spid="25" grpId="0"/>
      <p:bldP spid="27" grpId="0"/>
      <p:bldP spid="30" grpId="0"/>
      <p:bldP spid="34" grpId="0"/>
      <p:bldP spid="35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ený obdélník 3"/>
          <p:cNvSpPr/>
          <p:nvPr/>
        </p:nvSpPr>
        <p:spPr>
          <a:xfrm>
            <a:off x="377332" y="450052"/>
            <a:ext cx="8474482" cy="1178748"/>
          </a:xfrm>
          <a:prstGeom prst="roundRect">
            <a:avLst>
              <a:gd name="adj" fmla="val 29733"/>
            </a:avLst>
          </a:prstGeom>
          <a:solidFill>
            <a:srgbClr val="FFFF00"/>
          </a:solidFill>
          <a:ln w="127000">
            <a:solidFill>
              <a:schemeClr val="bg1"/>
            </a:solidFill>
          </a:ln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95250" h="101600" prst="slope"/>
            <a:contourClr>
              <a:schemeClr val="accent2">
                <a:shade val="30000"/>
                <a:satMod val="12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-446293" y="551938"/>
            <a:ext cx="48301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            Stupeň mnohočlenu</a:t>
            </a:r>
            <a:endParaRPr lang="cs-CZ" sz="2800" b="1" dirty="0">
              <a:solidFill>
                <a:schemeClr val="bg1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740874" y="536566"/>
            <a:ext cx="77473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                                      udává nejvyšší mocnina, ve které se základ v mnohočlenu vyskytuje.</a:t>
            </a:r>
            <a:endParaRPr lang="cs-CZ" sz="28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386130" y="2330947"/>
            <a:ext cx="8355764" cy="3701514"/>
          </a:xfrm>
          <a:prstGeom prst="roundRect">
            <a:avLst>
              <a:gd name="adj" fmla="val 6596"/>
            </a:avLst>
          </a:prstGeom>
          <a:solidFill>
            <a:schemeClr val="bg1"/>
          </a:solidFill>
          <a:ln w="127000">
            <a:solidFill>
              <a:srgbClr val="FFFF00"/>
            </a:solidFill>
          </a:ln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95250" h="101600" prst="slope"/>
            <a:contourClr>
              <a:schemeClr val="accent2">
                <a:shade val="30000"/>
                <a:satMod val="12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6092966" y="2457087"/>
                <a:ext cx="3731156" cy="5329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2800" b="1" i="0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6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𝟔</m:t>
                    </m:r>
                    <m:sSup>
                      <m:sSupPr>
                        <m:ctrlPr>
                          <a:rPr lang="cs-CZ" sz="2800" b="1" i="1" spc="300" smtClean="0">
                            <a:solidFill>
                              <a:srgbClr val="00B0F0"/>
                            </a:solidFill>
                            <a:effectLst>
                              <a:glow rad="63500">
                                <a:schemeClr val="accent6">
                                  <a:satMod val="175000"/>
                                  <a:alpha val="40000"/>
                                </a:schemeClr>
                              </a:glow>
                            </a:effectLst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sSupPr>
                      <m:e>
                        <m:r>
                          <a:rPr lang="cs-CZ" sz="2800" b="1" i="0" spc="300" smtClean="0">
                            <a:solidFill>
                              <a:srgbClr val="00B0F0"/>
                            </a:solidFill>
                            <a:effectLst>
                              <a:glow rad="63500">
                                <a:schemeClr val="accent6">
                                  <a:satMod val="175000"/>
                                  <a:alpha val="40000"/>
                                </a:schemeClr>
                              </a:glow>
                            </a:effectLst>
                            <a:latin typeface="Cambria Math"/>
                            <a:ea typeface="Cambria Math" pitchFamily="18" charset="0"/>
                          </a:rPr>
                          <m:t>𝐱</m:t>
                        </m:r>
                      </m:e>
                      <m:sup>
                        <m:r>
                          <a:rPr lang="cs-CZ" sz="2800" b="1" i="0" spc="300" smtClean="0">
                            <a:solidFill>
                              <a:srgbClr val="00B0F0"/>
                            </a:solidFill>
                            <a:effectLst>
                              <a:glow rad="63500">
                                <a:schemeClr val="accent6">
                                  <a:satMod val="175000"/>
                                  <a:alpha val="40000"/>
                                </a:schemeClr>
                              </a:glow>
                            </a:effectLst>
                            <a:latin typeface="Cambria Math"/>
                            <a:ea typeface="Cambria Math" pitchFamily="18" charset="0"/>
                          </a:rPr>
                          <m:t>𝟐</m:t>
                        </m:r>
                      </m:sup>
                    </m:sSup>
                    <m:r>
                      <a:rPr lang="cs-CZ" sz="2800" b="1" i="0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6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+</m:t>
                    </m:r>
                    <m:r>
                      <a:rPr lang="cs-CZ" sz="2800" b="1" i="0" spc="300" smtClean="0">
                        <a:solidFill>
                          <a:srgbClr val="FFFF00"/>
                        </a:solidFill>
                        <a:effectLst>
                          <a:glow rad="63500">
                            <a:schemeClr val="accent6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  <a:ea typeface="Cambria Math" pitchFamily="18" charset="0"/>
                      </a:rPr>
                      <m:t>𝟑𝐱</m:t>
                    </m:r>
                  </m:oMath>
                </a14:m>
                <a:r>
                  <a:rPr lang="cs-CZ" sz="2800" b="1" spc="300" dirty="0">
                    <a:solidFill>
                      <a:srgbClr val="FFFF00"/>
                    </a:solidFill>
                    <a:effectLst>
                      <a:glow rad="63500">
                        <a:schemeClr val="accent6">
                          <a:satMod val="175000"/>
                          <a:alpha val="40000"/>
                        </a:schemeClr>
                      </a:glow>
                    </a:effectLst>
                    <a:latin typeface="Cambria Math" pitchFamily="18" charset="0"/>
                    <a:ea typeface="Cambria Math" pitchFamily="18" charset="0"/>
                  </a:rPr>
                  <a:t>+2</a:t>
                </a:r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2966" y="2457087"/>
                <a:ext cx="3731156" cy="532966"/>
              </a:xfrm>
              <a:prstGeom prst="rect">
                <a:avLst/>
              </a:prstGeom>
              <a:blipFill rotWithShape="1">
                <a:blip r:embed="rId2"/>
                <a:stretch>
                  <a:fillRect t="-17241" b="-3793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ovéPole 9"/>
          <p:cNvSpPr txBox="1"/>
          <p:nvPr/>
        </p:nvSpPr>
        <p:spPr>
          <a:xfrm>
            <a:off x="467688" y="2506302"/>
            <a:ext cx="586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Cambria Math" pitchFamily="18" charset="0"/>
                <a:ea typeface="Cambria Math" pitchFamily="18" charset="0"/>
              </a:rPr>
              <a:t>Mnohočlen druhého stupně: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67688" y="3409214"/>
            <a:ext cx="586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Cambria Math" pitchFamily="18" charset="0"/>
                <a:ea typeface="Cambria Math" pitchFamily="18" charset="0"/>
              </a:rPr>
              <a:t>Mnohočlen pátého stupně: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475328" y="4311072"/>
            <a:ext cx="5354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Cambria Math" pitchFamily="18" charset="0"/>
                <a:ea typeface="Cambria Math" pitchFamily="18" charset="0"/>
              </a:rPr>
              <a:t>Mnohočlen nultého stupně: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5542200" y="3415608"/>
                <a:ext cx="3731156" cy="539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1" i="0" spc="300" smtClean="0">
                          <a:solidFill>
                            <a:srgbClr val="FFFF00"/>
                          </a:solidFill>
                          <a:effectLst>
                            <a:glow rad="63500">
                              <a:schemeClr val="accent6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Cambria Math"/>
                          <a:ea typeface="Cambria Math" pitchFamily="18" charset="0"/>
                        </a:rPr>
                        <m:t>−</m:t>
                      </m:r>
                      <m:r>
                        <a:rPr lang="cs-CZ" sz="2800" b="1" i="0" spc="300" smtClean="0">
                          <a:solidFill>
                            <a:srgbClr val="FFFF00"/>
                          </a:solidFill>
                          <a:effectLst>
                            <a:glow rad="63500">
                              <a:schemeClr val="accent6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Cambria Math"/>
                          <a:ea typeface="Cambria Math" pitchFamily="18" charset="0"/>
                        </a:rPr>
                        <m:t>𝟒</m:t>
                      </m:r>
                      <m:sSup>
                        <m:sSupPr>
                          <m:ctrlPr>
                            <a:rPr lang="cs-CZ" sz="2800" b="1" i="1" spc="300" smtClean="0">
                              <a:solidFill>
                                <a:srgbClr val="00B0F0"/>
                              </a:solidFill>
                              <a:effectLst>
                                <a:glow rad="63500">
                                  <a:schemeClr val="accent6">
                                    <a:satMod val="175000"/>
                                    <a:alpha val="40000"/>
                                  </a:schemeClr>
                                </a:glow>
                              </a:effectLst>
                              <a:latin typeface="Cambria Math" panose="02040503050406030204" pitchFamily="18" charset="0"/>
                              <a:ea typeface="Cambria Math" pitchFamily="18" charset="0"/>
                            </a:rPr>
                          </m:ctrlPr>
                        </m:sSupPr>
                        <m:e>
                          <m:r>
                            <a:rPr lang="cs-CZ" sz="2800" b="1" i="0" spc="300" smtClean="0">
                              <a:solidFill>
                                <a:srgbClr val="00B0F0"/>
                              </a:solidFill>
                              <a:effectLst>
                                <a:glow rad="63500">
                                  <a:schemeClr val="accent6">
                                    <a:satMod val="175000"/>
                                    <a:alpha val="40000"/>
                                  </a:schemeClr>
                                </a:glow>
                              </a:effectLst>
                              <a:latin typeface="Cambria Math"/>
                              <a:ea typeface="Cambria Math" pitchFamily="18" charset="0"/>
                            </a:rPr>
                            <m:t>𝐱</m:t>
                          </m:r>
                        </m:e>
                        <m:sup>
                          <m:r>
                            <a:rPr lang="cs-CZ" sz="2800" b="1" i="0" spc="300" smtClean="0">
                              <a:solidFill>
                                <a:srgbClr val="00B0F0"/>
                              </a:solidFill>
                              <a:effectLst>
                                <a:glow rad="63500">
                                  <a:schemeClr val="accent6">
                                    <a:satMod val="175000"/>
                                    <a:alpha val="40000"/>
                                  </a:schemeClr>
                                </a:glow>
                              </a:effectLst>
                              <a:latin typeface="Cambria Math"/>
                              <a:ea typeface="Cambria Math" pitchFamily="18" charset="0"/>
                            </a:rPr>
                            <m:t>𝟓</m:t>
                          </m:r>
                        </m:sup>
                      </m:sSup>
                      <m:r>
                        <a:rPr lang="cs-CZ" sz="2800" b="1" i="0" spc="300" smtClean="0">
                          <a:solidFill>
                            <a:srgbClr val="FFFF00"/>
                          </a:solidFill>
                          <a:effectLst>
                            <a:glow rad="63500">
                              <a:schemeClr val="accent6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Cambria Math"/>
                          <a:ea typeface="Cambria Math" pitchFamily="18" charset="0"/>
                        </a:rPr>
                        <m:t>+</m:t>
                      </m:r>
                      <m:r>
                        <a:rPr lang="cs-CZ" sz="2800" b="1" i="0" spc="300" smtClean="0">
                          <a:solidFill>
                            <a:srgbClr val="FFFF00"/>
                          </a:solidFill>
                          <a:effectLst>
                            <a:glow rad="63500">
                              <a:schemeClr val="accent6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Cambria Math"/>
                          <a:ea typeface="Cambria Math" pitchFamily="18" charset="0"/>
                        </a:rPr>
                        <m:t>𝟑</m:t>
                      </m:r>
                      <m:sSup>
                        <m:sSupPr>
                          <m:ctrlPr>
                            <a:rPr lang="cs-CZ" sz="2800" b="1" i="1" spc="300" smtClean="0">
                              <a:solidFill>
                                <a:srgbClr val="FFFF00"/>
                              </a:solidFill>
                              <a:effectLst>
                                <a:glow rad="63500">
                                  <a:schemeClr val="accent6">
                                    <a:satMod val="175000"/>
                                    <a:alpha val="40000"/>
                                  </a:schemeClr>
                                </a:glow>
                              </a:effectLst>
                              <a:latin typeface="Cambria Math" panose="02040503050406030204" pitchFamily="18" charset="0"/>
                              <a:ea typeface="Cambria Math" pitchFamily="18" charset="0"/>
                            </a:rPr>
                          </m:ctrlPr>
                        </m:sSupPr>
                        <m:e>
                          <m:r>
                            <a:rPr lang="cs-CZ" sz="2800" b="1" i="0" spc="300" smtClean="0">
                              <a:solidFill>
                                <a:srgbClr val="FFFF00"/>
                              </a:solidFill>
                              <a:effectLst>
                                <a:glow rad="63500">
                                  <a:schemeClr val="accent6">
                                    <a:satMod val="175000"/>
                                    <a:alpha val="40000"/>
                                  </a:schemeClr>
                                </a:glow>
                              </a:effectLst>
                              <a:latin typeface="Cambria Math"/>
                              <a:ea typeface="Cambria Math" pitchFamily="18" charset="0"/>
                            </a:rPr>
                            <m:t>𝐱</m:t>
                          </m:r>
                        </m:e>
                        <m:sup>
                          <m:r>
                            <a:rPr lang="cs-CZ" sz="2800" b="1" i="0" spc="300" smtClean="0">
                              <a:solidFill>
                                <a:srgbClr val="FFFF00"/>
                              </a:solidFill>
                              <a:effectLst>
                                <a:glow rad="63500">
                                  <a:schemeClr val="accent6">
                                    <a:satMod val="175000"/>
                                    <a:alpha val="40000"/>
                                  </a:schemeClr>
                                </a:glow>
                              </a:effectLst>
                              <a:latin typeface="Cambria Math"/>
                              <a:ea typeface="Cambria Math" pitchFamily="18" charset="0"/>
                            </a:rPr>
                            <m:t>𝟐</m:t>
                          </m:r>
                        </m:sup>
                      </m:sSup>
                      <m:r>
                        <a:rPr lang="cs-CZ" sz="2800" b="1" i="0" spc="300" smtClean="0">
                          <a:solidFill>
                            <a:srgbClr val="FFFF00"/>
                          </a:solidFill>
                          <a:effectLst>
                            <a:glow rad="63500">
                              <a:schemeClr val="accent6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Cambria Math"/>
                          <a:ea typeface="Cambria Math" pitchFamily="18" charset="0"/>
                        </a:rPr>
                        <m:t>+</m:t>
                      </m:r>
                      <m:r>
                        <a:rPr lang="cs-CZ" sz="2800" b="1" i="0" spc="300" smtClean="0">
                          <a:solidFill>
                            <a:srgbClr val="FFFF00"/>
                          </a:solidFill>
                          <a:effectLst>
                            <a:glow rad="63500">
                              <a:schemeClr val="accent6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Cambria Math"/>
                          <a:ea typeface="Cambria Math" pitchFamily="18" charset="0"/>
                        </a:rPr>
                        <m:t>𝐱</m:t>
                      </m:r>
                    </m:oMath>
                  </m:oMathPara>
                </a14:m>
                <a:endParaRPr lang="cs-CZ" sz="2800" b="1" spc="300" dirty="0">
                  <a:solidFill>
                    <a:srgbClr val="FFFF00"/>
                  </a:solidFill>
                  <a:effectLst>
                    <a:glow rad="63500">
                      <a:schemeClr val="accent6">
                        <a:satMod val="175000"/>
                        <a:alpha val="40000"/>
                      </a:schemeClr>
                    </a:glow>
                  </a:effectLst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200" y="3415608"/>
                <a:ext cx="3731156" cy="53931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5830232" y="4331421"/>
                <a:ext cx="3731156" cy="539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1" i="1" spc="300" smtClean="0">
                          <a:solidFill>
                            <a:srgbClr val="00B0F0"/>
                          </a:solidFill>
                          <a:effectLst>
                            <a:glow rad="63500">
                              <a:schemeClr val="accent6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Cambria Math"/>
                          <a:ea typeface="Cambria Math" pitchFamily="18" charset="0"/>
                        </a:rPr>
                        <m:t>−</m:t>
                      </m:r>
                      <m:r>
                        <a:rPr lang="cs-CZ" sz="2800" b="1" i="1" spc="300" smtClean="0">
                          <a:solidFill>
                            <a:srgbClr val="00B0F0"/>
                          </a:solidFill>
                          <a:effectLst>
                            <a:glow rad="63500">
                              <a:schemeClr val="accent6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Cambria Math"/>
                          <a:ea typeface="Cambria Math" pitchFamily="18" charset="0"/>
                        </a:rPr>
                        <m:t>𝟏𝟓</m:t>
                      </m:r>
                    </m:oMath>
                  </m:oMathPara>
                </a14:m>
                <a:endParaRPr lang="cs-CZ" sz="2800" b="1" spc="300" dirty="0">
                  <a:solidFill>
                    <a:srgbClr val="00B0F0"/>
                  </a:solidFill>
                  <a:effectLst>
                    <a:glow rad="63500">
                      <a:schemeClr val="accent6">
                        <a:satMod val="175000"/>
                        <a:alpha val="40000"/>
                      </a:schemeClr>
                    </a:glow>
                  </a:effectLst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0232" y="4331421"/>
                <a:ext cx="3731156" cy="53931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ovéPole 14"/>
          <p:cNvSpPr txBox="1"/>
          <p:nvPr/>
        </p:nvSpPr>
        <p:spPr>
          <a:xfrm>
            <a:off x="475328" y="5168364"/>
            <a:ext cx="5354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Cambria Math" pitchFamily="18" charset="0"/>
                <a:ea typeface="Cambria Math" pitchFamily="18" charset="0"/>
              </a:rPr>
              <a:t>Mnohočlen prvního stupně: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5830232" y="5188713"/>
                <a:ext cx="3731156" cy="539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1" i="1" spc="300" smtClean="0">
                          <a:solidFill>
                            <a:srgbClr val="FFFF00"/>
                          </a:solidFill>
                          <a:effectLst>
                            <a:glow rad="63500">
                              <a:schemeClr val="accent6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Cambria Math"/>
                          <a:ea typeface="Cambria Math" pitchFamily="18" charset="0"/>
                        </a:rPr>
                        <m:t>𝟓</m:t>
                      </m:r>
                      <m:r>
                        <a:rPr lang="cs-CZ" sz="2800" b="1" i="1" spc="300" smtClean="0">
                          <a:solidFill>
                            <a:srgbClr val="00B0F0"/>
                          </a:solidFill>
                          <a:effectLst>
                            <a:glow rad="63500">
                              <a:schemeClr val="accent6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Cambria Math"/>
                          <a:ea typeface="Cambria Math" pitchFamily="18" charset="0"/>
                        </a:rPr>
                        <m:t>𝒚</m:t>
                      </m:r>
                      <m:r>
                        <a:rPr lang="cs-CZ" sz="2800" b="1" i="1" spc="300" smtClean="0">
                          <a:solidFill>
                            <a:srgbClr val="FFFF00"/>
                          </a:solidFill>
                          <a:effectLst>
                            <a:glow rad="63500">
                              <a:schemeClr val="accent6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Cambria Math"/>
                          <a:ea typeface="Cambria Math" pitchFamily="18" charset="0"/>
                        </a:rPr>
                        <m:t>−</m:t>
                      </m:r>
                      <m:r>
                        <a:rPr lang="cs-CZ" sz="2800" b="1" i="1" spc="300" smtClean="0">
                          <a:solidFill>
                            <a:srgbClr val="FFFF00"/>
                          </a:solidFill>
                          <a:effectLst>
                            <a:glow rad="63500">
                              <a:schemeClr val="accent6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Cambria Math"/>
                          <a:ea typeface="Cambria Math" pitchFamily="18" charset="0"/>
                        </a:rPr>
                        <m:t>𝟕</m:t>
                      </m:r>
                    </m:oMath>
                  </m:oMathPara>
                </a14:m>
                <a:endParaRPr lang="cs-CZ" sz="2800" b="1" spc="300" dirty="0">
                  <a:solidFill>
                    <a:srgbClr val="FFFF00"/>
                  </a:solidFill>
                  <a:effectLst>
                    <a:glow rad="63500">
                      <a:schemeClr val="accent6">
                        <a:satMod val="175000"/>
                        <a:alpha val="40000"/>
                      </a:schemeClr>
                    </a:glow>
                  </a:effectLst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0232" y="5188713"/>
                <a:ext cx="3731156" cy="53931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Zaoblený obdélník 17"/>
          <p:cNvSpPr/>
          <p:nvPr/>
        </p:nvSpPr>
        <p:spPr>
          <a:xfrm>
            <a:off x="353100" y="1792285"/>
            <a:ext cx="5470795" cy="466262"/>
          </a:xfrm>
          <a:prstGeom prst="roundRect">
            <a:avLst/>
          </a:prstGeom>
          <a:solidFill>
            <a:schemeClr val="bg1"/>
          </a:solidFill>
          <a:ln w="6350">
            <a:solidFill>
              <a:srgbClr val="FFFF00"/>
            </a:solidFill>
          </a:ln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95250" h="101600" prst="slope"/>
            <a:contourClr>
              <a:schemeClr val="accent2">
                <a:shade val="30000"/>
                <a:satMod val="12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461242" y="1772816"/>
            <a:ext cx="5365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Příklady na stupně mnohočlenů:</a:t>
            </a:r>
            <a:endParaRPr lang="cs-CZ" sz="28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3074" name="Picture 2" descr="C:\Users\spravce\AppData\Local\Microsoft\Windows\Temporary Internet Files\Content.IE5\D1R1SU0N\MC900432483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721621"/>
            <a:ext cx="1778000" cy="193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4645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214210" y="3573016"/>
            <a:ext cx="8556012" cy="2736304"/>
          </a:xfrm>
          <a:prstGeom prst="roundRect">
            <a:avLst>
              <a:gd name="adj" fmla="val 7849"/>
            </a:avLst>
          </a:prstGeom>
          <a:solidFill>
            <a:schemeClr val="bg1"/>
          </a:solidFill>
          <a:ln w="127000">
            <a:solidFill>
              <a:srgbClr val="FFFF00"/>
            </a:solidFill>
          </a:ln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95250" h="101600" prst="slope"/>
            <a:contourClr>
              <a:schemeClr val="accent2">
                <a:shade val="30000"/>
                <a:satMod val="12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cs-CZ" dirty="0"/>
          </a:p>
        </p:txBody>
      </p:sp>
      <p:sp>
        <p:nvSpPr>
          <p:cNvPr id="3" name="Zaoblený obdélník 2"/>
          <p:cNvSpPr/>
          <p:nvPr/>
        </p:nvSpPr>
        <p:spPr>
          <a:xfrm>
            <a:off x="220246" y="232883"/>
            <a:ext cx="8549976" cy="2692061"/>
          </a:xfrm>
          <a:prstGeom prst="roundRect">
            <a:avLst/>
          </a:prstGeom>
          <a:solidFill>
            <a:srgbClr val="FFFF00"/>
          </a:solidFill>
          <a:ln w="127000">
            <a:solidFill>
              <a:schemeClr val="bg1"/>
            </a:solidFill>
          </a:ln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95250" h="101600" prst="slope"/>
            <a:contourClr>
              <a:schemeClr val="accent2">
                <a:shade val="30000"/>
                <a:satMod val="12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436388" y="331893"/>
            <a:ext cx="8216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1) Napište, který  výrazy  je jednočlen,  dvojčlen,  trojčlen.</a:t>
            </a:r>
            <a:endParaRPr lang="cs-CZ" sz="2400" dirty="0">
              <a:solidFill>
                <a:schemeClr val="bg1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grpSp>
        <p:nvGrpSpPr>
          <p:cNvPr id="11" name="Skupina 10"/>
          <p:cNvGrpSpPr/>
          <p:nvPr/>
        </p:nvGrpSpPr>
        <p:grpSpPr>
          <a:xfrm>
            <a:off x="182834" y="2922135"/>
            <a:ext cx="1599032" cy="523220"/>
            <a:chOff x="-3291727" y="2349185"/>
            <a:chExt cx="1599032" cy="523220"/>
          </a:xfrm>
        </p:grpSpPr>
        <p:sp>
          <p:nvSpPr>
            <p:cNvPr id="10" name="Zaoblený obdélník 9"/>
            <p:cNvSpPr/>
            <p:nvPr/>
          </p:nvSpPr>
          <p:spPr>
            <a:xfrm>
              <a:off x="-3291727" y="2368654"/>
              <a:ext cx="1599032" cy="484282"/>
            </a:xfrm>
            <a:prstGeom prst="roundRect">
              <a:avLst/>
            </a:prstGeom>
            <a:solidFill>
              <a:schemeClr val="bg1"/>
            </a:solidFill>
            <a:ln w="6350">
              <a:solidFill>
                <a:srgbClr val="FFFF00"/>
              </a:solidFill>
            </a:ln>
            <a:scene3d>
              <a:camera prst="orthographicFront">
                <a:rot lat="0" lon="0" rev="0"/>
              </a:camera>
              <a:lightRig rig="balanced" dir="tr"/>
            </a:scene3d>
            <a:sp3d contourW="14605" prstMaterial="plastic">
              <a:bevelT w="95250" h="101600" prst="slope"/>
              <a:contourClr>
                <a:schemeClr val="accent2">
                  <a:shade val="30000"/>
                  <a:satMod val="120000"/>
                </a:schemeClr>
              </a:contourClr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endParaRPr lang="cs-CZ" dirty="0"/>
            </a:p>
          </p:txBody>
        </p:sp>
        <p:sp>
          <p:nvSpPr>
            <p:cNvPr id="9" name="TextovéPole 8"/>
            <p:cNvSpPr txBox="1"/>
            <p:nvPr/>
          </p:nvSpPr>
          <p:spPr>
            <a:xfrm>
              <a:off x="-3183585" y="2349185"/>
              <a:ext cx="138274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800" dirty="0">
                  <a:solidFill>
                    <a:srgbClr val="FFFF00"/>
                  </a:solidFill>
                  <a:effectLst>
                    <a:glow rad="63500">
                      <a:schemeClr val="accent5">
                        <a:satMod val="175000"/>
                        <a:alpha val="40000"/>
                      </a:schemeClr>
                    </a:glow>
                  </a:effectLst>
                </a:rPr>
                <a:t>Řešení</a:t>
              </a:r>
              <a:endParaRPr lang="cs-CZ" sz="2800" dirty="0">
                <a:solidFill>
                  <a:srgbClr val="FFFF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</p:grpSp>
      <p:sp>
        <p:nvSpPr>
          <p:cNvPr id="24" name="TextovéPole 23"/>
          <p:cNvSpPr txBox="1"/>
          <p:nvPr/>
        </p:nvSpPr>
        <p:spPr>
          <a:xfrm>
            <a:off x="883089" y="1252481"/>
            <a:ext cx="14965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5xz</a:t>
            </a:r>
            <a:endParaRPr lang="cs-CZ" sz="2800" spc="3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3591260" y="2169984"/>
            <a:ext cx="1093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2a</a:t>
            </a:r>
            <a:endParaRPr lang="cs-CZ" sz="2800" spc="3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3512508" y="1252481"/>
            <a:ext cx="1206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6u-v</a:t>
            </a:r>
            <a:endParaRPr lang="cs-CZ" sz="2800" spc="3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863185" y="707692"/>
            <a:ext cx="1206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x+5y</a:t>
            </a:r>
            <a:endParaRPr lang="cs-CZ" sz="2800" spc="3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852806" y="1731466"/>
            <a:ext cx="2664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x+y+5</a:t>
            </a:r>
            <a:endParaRPr lang="cs-CZ" sz="2800" spc="3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3462274" y="1731466"/>
            <a:ext cx="22618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-5t+2as-1 </a:t>
            </a:r>
            <a:endParaRPr lang="cs-CZ" sz="2800" spc="3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6153027" y="734152"/>
            <a:ext cx="1855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35-x</a:t>
            </a:r>
            <a:endParaRPr lang="cs-CZ" sz="2800" spc="3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3" name="TextovéPole 32"/>
          <p:cNvSpPr txBox="1"/>
          <p:nvPr/>
        </p:nvSpPr>
        <p:spPr>
          <a:xfrm>
            <a:off x="464492" y="3673459"/>
            <a:ext cx="2192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u="sng" dirty="0">
                <a:solidFill>
                  <a:srgbClr val="FFC0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jednočlen</a:t>
            </a:r>
          </a:p>
        </p:txBody>
      </p:sp>
      <p:cxnSp>
        <p:nvCxnSpPr>
          <p:cNvPr id="36" name="Přímá spojnice 35"/>
          <p:cNvCxnSpPr/>
          <p:nvPr/>
        </p:nvCxnSpPr>
        <p:spPr>
          <a:xfrm>
            <a:off x="2753210" y="3719708"/>
            <a:ext cx="0" cy="2442919"/>
          </a:xfrm>
          <a:prstGeom prst="line">
            <a:avLst/>
          </a:prstGeom>
          <a:ln w="117475" cmpd="tri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6153027" y="1282489"/>
            <a:ext cx="2317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21abc</a:t>
            </a:r>
            <a:endParaRPr lang="cs-CZ" sz="2800" spc="3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6153027" y="1792916"/>
            <a:ext cx="2317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8a+bc</a:t>
            </a:r>
            <a:endParaRPr lang="cs-CZ" sz="2800" spc="3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852806" y="2206926"/>
            <a:ext cx="16948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125</a:t>
            </a:r>
            <a:endParaRPr lang="cs-CZ" sz="2800" spc="3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6153027" y="2233670"/>
            <a:ext cx="2317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-3x+yz-2</a:t>
            </a:r>
            <a:endParaRPr lang="cs-CZ" sz="2800" spc="3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3547385" y="748652"/>
            <a:ext cx="2317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-a+3bc-b</a:t>
            </a:r>
            <a:endParaRPr lang="cs-CZ" sz="2800" spc="3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9" name="TextovéPole 48"/>
          <p:cNvSpPr txBox="1"/>
          <p:nvPr/>
        </p:nvSpPr>
        <p:spPr>
          <a:xfrm>
            <a:off x="3387522" y="3675758"/>
            <a:ext cx="2192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u="sng" dirty="0">
                <a:solidFill>
                  <a:srgbClr val="FFC0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dvojčlen</a:t>
            </a:r>
          </a:p>
        </p:txBody>
      </p:sp>
      <p:sp>
        <p:nvSpPr>
          <p:cNvPr id="50" name="TextovéPole 49"/>
          <p:cNvSpPr txBox="1"/>
          <p:nvPr/>
        </p:nvSpPr>
        <p:spPr>
          <a:xfrm>
            <a:off x="6215798" y="3719708"/>
            <a:ext cx="2192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u="sng" dirty="0">
                <a:solidFill>
                  <a:srgbClr val="FFC0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trojčlen</a:t>
            </a:r>
          </a:p>
        </p:txBody>
      </p:sp>
      <p:cxnSp>
        <p:nvCxnSpPr>
          <p:cNvPr id="51" name="Přímá spojnice 50"/>
          <p:cNvCxnSpPr/>
          <p:nvPr/>
        </p:nvCxnSpPr>
        <p:spPr>
          <a:xfrm>
            <a:off x="5724128" y="3719708"/>
            <a:ext cx="0" cy="2442919"/>
          </a:xfrm>
          <a:prstGeom prst="line">
            <a:avLst/>
          </a:prstGeom>
          <a:ln w="117475" cmpd="tri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ovéPole 51"/>
          <p:cNvSpPr txBox="1"/>
          <p:nvPr/>
        </p:nvSpPr>
        <p:spPr>
          <a:xfrm>
            <a:off x="586295" y="4196679"/>
            <a:ext cx="14965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5xz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3" name="TextovéPole 52"/>
          <p:cNvSpPr txBox="1"/>
          <p:nvPr/>
        </p:nvSpPr>
        <p:spPr>
          <a:xfrm>
            <a:off x="560803" y="4679557"/>
            <a:ext cx="16948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125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4" name="TextovéPole 53"/>
          <p:cNvSpPr txBox="1"/>
          <p:nvPr/>
        </p:nvSpPr>
        <p:spPr>
          <a:xfrm>
            <a:off x="606812" y="5202777"/>
            <a:ext cx="1093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2a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5" name="TextovéPole 54"/>
          <p:cNvSpPr txBox="1"/>
          <p:nvPr/>
        </p:nvSpPr>
        <p:spPr>
          <a:xfrm>
            <a:off x="575363" y="5639407"/>
            <a:ext cx="2317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21abc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6" name="TextovéPole 55"/>
          <p:cNvSpPr txBox="1"/>
          <p:nvPr/>
        </p:nvSpPr>
        <p:spPr>
          <a:xfrm>
            <a:off x="3338101" y="4242928"/>
            <a:ext cx="1206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x+5y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7" name="TextovéPole 56"/>
          <p:cNvSpPr txBox="1"/>
          <p:nvPr/>
        </p:nvSpPr>
        <p:spPr>
          <a:xfrm>
            <a:off x="3305226" y="4719899"/>
            <a:ext cx="1206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6u-v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3332761" y="5190756"/>
            <a:ext cx="1855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35-x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TextovéPole 58"/>
          <p:cNvSpPr txBox="1"/>
          <p:nvPr/>
        </p:nvSpPr>
        <p:spPr>
          <a:xfrm>
            <a:off x="3324005" y="5639407"/>
            <a:ext cx="2317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8a+bc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60" name="TextovéPole 59"/>
          <p:cNvSpPr txBox="1"/>
          <p:nvPr/>
        </p:nvSpPr>
        <p:spPr>
          <a:xfrm>
            <a:off x="6243058" y="4242928"/>
            <a:ext cx="2664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x+y+5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61" name="TextovéPole 60"/>
          <p:cNvSpPr txBox="1"/>
          <p:nvPr/>
        </p:nvSpPr>
        <p:spPr>
          <a:xfrm>
            <a:off x="6215798" y="4694129"/>
            <a:ext cx="2317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-a+3bc-b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62" name="TextovéPole 61"/>
          <p:cNvSpPr txBox="1"/>
          <p:nvPr/>
        </p:nvSpPr>
        <p:spPr>
          <a:xfrm>
            <a:off x="6243846" y="5202777"/>
            <a:ext cx="22618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-5t+2as-1 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63" name="TextovéPole 62"/>
          <p:cNvSpPr txBox="1"/>
          <p:nvPr/>
        </p:nvSpPr>
        <p:spPr>
          <a:xfrm>
            <a:off x="6243846" y="5650577"/>
            <a:ext cx="2317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-3x+yz-2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2050" name="Picture 2" descr="C:\Users\spravce\AppData\Local\Microsoft\Windows\Temporary Internet Files\Content.IE5\HGW68T4R\MC900440450[5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436" y="2206926"/>
            <a:ext cx="1828800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931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4" grpId="0"/>
      <p:bldP spid="25" grpId="0"/>
      <p:bldP spid="26" grpId="0"/>
      <p:bldP spid="28" grpId="0"/>
      <p:bldP spid="30" grpId="0"/>
      <p:bldP spid="31" grpId="0"/>
      <p:bldP spid="32" grpId="0"/>
      <p:bldP spid="33" grpId="0"/>
      <p:bldP spid="29" grpId="0"/>
      <p:bldP spid="35" grpId="0"/>
      <p:bldP spid="37" grpId="0"/>
      <p:bldP spid="38" grpId="0"/>
      <p:bldP spid="48" grpId="0"/>
      <p:bldP spid="49" grpId="0"/>
      <p:bldP spid="50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342732" y="2831774"/>
            <a:ext cx="8582243" cy="3600283"/>
          </a:xfrm>
          <a:prstGeom prst="roundRect">
            <a:avLst>
              <a:gd name="adj" fmla="val 8313"/>
            </a:avLst>
          </a:prstGeom>
          <a:solidFill>
            <a:schemeClr val="bg1"/>
          </a:solidFill>
          <a:ln w="127000">
            <a:solidFill>
              <a:srgbClr val="FFFF00"/>
            </a:solidFill>
          </a:ln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95250" h="101600" prst="slope"/>
            <a:contourClr>
              <a:schemeClr val="accent2">
                <a:shade val="30000"/>
                <a:satMod val="12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cs-CZ" dirty="0"/>
          </a:p>
        </p:txBody>
      </p:sp>
      <p:sp>
        <p:nvSpPr>
          <p:cNvPr id="3" name="Zaoblený obdélník 2"/>
          <p:cNvSpPr/>
          <p:nvPr/>
        </p:nvSpPr>
        <p:spPr>
          <a:xfrm>
            <a:off x="337424" y="186849"/>
            <a:ext cx="8549976" cy="2078525"/>
          </a:xfrm>
          <a:prstGeom prst="roundRect">
            <a:avLst/>
          </a:prstGeom>
          <a:solidFill>
            <a:srgbClr val="FFFF00"/>
          </a:solidFill>
          <a:ln w="127000">
            <a:solidFill>
              <a:schemeClr val="bg1"/>
            </a:solidFill>
          </a:ln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95250" h="101600" prst="slope"/>
            <a:contourClr>
              <a:schemeClr val="accent2">
                <a:shade val="30000"/>
                <a:satMod val="12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553566" y="199612"/>
                <a:ext cx="821615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>
                    <a:solidFill>
                      <a:schemeClr val="bg1"/>
                    </a:solidFill>
                    <a:effectLst>
                      <a:glow rad="63500">
                        <a:schemeClr val="accent5">
                          <a:satMod val="175000"/>
                          <a:alpha val="40000"/>
                        </a:schemeClr>
                      </a:glow>
                    </a:effectLst>
                  </a:rPr>
                  <a:t>2) Urči hodnotu výrazů pro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800" b="0" i="0" smtClean="0">
                        <a:solidFill>
                          <a:schemeClr val="bg1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</a:rPr>
                      <m:t>a</m:t>
                    </m:r>
                    <m:r>
                      <a:rPr lang="cs-CZ" sz="2800" b="0" i="0" smtClean="0">
                        <a:solidFill>
                          <a:schemeClr val="bg1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</a:rPr>
                      <m:t>=−3,  </m:t>
                    </m:r>
                    <m:r>
                      <m:rPr>
                        <m:sty m:val="p"/>
                      </m:rPr>
                      <a:rPr lang="cs-CZ" sz="2800" b="0" i="0" smtClean="0">
                        <a:solidFill>
                          <a:schemeClr val="bg1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</a:rPr>
                      <m:t>b</m:t>
                    </m:r>
                    <m:r>
                      <a:rPr lang="cs-CZ" sz="2800" b="0" i="0" smtClean="0">
                        <a:solidFill>
                          <a:schemeClr val="bg1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</a:rPr>
                      <m:t>=2,  </m:t>
                    </m:r>
                    <m:r>
                      <m:rPr>
                        <m:sty m:val="p"/>
                      </m:rPr>
                      <a:rPr lang="cs-CZ" sz="2800" b="0" i="0" smtClean="0">
                        <a:solidFill>
                          <a:schemeClr val="bg1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</a:rPr>
                      <m:t>c</m:t>
                    </m:r>
                    <m:r>
                      <a:rPr lang="cs-CZ" sz="2800" b="0" i="0" smtClean="0">
                        <a:solidFill>
                          <a:schemeClr val="bg1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</a:effectLst>
                        <a:latin typeface="Cambria Math"/>
                      </a:rPr>
                      <m:t>=−5.</m:t>
                    </m:r>
                  </m:oMath>
                </a14:m>
                <a:endParaRPr lang="cs-CZ" sz="2800" dirty="0">
                  <a:solidFill>
                    <a:schemeClr val="bg1"/>
                  </a:solidFill>
                  <a:effectLst>
                    <a:glow rad="63500">
                      <a:schemeClr val="accent6">
                        <a:satMod val="175000"/>
                        <a:alpha val="40000"/>
                      </a:schemeClr>
                    </a:glow>
                  </a:effectLst>
                </a:endParaRPr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566" y="199612"/>
                <a:ext cx="8216150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2003" t="-19767" b="-3837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Skupina 4"/>
          <p:cNvGrpSpPr/>
          <p:nvPr/>
        </p:nvGrpSpPr>
        <p:grpSpPr>
          <a:xfrm>
            <a:off x="205589" y="2228833"/>
            <a:ext cx="1599032" cy="523220"/>
            <a:chOff x="-3291727" y="2349185"/>
            <a:chExt cx="1599032" cy="523220"/>
          </a:xfrm>
        </p:grpSpPr>
        <p:sp>
          <p:nvSpPr>
            <p:cNvPr id="6" name="Zaoblený obdélník 5"/>
            <p:cNvSpPr/>
            <p:nvPr/>
          </p:nvSpPr>
          <p:spPr>
            <a:xfrm>
              <a:off x="-3291727" y="2368654"/>
              <a:ext cx="1599032" cy="484282"/>
            </a:xfrm>
            <a:prstGeom prst="roundRect">
              <a:avLst/>
            </a:prstGeom>
            <a:solidFill>
              <a:schemeClr val="bg1"/>
            </a:solidFill>
            <a:ln w="6350">
              <a:solidFill>
                <a:srgbClr val="FFFF00"/>
              </a:solidFill>
            </a:ln>
            <a:scene3d>
              <a:camera prst="orthographicFront">
                <a:rot lat="0" lon="0" rev="0"/>
              </a:camera>
              <a:lightRig rig="balanced" dir="tr"/>
            </a:scene3d>
            <a:sp3d contourW="14605" prstMaterial="plastic">
              <a:bevelT w="95250" h="101600" prst="slope"/>
              <a:contourClr>
                <a:schemeClr val="accent2">
                  <a:shade val="30000"/>
                  <a:satMod val="120000"/>
                </a:schemeClr>
              </a:contourClr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endParaRPr lang="cs-CZ" dirty="0"/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-3183585" y="2349185"/>
              <a:ext cx="138274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800" dirty="0">
                  <a:solidFill>
                    <a:srgbClr val="FFFF00"/>
                  </a:solidFill>
                  <a:effectLst>
                    <a:glow rad="63500">
                      <a:schemeClr val="accent5">
                        <a:satMod val="175000"/>
                        <a:alpha val="40000"/>
                      </a:schemeClr>
                    </a:glow>
                  </a:effectLst>
                </a:rPr>
                <a:t>Řešení</a:t>
              </a:r>
              <a:endParaRPr lang="cs-CZ" sz="2800" dirty="0">
                <a:solidFill>
                  <a:srgbClr val="FFFF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endParaRPr>
            </a:p>
          </p:txBody>
        </p:sp>
      </p:grpSp>
      <p:sp>
        <p:nvSpPr>
          <p:cNvPr id="13" name="TextovéPole 12"/>
          <p:cNvSpPr txBox="1"/>
          <p:nvPr/>
        </p:nvSpPr>
        <p:spPr>
          <a:xfrm>
            <a:off x="1124693" y="724880"/>
            <a:ext cx="30362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a) 5a + 3b - c </a:t>
            </a:r>
            <a:endParaRPr lang="cs-CZ" sz="2800" spc="3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1128965" y="1216878"/>
            <a:ext cx="34834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b) 4a·a - 5b +3 </a:t>
            </a:r>
            <a:endParaRPr lang="cs-CZ" sz="2800" spc="3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1151007" y="1740098"/>
            <a:ext cx="2170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c) 4ab</a:t>
            </a:r>
            <a:endParaRPr lang="cs-CZ" sz="2800" spc="3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5148034" y="693658"/>
            <a:ext cx="34834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d) 2ac - 1</a:t>
            </a:r>
            <a:endParaRPr lang="cs-CZ" sz="2800" spc="3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5148034" y="1216878"/>
            <a:ext cx="34834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e) </a:t>
            </a:r>
            <a:r>
              <a:rPr lang="cs-CZ" sz="2800" spc="300" dirty="0" err="1"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abc+bc</a:t>
            </a:r>
            <a:endParaRPr lang="cs-CZ" sz="2800" spc="3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3" name="TextovéPole 32"/>
          <p:cNvSpPr txBox="1"/>
          <p:nvPr/>
        </p:nvSpPr>
        <p:spPr>
          <a:xfrm>
            <a:off x="5192134" y="1742154"/>
            <a:ext cx="34834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f) 2c-2</a:t>
            </a:r>
            <a:endParaRPr lang="cs-CZ" sz="2800" spc="3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558649" y="3042695"/>
            <a:ext cx="3725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a) 5·(-3)+3·2-(-5)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544306" y="3625112"/>
            <a:ext cx="4303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b) 4·(-3)·(-3)-5·2+3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519343" y="4150852"/>
            <a:ext cx="4340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c) 4·(-3)·2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507115" y="4740846"/>
            <a:ext cx="3500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d) 2·(-3)·(-5)-1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506693" y="5264066"/>
            <a:ext cx="4353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e) (-3)·2·(-5)+2·(-5)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558525" y="5789072"/>
            <a:ext cx="4340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f) 2·(-5)-2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4110178" y="3012992"/>
            <a:ext cx="2622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= -15+6+5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6356838" y="3000292"/>
            <a:ext cx="1506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= -4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4580547" y="3635764"/>
            <a:ext cx="29437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= 36 – 10 + 3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3" name="TextovéPole 42"/>
          <p:cNvSpPr txBox="1"/>
          <p:nvPr/>
        </p:nvSpPr>
        <p:spPr>
          <a:xfrm>
            <a:off x="7297825" y="3667248"/>
            <a:ext cx="1162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= 29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4" name="TextovéPole 43"/>
          <p:cNvSpPr txBox="1"/>
          <p:nvPr/>
        </p:nvSpPr>
        <p:spPr>
          <a:xfrm>
            <a:off x="2692154" y="4150852"/>
            <a:ext cx="155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= -24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3493401" y="4747112"/>
            <a:ext cx="31287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= 30 - 1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5148034" y="4766078"/>
            <a:ext cx="19561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= 29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4580547" y="5298084"/>
            <a:ext cx="3129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= 30 - 10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6428363" y="5298084"/>
            <a:ext cx="3129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= 20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9" name="TextovéPole 48"/>
          <p:cNvSpPr txBox="1"/>
          <p:nvPr/>
        </p:nvSpPr>
        <p:spPr>
          <a:xfrm>
            <a:off x="2683517" y="5821304"/>
            <a:ext cx="18193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= -10 -2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4495712" y="5865664"/>
            <a:ext cx="18193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spc="3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= -12</a:t>
            </a:r>
            <a:endParaRPr lang="cs-CZ" sz="2800" spc="300" dirty="0"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27" name="Picture 3" descr="C:\Users\spravce\AppData\Local\Microsoft\Windows\Temporary Internet Files\Content.IE5\0BASIBLT\MC90043248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167" y="1248100"/>
            <a:ext cx="1393549" cy="1450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8908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tí písma">
  <a:themeElements>
    <a:clrScheme name="Lití písm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Lití písma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Lití písm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555</TotalTime>
  <Words>415</Words>
  <Application>Microsoft Office PowerPoint</Application>
  <PresentationFormat>Předvádění na obrazovce (4:3)</PresentationFormat>
  <Paragraphs>91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Cambria Math</vt:lpstr>
      <vt:lpstr>Rockwell</vt:lpstr>
      <vt:lpstr>Wingdings 2</vt:lpstr>
      <vt:lpstr>Lití písma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ZŠ Libina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ZŠ Libina</dc:creator>
  <cp:lastModifiedBy>LocalAdmin</cp:lastModifiedBy>
  <cp:revision>67</cp:revision>
  <dcterms:created xsi:type="dcterms:W3CDTF">2012-10-07T18:47:53Z</dcterms:created>
  <dcterms:modified xsi:type="dcterms:W3CDTF">2020-11-19T16:57:28Z</dcterms:modified>
</cp:coreProperties>
</file>