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6858000" cy="9144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2496" y="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385762" y="713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285750" y="6471216"/>
            <a:ext cx="6343650" cy="1629833"/>
          </a:xfrm>
        </p:spPr>
        <p:txBody>
          <a:bodyPr anchor="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85750" y="5181600"/>
            <a:ext cx="6343650" cy="12192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936B-01F8-427B-81C0-7E0E2B726E36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01C151DB-B8F3-4FC1-905D-422F44CD3D1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936B-01F8-427B-81C0-7E0E2B726E36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151DB-B8F3-4FC1-905D-422F44CD3D1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5143500" y="732369"/>
            <a:ext cx="1371600" cy="780203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42900" y="732369"/>
            <a:ext cx="4686300" cy="780203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936B-01F8-427B-81C0-7E0E2B726E36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151DB-B8F3-4FC1-905D-422F44CD3D1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936B-01F8-427B-81C0-7E0E2B726E36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686050" y="101601"/>
            <a:ext cx="2171700" cy="385233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01C151DB-B8F3-4FC1-905D-422F44CD3D1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385762" y="459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285750" y="2235200"/>
            <a:ext cx="6343650" cy="16256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936B-01F8-427B-81C0-7E0E2B726E36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151DB-B8F3-4FC1-905D-422F44CD3D1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35356" y="3929447"/>
            <a:ext cx="6515100" cy="1579767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228600" y="2133600"/>
            <a:ext cx="31432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2575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936B-01F8-427B-81C0-7E0E2B726E36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151DB-B8F3-4FC1-905D-422F44CD3D1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228600" y="7213600"/>
            <a:ext cx="6457950" cy="1176867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11083" y="889000"/>
            <a:ext cx="3217917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3483769" y="889000"/>
            <a:ext cx="3219181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11083" y="1754717"/>
            <a:ext cx="3217917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3486548" y="1754717"/>
            <a:ext cx="3216402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936B-01F8-427B-81C0-7E0E2B726E36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172200" y="8636000"/>
            <a:ext cx="571500" cy="329184"/>
          </a:xfrm>
        </p:spPr>
        <p:txBody>
          <a:bodyPr/>
          <a:lstStyle/>
          <a:p>
            <a:fld id="{01C151DB-B8F3-4FC1-905D-422F44CD3D11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385762" y="8026401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936B-01F8-427B-81C0-7E0E2B726E36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151DB-B8F3-4FC1-905D-422F44CD3D1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936B-01F8-427B-81C0-7E0E2B726E36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151DB-B8F3-4FC1-905D-422F44CD3D1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385762" y="779882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342900" y="7315200"/>
            <a:ext cx="6343650" cy="694267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342900" y="812800"/>
            <a:ext cx="2256235" cy="64008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2681287" y="812800"/>
            <a:ext cx="4005263" cy="6400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936B-01F8-427B-81C0-7E0E2B726E36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151DB-B8F3-4FC1-905D-422F44CD3D1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2628900" y="822179"/>
            <a:ext cx="3771900" cy="48768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936B-01F8-427B-81C0-7E0E2B726E36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151DB-B8F3-4FC1-905D-422F44CD3D11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285750" y="6658347"/>
            <a:ext cx="4400550" cy="696384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285750" y="7377624"/>
            <a:ext cx="4400550" cy="1024467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228600" y="2072217"/>
            <a:ext cx="65151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4857750" y="101601"/>
            <a:ext cx="1885950" cy="38523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1FC936B-01F8-427B-81C0-7E0E2B726E36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2343150" y="101601"/>
            <a:ext cx="2514600" cy="385233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6172200" y="8636001"/>
            <a:ext cx="571500" cy="325967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1C151DB-B8F3-4FC1-905D-422F44CD3D11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228600" y="609600"/>
            <a:ext cx="6515100" cy="1117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385762" y="1410649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558880"/>
              </p:ext>
            </p:extLst>
          </p:nvPr>
        </p:nvGraphicFramePr>
        <p:xfrm>
          <a:off x="620688" y="2044349"/>
          <a:ext cx="5616624" cy="619873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9138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2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4572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Od pramenů hledání k oceánu poznání</a:t>
                      </a:r>
                      <a:endParaRPr lang="cs-CZ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                               CZ.1.07/1.4.00/21.3362</a:t>
                      </a:r>
                      <a:endParaRPr lang="cs-CZ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            </a:t>
                      </a:r>
                      <a:r>
                        <a:rPr lang="cs-CZ" sz="900" dirty="0">
                          <a:effectLst/>
                        </a:rPr>
                        <a:t> </a:t>
                      </a:r>
                      <a:r>
                        <a:rPr lang="cs-CZ" sz="1500" dirty="0">
                          <a:effectLst/>
                        </a:rPr>
                        <a:t>                                                                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98" marR="56398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Název materiálu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98" marR="563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900" dirty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>
                          <a:effectLst/>
                        </a:rPr>
                        <a:t>VY_42_INOVACE_170_</a:t>
                      </a:r>
                      <a:r>
                        <a:rPr lang="cs-CZ" sz="1200" dirty="0">
                          <a:effectLst/>
                          <a:latin typeface="Calibri"/>
                          <a:cs typeface="Times New Roman"/>
                        </a:rPr>
                        <a:t>V</a:t>
                      </a:r>
                      <a:r>
                        <a:rPr lang="cs-CZ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ýrazy</a:t>
                      </a:r>
                      <a:r>
                        <a:rPr lang="cs-CZ" sz="12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 proměnnou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98" marR="5639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Jméno a příjmení autora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98" marR="563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Mgr. Zdeněk Chlup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98" marR="5639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Datum (období ) vytvoření vzdělávacího materiálu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98" marR="563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15.6. 2012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98" marR="5639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3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Ročník, pro který je vzdělávací materiál určen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98" marR="563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osmý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98" marR="5639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36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Vzdělávací oblast, obor, tematický okruh, téma (klíčová slova) pro který je vzdělávací materiál určen  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98" marR="563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Matematika a její aplikace, čísla a proměnná,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výrazy</a:t>
                      </a:r>
                      <a:r>
                        <a:rPr lang="cs-CZ" sz="12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 proměnnou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98" marR="5639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69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Anotace ( způsob použití ve výuce)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98" marR="563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Prezentace je určená k výkladu sestavení výrazu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 proměnnou z jeho slovního popisu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98" marR="56398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09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Zdroje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98" marR="563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Autorem všech částí vzdělávacího materiálu,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0" dirty="0">
                          <a:effectLst/>
                          <a:latin typeface="+mn-lt"/>
                          <a:cs typeface="Calibri" pitchFamily="34" charset="0"/>
                        </a:rPr>
                        <a:t>není</a:t>
                      </a:r>
                      <a:r>
                        <a:rPr lang="cs-CZ" sz="1200" b="0" baseline="0" dirty="0">
                          <a:effectLst/>
                          <a:latin typeface="+mn-lt"/>
                          <a:cs typeface="Calibri" pitchFamily="34" charset="0"/>
                        </a:rPr>
                        <a:t> – </a:t>
                      </a:r>
                      <a:r>
                        <a:rPr lang="cs-CZ" sz="1200" b="0" baseline="0" dirty="0" err="1">
                          <a:effectLst/>
                          <a:latin typeface="+mn-lt"/>
                          <a:cs typeface="Calibri" pitchFamily="34" charset="0"/>
                        </a:rPr>
                        <a:t>li</a:t>
                      </a:r>
                      <a:r>
                        <a:rPr lang="cs-CZ" sz="1200" b="0" baseline="0" dirty="0">
                          <a:effectLst/>
                          <a:latin typeface="+mn-lt"/>
                          <a:cs typeface="Calibri" pitchFamily="34" charset="0"/>
                        </a:rPr>
                        <a:t> uvedeno jinak, je Mgr. Zdeněk Chlup</a:t>
                      </a:r>
                      <a:endParaRPr lang="cs-CZ" sz="1200" b="0" dirty="0"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56398" marR="56398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060" name="obrázek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15" t="9380" r="26266" b="83231"/>
          <a:stretch>
            <a:fillRect/>
          </a:stretch>
        </p:blipFill>
        <p:spPr bwMode="auto">
          <a:xfrm>
            <a:off x="971497" y="546398"/>
            <a:ext cx="5362575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35" t="16521" r="33015" b="80658"/>
          <a:stretch>
            <a:fillRect/>
          </a:stretch>
        </p:blipFill>
        <p:spPr bwMode="auto">
          <a:xfrm>
            <a:off x="2182482" y="1691680"/>
            <a:ext cx="2495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734" t="10597" r="16994" b="83670"/>
          <a:stretch>
            <a:fillRect/>
          </a:stretch>
        </p:blipFill>
        <p:spPr bwMode="auto">
          <a:xfrm>
            <a:off x="621441" y="2044700"/>
            <a:ext cx="700112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928688" y="20447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928688" y="335915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928688" y="35687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928688" y="35687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146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Zapiš jako výraz s proměnnou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48680" y="1907704"/>
            <a:ext cx="5976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400" dirty="0">
                <a:solidFill>
                  <a:srgbClr val="FF0000"/>
                </a:solidFill>
              </a:rPr>
              <a:t>osmina</a:t>
            </a:r>
            <a:r>
              <a:rPr lang="cs-CZ" sz="2400" dirty="0"/>
              <a:t> proměnné </a:t>
            </a:r>
            <a:r>
              <a:rPr lang="cs-CZ" sz="2400" dirty="0">
                <a:solidFill>
                  <a:srgbClr val="FF0000"/>
                </a:solidFill>
              </a:rPr>
              <a:t>y</a:t>
            </a:r>
            <a:r>
              <a:rPr lang="cs-CZ" sz="2400" dirty="0"/>
              <a:t> zvětšená o číslo</a:t>
            </a:r>
            <a:r>
              <a:rPr lang="cs-CZ" sz="2400" dirty="0">
                <a:solidFill>
                  <a:srgbClr val="FF0000"/>
                </a:solidFill>
              </a:rPr>
              <a:t> 5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2400" dirty="0">
              <a:solidFill>
                <a:srgbClr val="FF0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/>
              <a:t>součet</a:t>
            </a:r>
            <a:r>
              <a:rPr lang="cs-CZ" sz="2400" dirty="0">
                <a:solidFill>
                  <a:srgbClr val="FF0000"/>
                </a:solidFill>
              </a:rPr>
              <a:t> osminy </a:t>
            </a:r>
            <a:r>
              <a:rPr lang="cs-CZ" sz="2400" dirty="0"/>
              <a:t>proměnné</a:t>
            </a:r>
            <a:r>
              <a:rPr lang="cs-CZ" sz="2400" dirty="0">
                <a:solidFill>
                  <a:srgbClr val="FF0000"/>
                </a:solidFill>
              </a:rPr>
              <a:t>  y </a:t>
            </a:r>
            <a:r>
              <a:rPr lang="cs-CZ" sz="2400" dirty="0"/>
              <a:t>a čísla </a:t>
            </a:r>
            <a:r>
              <a:rPr lang="cs-CZ" sz="2400" dirty="0">
                <a:solidFill>
                  <a:srgbClr val="FF0000"/>
                </a:solidFill>
              </a:rPr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692696" y="3820166"/>
                <a:ext cx="4968552" cy="15690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7200" dirty="0">
                    <a:solidFill>
                      <a:srgbClr val="FF0000"/>
                    </a:solidFill>
                  </a:rPr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7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7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cs-CZ" sz="7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cs-CZ" sz="7200" dirty="0">
                    <a:solidFill>
                      <a:srgbClr val="FF0000"/>
                    </a:solidFill>
                  </a:rPr>
                  <a:t>  + 5</a:t>
                </a:r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696" y="3820166"/>
                <a:ext cx="4968552" cy="1569019"/>
              </a:xfrm>
              <a:prstGeom prst="rect">
                <a:avLst/>
              </a:prstGeom>
              <a:blipFill rotWithShape="1">
                <a:blip r:embed="rId2"/>
                <a:stretch>
                  <a:fillRect t="-7393" b="-1556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229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Zapiš jako výraz s proměnnou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48680" y="1907703"/>
            <a:ext cx="5976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400" dirty="0"/>
              <a:t>součin proměnných </a:t>
            </a:r>
            <a:r>
              <a:rPr lang="cs-CZ" sz="2400" dirty="0">
                <a:solidFill>
                  <a:srgbClr val="FF0000"/>
                </a:solidFill>
              </a:rPr>
              <a:t>x</a:t>
            </a:r>
            <a:r>
              <a:rPr lang="cs-CZ" sz="2400" dirty="0"/>
              <a:t> a </a:t>
            </a:r>
            <a:r>
              <a:rPr lang="cs-CZ" sz="2400" dirty="0">
                <a:solidFill>
                  <a:srgbClr val="FF0000"/>
                </a:solidFill>
              </a:rPr>
              <a:t>y</a:t>
            </a:r>
            <a:r>
              <a:rPr lang="cs-CZ" sz="2400" dirty="0"/>
              <a:t> zvětšený o</a:t>
            </a:r>
            <a:r>
              <a:rPr lang="cs-CZ" sz="2400" dirty="0">
                <a:solidFill>
                  <a:srgbClr val="FF0000"/>
                </a:solidFill>
              </a:rPr>
              <a:t> 2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2400" dirty="0">
              <a:solidFill>
                <a:srgbClr val="FF0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/>
              <a:t>součet čísla </a:t>
            </a:r>
            <a:r>
              <a:rPr lang="cs-CZ" sz="2400" dirty="0">
                <a:solidFill>
                  <a:srgbClr val="FF0000"/>
                </a:solidFill>
              </a:rPr>
              <a:t>2</a:t>
            </a:r>
            <a:r>
              <a:rPr lang="cs-CZ" sz="2400" dirty="0"/>
              <a:t> a součinu proměnných</a:t>
            </a:r>
            <a:r>
              <a:rPr lang="cs-CZ" sz="2400" dirty="0">
                <a:solidFill>
                  <a:srgbClr val="FF0000"/>
                </a:solidFill>
              </a:rPr>
              <a:t> x </a:t>
            </a:r>
            <a:r>
              <a:rPr lang="cs-CZ" sz="2400" dirty="0"/>
              <a:t>a </a:t>
            </a:r>
            <a:r>
              <a:rPr lang="cs-CZ" sz="2400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20688" y="4396626"/>
            <a:ext cx="5760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dirty="0"/>
              <a:t>      </a:t>
            </a:r>
            <a:r>
              <a:rPr lang="cs-CZ" sz="7200" dirty="0" err="1">
                <a:solidFill>
                  <a:srgbClr val="FF0000"/>
                </a:solidFill>
              </a:rPr>
              <a:t>xy</a:t>
            </a:r>
            <a:r>
              <a:rPr lang="cs-CZ" sz="7200" dirty="0">
                <a:solidFill>
                  <a:srgbClr val="FF0000"/>
                </a:solidFill>
              </a:rPr>
              <a:t> + 2</a:t>
            </a:r>
          </a:p>
        </p:txBody>
      </p:sp>
    </p:spTree>
    <p:extLst>
      <p:ext uri="{BB962C8B-B14F-4D97-AF65-F5344CB8AC3E}">
        <p14:creationId xmlns:p14="http://schemas.microsoft.com/office/powerpoint/2010/main" val="386334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Zapiš jako výraz s proměnnou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48680" y="2051720"/>
            <a:ext cx="59766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* rozdíl </a:t>
            </a:r>
            <a:r>
              <a:rPr lang="cs-CZ" sz="2400" dirty="0">
                <a:solidFill>
                  <a:srgbClr val="FF0000"/>
                </a:solidFill>
              </a:rPr>
              <a:t>poloviny</a:t>
            </a:r>
            <a:r>
              <a:rPr lang="cs-CZ" sz="2400" dirty="0"/>
              <a:t> proměnné </a:t>
            </a:r>
            <a:r>
              <a:rPr lang="cs-CZ" sz="2400" dirty="0">
                <a:solidFill>
                  <a:srgbClr val="FF0000"/>
                </a:solidFill>
              </a:rPr>
              <a:t>y</a:t>
            </a:r>
            <a:r>
              <a:rPr lang="cs-CZ" sz="2400" dirty="0"/>
              <a:t> a </a:t>
            </a:r>
            <a:r>
              <a:rPr lang="cs-CZ" sz="2400" dirty="0">
                <a:solidFill>
                  <a:srgbClr val="00B0F0"/>
                </a:solidFill>
              </a:rPr>
              <a:t>třetiny</a:t>
            </a:r>
          </a:p>
          <a:p>
            <a:r>
              <a:rPr lang="cs-CZ" sz="2400" dirty="0"/>
              <a:t>   proměnné </a:t>
            </a:r>
            <a:r>
              <a:rPr lang="cs-CZ" sz="2400" dirty="0">
                <a:solidFill>
                  <a:srgbClr val="00B0F0"/>
                </a:solidFill>
              </a:rPr>
              <a:t>x</a:t>
            </a:r>
          </a:p>
          <a:p>
            <a:endParaRPr lang="cs-CZ" sz="2400" dirty="0">
              <a:solidFill>
                <a:srgbClr val="00B0F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>
                <a:solidFill>
                  <a:srgbClr val="FF0000"/>
                </a:solidFill>
              </a:rPr>
              <a:t>polovina</a:t>
            </a:r>
            <a:r>
              <a:rPr lang="cs-CZ" sz="2400" dirty="0"/>
              <a:t> proměnné </a:t>
            </a:r>
            <a:r>
              <a:rPr lang="cs-CZ" sz="2400" dirty="0">
                <a:solidFill>
                  <a:srgbClr val="FF0000"/>
                </a:solidFill>
              </a:rPr>
              <a:t>y</a:t>
            </a:r>
            <a:r>
              <a:rPr lang="cs-CZ" sz="2400" dirty="0"/>
              <a:t> </a:t>
            </a:r>
            <a:r>
              <a:rPr lang="cs-CZ" sz="2400" dirty="0">
                <a:solidFill>
                  <a:srgbClr val="7030A0"/>
                </a:solidFill>
              </a:rPr>
              <a:t>zmenšená</a:t>
            </a:r>
            <a:r>
              <a:rPr lang="cs-CZ" sz="2400" dirty="0"/>
              <a:t> o </a:t>
            </a:r>
            <a:r>
              <a:rPr lang="cs-CZ" sz="2400" dirty="0">
                <a:solidFill>
                  <a:srgbClr val="00B0F0"/>
                </a:solidFill>
              </a:rPr>
              <a:t>třetinu</a:t>
            </a:r>
          </a:p>
          <a:p>
            <a:r>
              <a:rPr lang="cs-CZ" sz="2400" dirty="0"/>
              <a:t>     proměnné </a:t>
            </a:r>
            <a:r>
              <a:rPr lang="cs-CZ" sz="2400" dirty="0">
                <a:solidFill>
                  <a:srgbClr val="00B0F0"/>
                </a:solidFill>
              </a:rPr>
              <a:t>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980728" y="4499992"/>
                <a:ext cx="4824536" cy="15690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7200" dirty="0"/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7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7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cs-CZ" sz="7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sz="7200" dirty="0">
                    <a:solidFill>
                      <a:srgbClr val="FF0000"/>
                    </a:solidFill>
                  </a:rPr>
                  <a:t>  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7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7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cs-CZ" sz="7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cs-CZ" sz="72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728" y="4499992"/>
                <a:ext cx="4824536" cy="1569019"/>
              </a:xfrm>
              <a:prstGeom prst="rect">
                <a:avLst/>
              </a:prstGeom>
              <a:blipFill rotWithShape="1">
                <a:blip r:embed="rId2"/>
                <a:stretch>
                  <a:fillRect t="-7364" b="-1511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408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Zapiš jako výraz s proměnnou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48680" y="2050908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dirty="0">
              <a:solidFill>
                <a:srgbClr val="00B0F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48680" y="2050908"/>
            <a:ext cx="59766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400" dirty="0">
                <a:solidFill>
                  <a:srgbClr val="00B0F0"/>
                </a:solidFill>
              </a:rPr>
              <a:t>dvojnásobek</a:t>
            </a:r>
            <a:r>
              <a:rPr lang="cs-CZ" sz="2400" dirty="0"/>
              <a:t> </a:t>
            </a:r>
            <a:r>
              <a:rPr lang="cs-CZ" sz="2400" dirty="0">
                <a:solidFill>
                  <a:srgbClr val="FF0000"/>
                </a:solidFill>
              </a:rPr>
              <a:t>rozdílu</a:t>
            </a:r>
            <a:r>
              <a:rPr lang="cs-CZ" sz="2400" dirty="0"/>
              <a:t> proměnné </a:t>
            </a:r>
            <a:r>
              <a:rPr lang="cs-CZ" sz="2400" dirty="0">
                <a:solidFill>
                  <a:srgbClr val="FF0000"/>
                </a:solidFill>
              </a:rPr>
              <a:t>x</a:t>
            </a:r>
            <a:r>
              <a:rPr lang="cs-CZ" sz="2400" dirty="0"/>
              <a:t> a čísla </a:t>
            </a:r>
            <a:r>
              <a:rPr lang="cs-CZ" sz="2400" dirty="0">
                <a:solidFill>
                  <a:srgbClr val="FF0000"/>
                </a:solidFill>
              </a:rPr>
              <a:t>9</a:t>
            </a:r>
          </a:p>
          <a:p>
            <a:r>
              <a:rPr lang="cs-CZ" sz="2400" dirty="0"/>
              <a:t>     </a:t>
            </a:r>
            <a:r>
              <a:rPr lang="cs-CZ" sz="2400" dirty="0">
                <a:solidFill>
                  <a:srgbClr val="00B0F0"/>
                </a:solidFill>
              </a:rPr>
              <a:t>zvětšený </a:t>
            </a:r>
            <a:r>
              <a:rPr lang="cs-CZ" sz="2400" dirty="0"/>
              <a:t>o číslo </a:t>
            </a:r>
            <a:r>
              <a:rPr lang="cs-CZ" sz="2400" dirty="0">
                <a:solidFill>
                  <a:srgbClr val="00B0F0"/>
                </a:solidFill>
              </a:rPr>
              <a:t>11</a:t>
            </a:r>
          </a:p>
          <a:p>
            <a:endParaRPr lang="cs-CZ" sz="2400" dirty="0">
              <a:solidFill>
                <a:srgbClr val="FF0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>
                <a:solidFill>
                  <a:srgbClr val="00B0F0"/>
                </a:solidFill>
              </a:rPr>
              <a:t>součet</a:t>
            </a:r>
            <a:r>
              <a:rPr lang="cs-CZ" sz="2400" dirty="0"/>
              <a:t> čísla </a:t>
            </a:r>
            <a:r>
              <a:rPr lang="cs-CZ" sz="2400" dirty="0">
                <a:solidFill>
                  <a:srgbClr val="00B0F0"/>
                </a:solidFill>
              </a:rPr>
              <a:t>11 </a:t>
            </a:r>
            <a:r>
              <a:rPr lang="cs-CZ" sz="2400" dirty="0"/>
              <a:t>a </a:t>
            </a:r>
            <a:r>
              <a:rPr lang="cs-CZ" sz="2400" dirty="0">
                <a:solidFill>
                  <a:srgbClr val="00B0F0"/>
                </a:solidFill>
              </a:rPr>
              <a:t>dvojnásobku</a:t>
            </a:r>
            <a:r>
              <a:rPr lang="cs-CZ" sz="2400" dirty="0"/>
              <a:t> </a:t>
            </a:r>
            <a:r>
              <a:rPr lang="cs-CZ" sz="2400" dirty="0">
                <a:solidFill>
                  <a:srgbClr val="FF0000"/>
                </a:solidFill>
              </a:rPr>
              <a:t>rozdílu</a:t>
            </a:r>
          </a:p>
          <a:p>
            <a:r>
              <a:rPr lang="cs-CZ" sz="2400" dirty="0"/>
              <a:t>    proměnné </a:t>
            </a:r>
            <a:r>
              <a:rPr lang="cs-CZ" sz="2400" dirty="0">
                <a:solidFill>
                  <a:srgbClr val="FF0000"/>
                </a:solidFill>
              </a:rPr>
              <a:t>x</a:t>
            </a:r>
            <a:r>
              <a:rPr lang="cs-CZ" sz="2400" dirty="0"/>
              <a:t> a čísla </a:t>
            </a:r>
            <a:r>
              <a:rPr lang="cs-CZ" sz="2400" dirty="0">
                <a:solidFill>
                  <a:srgbClr val="FF0000"/>
                </a:solidFill>
              </a:rPr>
              <a:t>9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35496" y="4486402"/>
            <a:ext cx="55446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7200" dirty="0"/>
          </a:p>
          <a:p>
            <a:r>
              <a:rPr lang="cs-CZ" sz="7200" dirty="0">
                <a:solidFill>
                  <a:srgbClr val="FF0000"/>
                </a:solidFill>
              </a:rPr>
              <a:t>2.(x – 9) + 11</a:t>
            </a:r>
          </a:p>
        </p:txBody>
      </p:sp>
    </p:spTree>
    <p:extLst>
      <p:ext uri="{BB962C8B-B14F-4D97-AF65-F5344CB8AC3E}">
        <p14:creationId xmlns:p14="http://schemas.microsoft.com/office/powerpoint/2010/main" val="821201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Zapiš jako výraz s proměnnou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48680" y="2050908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dirty="0">
              <a:solidFill>
                <a:srgbClr val="00B0F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48680" y="2050908"/>
            <a:ext cx="59766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400" dirty="0">
                <a:solidFill>
                  <a:srgbClr val="00B0F0"/>
                </a:solidFill>
              </a:rPr>
              <a:t>čtyři pětiny</a:t>
            </a:r>
            <a:r>
              <a:rPr lang="cs-CZ" sz="2400" dirty="0"/>
              <a:t> </a:t>
            </a:r>
            <a:r>
              <a:rPr lang="cs-CZ" sz="2400" dirty="0">
                <a:solidFill>
                  <a:srgbClr val="FF0000"/>
                </a:solidFill>
              </a:rPr>
              <a:t>součtu</a:t>
            </a:r>
            <a:r>
              <a:rPr lang="cs-CZ" sz="2400" dirty="0"/>
              <a:t> proměnných </a:t>
            </a:r>
            <a:r>
              <a:rPr lang="cs-CZ" sz="2400" dirty="0">
                <a:solidFill>
                  <a:srgbClr val="FF0000"/>
                </a:solidFill>
              </a:rPr>
              <a:t>x</a:t>
            </a:r>
            <a:r>
              <a:rPr lang="cs-CZ" sz="2400" dirty="0"/>
              <a:t> a </a:t>
            </a:r>
            <a:r>
              <a:rPr lang="cs-CZ" sz="2400" dirty="0">
                <a:solidFill>
                  <a:srgbClr val="FF0000"/>
                </a:solidFill>
              </a:rPr>
              <a:t>y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2400" dirty="0">
              <a:solidFill>
                <a:srgbClr val="FF0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>
                <a:solidFill>
                  <a:srgbClr val="00B0F0"/>
                </a:solidFill>
              </a:rPr>
              <a:t>pětina čtyřnásobku</a:t>
            </a:r>
            <a:r>
              <a:rPr lang="cs-CZ" sz="2400" dirty="0"/>
              <a:t> </a:t>
            </a:r>
            <a:r>
              <a:rPr lang="cs-CZ" sz="2400" dirty="0">
                <a:solidFill>
                  <a:srgbClr val="FF0000"/>
                </a:solidFill>
              </a:rPr>
              <a:t>součtu</a:t>
            </a:r>
            <a:r>
              <a:rPr lang="cs-CZ" sz="2400" dirty="0"/>
              <a:t> </a:t>
            </a:r>
          </a:p>
          <a:p>
            <a:r>
              <a:rPr lang="cs-CZ" sz="2400" dirty="0"/>
              <a:t>     proměnných </a:t>
            </a:r>
            <a:r>
              <a:rPr lang="cs-CZ" sz="2400" dirty="0">
                <a:solidFill>
                  <a:srgbClr val="FF0000"/>
                </a:solidFill>
              </a:rPr>
              <a:t>x</a:t>
            </a:r>
            <a:r>
              <a:rPr lang="cs-CZ" sz="2400" dirty="0"/>
              <a:t> a </a:t>
            </a:r>
            <a:r>
              <a:rPr lang="cs-CZ" sz="2400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735496" y="4486402"/>
            <a:ext cx="5544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7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735496" y="4137315"/>
                <a:ext cx="5789848" cy="17154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7200" dirty="0"/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7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7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4.(</m:t>
                        </m:r>
                        <m:r>
                          <a:rPr lang="cs-CZ" sz="7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cs-CZ" sz="7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sz="7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cs-CZ" sz="7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cs-CZ" sz="7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cs-CZ" sz="7200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496" y="4137315"/>
                <a:ext cx="5789848" cy="171547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1105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Zapiš jako výraz s proměnnou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19472" y="2050907"/>
            <a:ext cx="59766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400" dirty="0">
                <a:solidFill>
                  <a:srgbClr val="00B0F0"/>
                </a:solidFill>
              </a:rPr>
              <a:t>polovina součinu</a:t>
            </a:r>
            <a:r>
              <a:rPr lang="cs-CZ" sz="2400" dirty="0"/>
              <a:t> proměnných </a:t>
            </a:r>
            <a:r>
              <a:rPr lang="cs-CZ" sz="2400" dirty="0">
                <a:solidFill>
                  <a:srgbClr val="00B0F0"/>
                </a:solidFill>
              </a:rPr>
              <a:t>x</a:t>
            </a:r>
            <a:r>
              <a:rPr lang="cs-CZ" sz="2400" dirty="0"/>
              <a:t> a </a:t>
            </a:r>
            <a:r>
              <a:rPr lang="cs-CZ" sz="2400" dirty="0">
                <a:solidFill>
                  <a:srgbClr val="00B0F0"/>
                </a:solidFill>
              </a:rPr>
              <a:t>y</a:t>
            </a:r>
          </a:p>
          <a:p>
            <a:r>
              <a:rPr lang="cs-CZ" sz="2400" dirty="0"/>
              <a:t>    </a:t>
            </a:r>
            <a:r>
              <a:rPr lang="cs-CZ" sz="2400" dirty="0">
                <a:solidFill>
                  <a:srgbClr val="FF0000"/>
                </a:solidFill>
              </a:rPr>
              <a:t>zvětšená o 5</a:t>
            </a:r>
            <a:r>
              <a:rPr lang="cs-CZ" sz="2400" dirty="0"/>
              <a:t> </a:t>
            </a:r>
          </a:p>
          <a:p>
            <a:endParaRPr lang="cs-CZ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>
                <a:solidFill>
                  <a:srgbClr val="FF0000"/>
                </a:solidFill>
              </a:rPr>
              <a:t>součet</a:t>
            </a:r>
            <a:r>
              <a:rPr lang="cs-CZ" sz="2400" dirty="0"/>
              <a:t> </a:t>
            </a:r>
            <a:r>
              <a:rPr lang="cs-CZ" sz="2400" dirty="0">
                <a:solidFill>
                  <a:srgbClr val="00B0F0"/>
                </a:solidFill>
              </a:rPr>
              <a:t>poloviny souč</a:t>
            </a:r>
            <a:r>
              <a:rPr lang="cs-CZ" sz="2400" dirty="0"/>
              <a:t>inu proměnných </a:t>
            </a:r>
            <a:r>
              <a:rPr lang="cs-CZ" sz="2400" dirty="0">
                <a:solidFill>
                  <a:srgbClr val="00B0F0"/>
                </a:solidFill>
              </a:rPr>
              <a:t>x</a:t>
            </a:r>
            <a:r>
              <a:rPr lang="cs-CZ" sz="2400" dirty="0"/>
              <a:t> a </a:t>
            </a:r>
            <a:r>
              <a:rPr lang="cs-CZ" sz="2400" dirty="0">
                <a:solidFill>
                  <a:srgbClr val="00B0F0"/>
                </a:solidFill>
              </a:rPr>
              <a:t>y</a:t>
            </a:r>
          </a:p>
          <a:p>
            <a:r>
              <a:rPr lang="cs-CZ" sz="2400" dirty="0"/>
              <a:t>     a </a:t>
            </a:r>
            <a:r>
              <a:rPr lang="cs-CZ" sz="2400" dirty="0">
                <a:solidFill>
                  <a:srgbClr val="FF0000"/>
                </a:solidFill>
              </a:rPr>
              <a:t>čísla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733873" y="4539270"/>
                <a:ext cx="5544616" cy="15690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7200" dirty="0"/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7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7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𝑥𝑦</m:t>
                        </m:r>
                      </m:num>
                      <m:den>
                        <m:r>
                          <a:rPr lang="cs-CZ" sz="7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sz="7200" dirty="0">
                    <a:solidFill>
                      <a:srgbClr val="FF0000"/>
                    </a:solidFill>
                  </a:rPr>
                  <a:t> + 5</a:t>
                </a:r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873" y="4539270"/>
                <a:ext cx="5544616" cy="1569019"/>
              </a:xfrm>
              <a:prstGeom prst="rect">
                <a:avLst/>
              </a:prstGeom>
              <a:blipFill rotWithShape="1">
                <a:blip r:embed="rId2"/>
                <a:stretch>
                  <a:fillRect t="-7393" b="-1556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4401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Zapiš jako výraz s proměnnou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19472" y="2050907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B0F0"/>
                </a:solidFill>
              </a:rPr>
              <a:t> </a:t>
            </a:r>
            <a:endParaRPr lang="cs-CZ" sz="2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62067" y="1998778"/>
            <a:ext cx="60914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400" dirty="0">
                <a:solidFill>
                  <a:srgbClr val="00B0F0"/>
                </a:solidFill>
              </a:rPr>
              <a:t>polovina</a:t>
            </a:r>
            <a:r>
              <a:rPr lang="cs-CZ" sz="2400" dirty="0"/>
              <a:t> </a:t>
            </a:r>
            <a:r>
              <a:rPr lang="cs-CZ" sz="2400" dirty="0">
                <a:solidFill>
                  <a:srgbClr val="FF0000"/>
                </a:solidFill>
              </a:rPr>
              <a:t>součtu</a:t>
            </a:r>
            <a:r>
              <a:rPr lang="cs-CZ" sz="2400" dirty="0"/>
              <a:t> čísla </a:t>
            </a:r>
            <a:r>
              <a:rPr lang="cs-CZ" sz="2400" dirty="0">
                <a:solidFill>
                  <a:srgbClr val="FF0000"/>
                </a:solidFill>
              </a:rPr>
              <a:t>5</a:t>
            </a:r>
            <a:r>
              <a:rPr lang="cs-CZ" sz="2400" dirty="0"/>
              <a:t> a </a:t>
            </a:r>
            <a:r>
              <a:rPr lang="cs-CZ" sz="2400" dirty="0">
                <a:solidFill>
                  <a:srgbClr val="FF0000"/>
                </a:solidFill>
              </a:rPr>
              <a:t>součinu</a:t>
            </a:r>
          </a:p>
          <a:p>
            <a:r>
              <a:rPr lang="cs-CZ" sz="2400" dirty="0"/>
              <a:t>    proměnných </a:t>
            </a:r>
            <a:r>
              <a:rPr lang="cs-CZ" sz="2400" dirty="0">
                <a:solidFill>
                  <a:srgbClr val="FF0000"/>
                </a:solidFill>
              </a:rPr>
              <a:t>x</a:t>
            </a:r>
            <a:r>
              <a:rPr lang="cs-CZ" sz="2400" dirty="0"/>
              <a:t> a </a:t>
            </a:r>
            <a:r>
              <a:rPr lang="cs-CZ" sz="2400" dirty="0">
                <a:solidFill>
                  <a:srgbClr val="FF0000"/>
                </a:solidFill>
              </a:rPr>
              <a:t>y</a:t>
            </a:r>
            <a:r>
              <a:rPr lang="cs-CZ" sz="2400" dirty="0"/>
              <a:t>  </a:t>
            </a:r>
          </a:p>
          <a:p>
            <a:endParaRPr lang="cs-CZ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>
                <a:solidFill>
                  <a:srgbClr val="00B0F0"/>
                </a:solidFill>
              </a:rPr>
              <a:t>polovina </a:t>
            </a:r>
            <a:r>
              <a:rPr lang="cs-CZ" sz="2400" dirty="0">
                <a:solidFill>
                  <a:srgbClr val="FF0000"/>
                </a:solidFill>
              </a:rPr>
              <a:t>součinu</a:t>
            </a:r>
            <a:r>
              <a:rPr lang="cs-CZ" sz="2400" dirty="0"/>
              <a:t> proměnných x a </a:t>
            </a:r>
            <a:r>
              <a:rPr lang="cs-CZ" sz="2400" dirty="0">
                <a:solidFill>
                  <a:srgbClr val="FF0000"/>
                </a:solidFill>
              </a:rPr>
              <a:t>y</a:t>
            </a:r>
          </a:p>
          <a:p>
            <a:r>
              <a:rPr lang="cs-CZ" sz="2400" dirty="0"/>
              <a:t>    </a:t>
            </a:r>
            <a:r>
              <a:rPr lang="cs-CZ" sz="2400" dirty="0">
                <a:solidFill>
                  <a:srgbClr val="FF0000"/>
                </a:solidFill>
              </a:rPr>
              <a:t>zvětšeného</a:t>
            </a:r>
            <a:r>
              <a:rPr lang="cs-CZ" sz="2400" dirty="0"/>
              <a:t> o číslo </a:t>
            </a:r>
            <a:r>
              <a:rPr lang="cs-CZ" sz="2400" dirty="0">
                <a:solidFill>
                  <a:srgbClr val="FF0000"/>
                </a:solidFill>
              </a:rPr>
              <a:t>5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340769" y="4573217"/>
                <a:ext cx="5861856" cy="21891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7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7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𝑥𝑦</m:t>
                          </m:r>
                          <m:r>
                            <a:rPr lang="cs-CZ" sz="7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+5</m:t>
                          </m:r>
                        </m:num>
                        <m:den>
                          <m:r>
                            <a:rPr lang="cs-CZ" sz="7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cs-CZ" sz="72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769" y="4573217"/>
                <a:ext cx="5861856" cy="218918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491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Zapiš jako výraz s proměnnou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19472" y="2050907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B0F0"/>
                </a:solidFill>
              </a:rPr>
              <a:t> 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519472" y="1835696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400" dirty="0">
                <a:solidFill>
                  <a:srgbClr val="00B0F0"/>
                </a:solidFill>
              </a:rPr>
              <a:t>součin</a:t>
            </a:r>
            <a:r>
              <a:rPr lang="cs-CZ" sz="2400" dirty="0"/>
              <a:t> </a:t>
            </a:r>
            <a:r>
              <a:rPr lang="cs-CZ" sz="2400" dirty="0">
                <a:solidFill>
                  <a:srgbClr val="FF0000"/>
                </a:solidFill>
              </a:rPr>
              <a:t>součtu</a:t>
            </a:r>
            <a:r>
              <a:rPr lang="cs-CZ" sz="2400" dirty="0"/>
              <a:t> proměnné </a:t>
            </a:r>
            <a:r>
              <a:rPr lang="cs-CZ" sz="2400" dirty="0">
                <a:solidFill>
                  <a:srgbClr val="FF0000"/>
                </a:solidFill>
              </a:rPr>
              <a:t>x</a:t>
            </a:r>
            <a:r>
              <a:rPr lang="cs-CZ" sz="2400" dirty="0"/>
              <a:t> a čísla </a:t>
            </a:r>
            <a:r>
              <a:rPr lang="cs-CZ" sz="2400" dirty="0">
                <a:solidFill>
                  <a:srgbClr val="FF0000"/>
                </a:solidFill>
              </a:rPr>
              <a:t>8</a:t>
            </a:r>
          </a:p>
          <a:p>
            <a:r>
              <a:rPr lang="cs-CZ" sz="2400" dirty="0"/>
              <a:t>    a </a:t>
            </a:r>
            <a:r>
              <a:rPr lang="cs-CZ" sz="2400" dirty="0">
                <a:solidFill>
                  <a:srgbClr val="7030A0"/>
                </a:solidFill>
              </a:rPr>
              <a:t>rozdílu</a:t>
            </a:r>
            <a:r>
              <a:rPr lang="cs-CZ" sz="2400" dirty="0"/>
              <a:t> proměnné </a:t>
            </a:r>
            <a:r>
              <a:rPr lang="cs-CZ" sz="2400" dirty="0">
                <a:solidFill>
                  <a:srgbClr val="7030A0"/>
                </a:solidFill>
              </a:rPr>
              <a:t>y</a:t>
            </a:r>
            <a:r>
              <a:rPr lang="cs-CZ" sz="2400" dirty="0"/>
              <a:t> a čísla </a:t>
            </a:r>
            <a:r>
              <a:rPr lang="cs-CZ" sz="2400" dirty="0">
                <a:solidFill>
                  <a:srgbClr val="7030A0"/>
                </a:solidFill>
              </a:rPr>
              <a:t>1</a:t>
            </a:r>
            <a:r>
              <a:rPr lang="cs-CZ" sz="2400" dirty="0"/>
              <a:t> 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711966" y="3779912"/>
            <a:ext cx="50405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600" dirty="0">
                <a:solidFill>
                  <a:srgbClr val="FF0000"/>
                </a:solidFill>
              </a:rPr>
              <a:t>(x + 8).(y – 1)</a:t>
            </a:r>
          </a:p>
        </p:txBody>
      </p:sp>
    </p:spTree>
    <p:extLst>
      <p:ext uri="{BB962C8B-B14F-4D97-AF65-F5344CB8AC3E}">
        <p14:creationId xmlns:p14="http://schemas.microsoft.com/office/powerpoint/2010/main" val="139291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   Výrazy s Proměnnou</a:t>
            </a:r>
          </a:p>
        </p:txBody>
      </p:sp>
    </p:spTree>
    <p:extLst>
      <p:ext uri="{BB962C8B-B14F-4D97-AF65-F5344CB8AC3E}">
        <p14:creationId xmlns:p14="http://schemas.microsoft.com/office/powerpoint/2010/main" val="57444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Zapiš jako výraz s proměnnou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60648" y="2471042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400" dirty="0"/>
              <a:t>součet proměnné  </a:t>
            </a:r>
            <a:r>
              <a:rPr lang="cs-CZ" sz="2400" dirty="0">
                <a:solidFill>
                  <a:srgbClr val="FF0000"/>
                </a:solidFill>
              </a:rPr>
              <a:t>x </a:t>
            </a:r>
            <a:r>
              <a:rPr lang="cs-CZ" sz="2400" dirty="0"/>
              <a:t> a  čísla </a:t>
            </a:r>
            <a:r>
              <a:rPr lang="cs-CZ" sz="2400" dirty="0">
                <a:solidFill>
                  <a:srgbClr val="FF0000"/>
                </a:solidFill>
              </a:rPr>
              <a:t>3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2400" dirty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cs-CZ" sz="2400" dirty="0"/>
              <a:t>proměnnou </a:t>
            </a:r>
            <a:r>
              <a:rPr lang="cs-CZ" sz="2400" dirty="0">
                <a:solidFill>
                  <a:srgbClr val="FF0000"/>
                </a:solidFill>
              </a:rPr>
              <a:t> x  </a:t>
            </a:r>
            <a:r>
              <a:rPr lang="cs-CZ" sz="2400" dirty="0"/>
              <a:t>zvětšenou o </a:t>
            </a:r>
            <a:r>
              <a:rPr lang="cs-CZ" sz="2400" dirty="0">
                <a:solidFill>
                  <a:srgbClr val="FF0000"/>
                </a:solidFill>
              </a:rPr>
              <a:t>3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497471" y="4427984"/>
            <a:ext cx="3312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dirty="0"/>
              <a:t>  </a:t>
            </a:r>
            <a:r>
              <a:rPr lang="cs-CZ" sz="7200" dirty="0">
                <a:solidFill>
                  <a:srgbClr val="FF0000"/>
                </a:solidFill>
              </a:rPr>
              <a:t>x  +  3</a:t>
            </a:r>
          </a:p>
        </p:txBody>
      </p:sp>
    </p:spTree>
    <p:extLst>
      <p:ext uri="{BB962C8B-B14F-4D97-AF65-F5344CB8AC3E}">
        <p14:creationId xmlns:p14="http://schemas.microsoft.com/office/powerpoint/2010/main" val="1651748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Zapiš jako výraz s proměnnou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52736" y="3131840"/>
            <a:ext cx="59250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400" dirty="0"/>
              <a:t>rozdíl proměnné </a:t>
            </a:r>
            <a:r>
              <a:rPr lang="cs-CZ" sz="2400" dirty="0">
                <a:solidFill>
                  <a:srgbClr val="FF0000"/>
                </a:solidFill>
              </a:rPr>
              <a:t>y</a:t>
            </a:r>
            <a:r>
              <a:rPr lang="cs-CZ" sz="2400" dirty="0"/>
              <a:t> a čísla </a:t>
            </a:r>
            <a:r>
              <a:rPr lang="cs-CZ" sz="2400" dirty="0">
                <a:solidFill>
                  <a:srgbClr val="FF0000"/>
                </a:solidFill>
              </a:rPr>
              <a:t>8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/>
              <a:t>proměnnou </a:t>
            </a:r>
            <a:r>
              <a:rPr lang="cs-CZ" sz="2400" dirty="0">
                <a:solidFill>
                  <a:srgbClr val="FF0000"/>
                </a:solidFill>
              </a:rPr>
              <a:t>y</a:t>
            </a:r>
            <a:r>
              <a:rPr lang="cs-CZ" sz="2400" dirty="0"/>
              <a:t> zmenšenou o </a:t>
            </a:r>
            <a:r>
              <a:rPr lang="cs-CZ" sz="24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980728" y="4644008"/>
            <a:ext cx="4536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                 </a:t>
            </a:r>
            <a:r>
              <a:rPr lang="cs-CZ" sz="7200" dirty="0">
                <a:solidFill>
                  <a:srgbClr val="FF0000"/>
                </a:solidFill>
              </a:rPr>
              <a:t>y  -  8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961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Zapiš jako výraz s proměnnou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48680" y="2339752"/>
            <a:ext cx="5760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400" dirty="0"/>
              <a:t>součin proměnné </a:t>
            </a:r>
            <a:r>
              <a:rPr lang="cs-CZ" sz="2400" dirty="0">
                <a:solidFill>
                  <a:srgbClr val="FF0000"/>
                </a:solidFill>
              </a:rPr>
              <a:t>x </a:t>
            </a:r>
            <a:r>
              <a:rPr lang="cs-CZ" sz="2400" dirty="0"/>
              <a:t>a čísla </a:t>
            </a:r>
            <a:r>
              <a:rPr lang="cs-CZ" sz="2400" dirty="0">
                <a:solidFill>
                  <a:srgbClr val="FF0000"/>
                </a:solidFill>
              </a:rPr>
              <a:t>5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/>
              <a:t>pětinásobek proměnné </a:t>
            </a:r>
            <a:r>
              <a:rPr lang="cs-CZ" sz="24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340768" y="4211960"/>
            <a:ext cx="4104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dirty="0"/>
              <a:t>     </a:t>
            </a:r>
            <a:r>
              <a:rPr lang="cs-CZ" sz="7200" dirty="0">
                <a:solidFill>
                  <a:srgbClr val="FF0000"/>
                </a:solidFill>
              </a:rPr>
              <a:t>5x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844824" y="5412289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         n e b o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412776" y="6084168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dirty="0">
                <a:solidFill>
                  <a:srgbClr val="FF0000"/>
                </a:solidFill>
              </a:rPr>
              <a:t>     x.5</a:t>
            </a:r>
          </a:p>
        </p:txBody>
      </p:sp>
    </p:spTree>
    <p:extLst>
      <p:ext uri="{BB962C8B-B14F-4D97-AF65-F5344CB8AC3E}">
        <p14:creationId xmlns:p14="http://schemas.microsoft.com/office/powerpoint/2010/main" val="104065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Zapiš jako výraz s proměnnou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48680" y="2339752"/>
            <a:ext cx="57606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400" dirty="0"/>
              <a:t>podíl proměnné</a:t>
            </a:r>
            <a:r>
              <a:rPr lang="cs-CZ" sz="2400" dirty="0">
                <a:solidFill>
                  <a:srgbClr val="FF0000"/>
                </a:solidFill>
              </a:rPr>
              <a:t> y </a:t>
            </a:r>
            <a:r>
              <a:rPr lang="cs-CZ" sz="2400" dirty="0"/>
              <a:t>a čísla </a:t>
            </a:r>
            <a:r>
              <a:rPr lang="cs-CZ" sz="2400" dirty="0">
                <a:solidFill>
                  <a:srgbClr val="FF0000"/>
                </a:solidFill>
              </a:rPr>
              <a:t>4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2400" dirty="0">
              <a:solidFill>
                <a:srgbClr val="FF0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/>
              <a:t>čtvrtinu proměnné </a:t>
            </a:r>
            <a:r>
              <a:rPr lang="cs-CZ" sz="2400" dirty="0">
                <a:solidFill>
                  <a:srgbClr val="FF0000"/>
                </a:solidFill>
              </a:rPr>
              <a:t>y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2400" dirty="0">
              <a:solidFill>
                <a:srgbClr val="FF0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/>
              <a:t>proměnnou </a:t>
            </a:r>
            <a:r>
              <a:rPr lang="cs-CZ" sz="2400" dirty="0">
                <a:solidFill>
                  <a:srgbClr val="FF0000"/>
                </a:solidFill>
              </a:rPr>
              <a:t>y</a:t>
            </a:r>
            <a:r>
              <a:rPr lang="cs-CZ" sz="2400" dirty="0"/>
              <a:t> čtyřikrát zmenšenou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692696" y="5220072"/>
                <a:ext cx="5472608" cy="15690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7200" dirty="0">
                    <a:solidFill>
                      <a:srgbClr val="FF0000"/>
                    </a:solidFill>
                  </a:rPr>
                  <a:t>y :4  </a:t>
                </a:r>
                <a:r>
                  <a:rPr lang="cs-CZ" sz="2400" dirty="0"/>
                  <a:t>nebo</a:t>
                </a:r>
                <a:r>
                  <a:rPr lang="cs-CZ" sz="7200" dirty="0"/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7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7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cs-CZ" sz="7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cs-CZ" sz="7200" dirty="0"/>
                  <a:t>   </a:t>
                </a:r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696" y="5220072"/>
                <a:ext cx="5472608" cy="1569019"/>
              </a:xfrm>
              <a:prstGeom prst="rect">
                <a:avLst/>
              </a:prstGeom>
              <a:blipFill rotWithShape="1">
                <a:blip r:embed="rId2"/>
                <a:stretch>
                  <a:fillRect l="-8473" t="-7364" b="-1511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188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Zapiš jako výraz s proměnnou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04664" y="1835696"/>
            <a:ext cx="59766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400" dirty="0">
                <a:solidFill>
                  <a:srgbClr val="FF0000"/>
                </a:solidFill>
              </a:rPr>
              <a:t>trojnásobek</a:t>
            </a:r>
            <a:r>
              <a:rPr lang="cs-CZ" sz="2400" dirty="0"/>
              <a:t> součtu proměnné </a:t>
            </a:r>
            <a:r>
              <a:rPr lang="cs-CZ" sz="2400" dirty="0">
                <a:solidFill>
                  <a:srgbClr val="FF0000"/>
                </a:solidFill>
              </a:rPr>
              <a:t>x</a:t>
            </a:r>
            <a:r>
              <a:rPr lang="cs-CZ" sz="2400" dirty="0"/>
              <a:t> a čísla </a:t>
            </a:r>
            <a:r>
              <a:rPr lang="cs-CZ" sz="2400" dirty="0">
                <a:solidFill>
                  <a:srgbClr val="FF0000"/>
                </a:solidFill>
              </a:rPr>
              <a:t>7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2400" dirty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cs-CZ" sz="2400" dirty="0"/>
              <a:t>součet proměnné </a:t>
            </a:r>
            <a:r>
              <a:rPr lang="cs-CZ" sz="2400" dirty="0">
                <a:solidFill>
                  <a:srgbClr val="FF0000"/>
                </a:solidFill>
              </a:rPr>
              <a:t>x</a:t>
            </a:r>
            <a:r>
              <a:rPr lang="cs-CZ" sz="2400" dirty="0"/>
              <a:t> a čísla </a:t>
            </a:r>
            <a:r>
              <a:rPr lang="cs-CZ" sz="2400" dirty="0">
                <a:solidFill>
                  <a:srgbClr val="FF0000"/>
                </a:solidFill>
              </a:rPr>
              <a:t>7</a:t>
            </a:r>
            <a:r>
              <a:rPr lang="cs-CZ" sz="2400" dirty="0"/>
              <a:t> </a:t>
            </a:r>
            <a:r>
              <a:rPr lang="cs-CZ" sz="2400" dirty="0">
                <a:solidFill>
                  <a:srgbClr val="FF0000"/>
                </a:solidFill>
              </a:rPr>
              <a:t>třikrát</a:t>
            </a:r>
            <a:r>
              <a:rPr lang="cs-CZ" sz="2400" dirty="0"/>
              <a:t> zvětšený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92696" y="4067944"/>
            <a:ext cx="54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dirty="0"/>
              <a:t>    </a:t>
            </a:r>
            <a:r>
              <a:rPr lang="cs-CZ" sz="7200" dirty="0">
                <a:solidFill>
                  <a:srgbClr val="FF0000"/>
                </a:solidFill>
              </a:rPr>
              <a:t>3.(x + 7)</a:t>
            </a:r>
          </a:p>
        </p:txBody>
      </p:sp>
    </p:spTree>
    <p:extLst>
      <p:ext uri="{BB962C8B-B14F-4D97-AF65-F5344CB8AC3E}">
        <p14:creationId xmlns:p14="http://schemas.microsoft.com/office/powerpoint/2010/main" val="467223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Zapiš jako výraz s proměnnou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04664" y="1763688"/>
            <a:ext cx="604867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2400" dirty="0">
                <a:solidFill>
                  <a:srgbClr val="FF0000"/>
                </a:solidFill>
              </a:rPr>
              <a:t>dvě třetiny </a:t>
            </a:r>
            <a:r>
              <a:rPr lang="cs-CZ" sz="2400" dirty="0"/>
              <a:t>proměnné </a:t>
            </a:r>
            <a:r>
              <a:rPr lang="cs-CZ" sz="2400" dirty="0">
                <a:solidFill>
                  <a:srgbClr val="FF0000"/>
                </a:solidFill>
              </a:rPr>
              <a:t>y</a:t>
            </a:r>
          </a:p>
          <a:p>
            <a:pPr marL="285750" indent="-285750">
              <a:buFont typeface="Arial" pitchFamily="34" charset="0"/>
              <a:buChar char="•"/>
            </a:pPr>
            <a:endParaRPr lang="cs-CZ" dirty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cs-CZ" sz="2400" dirty="0"/>
              <a:t>třetina dvojnásobku proměnné</a:t>
            </a:r>
            <a:r>
              <a:rPr lang="cs-CZ" sz="2400" dirty="0">
                <a:solidFill>
                  <a:srgbClr val="FF0000"/>
                </a:solidFill>
              </a:rPr>
              <a:t> y</a:t>
            </a:r>
          </a:p>
          <a:p>
            <a:pPr marL="285750" indent="-285750">
              <a:buFont typeface="Arial" pitchFamily="34" charset="0"/>
              <a:buChar char="•"/>
            </a:pPr>
            <a:endParaRPr lang="cs-CZ" dirty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cs-CZ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1268760" y="3432448"/>
                <a:ext cx="4032448" cy="16591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7200" dirty="0">
                    <a:solidFill>
                      <a:srgbClr val="FF0000"/>
                    </a:solidFill>
                  </a:rPr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7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7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cs-CZ" sz="7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cs-CZ" sz="7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cs-CZ" sz="7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8760" y="3432448"/>
                <a:ext cx="4032448" cy="165917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0856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Zapiš jako výraz s proměnnou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76672" y="2051720"/>
            <a:ext cx="61206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2400" dirty="0">
                <a:solidFill>
                  <a:srgbClr val="FF0000"/>
                </a:solidFill>
              </a:rPr>
              <a:t>pětina rozdílu</a:t>
            </a:r>
            <a:r>
              <a:rPr lang="cs-CZ" sz="2400" dirty="0"/>
              <a:t> proměnné </a:t>
            </a:r>
            <a:r>
              <a:rPr lang="cs-CZ" sz="2400" dirty="0">
                <a:solidFill>
                  <a:srgbClr val="FF0000"/>
                </a:solidFill>
              </a:rPr>
              <a:t>x</a:t>
            </a:r>
            <a:r>
              <a:rPr lang="cs-CZ" sz="2400" dirty="0"/>
              <a:t> a čísla </a:t>
            </a:r>
            <a:r>
              <a:rPr lang="cs-CZ" sz="2400" dirty="0">
                <a:solidFill>
                  <a:srgbClr val="FF0000"/>
                </a:solidFill>
              </a:rPr>
              <a:t>4</a:t>
            </a:r>
          </a:p>
          <a:p>
            <a:pPr marL="285750" indent="-285750">
              <a:buFont typeface="Arial" pitchFamily="34" charset="0"/>
              <a:buChar char="•"/>
            </a:pPr>
            <a:endParaRPr lang="cs-CZ" dirty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cs-CZ" sz="2400" dirty="0">
                <a:solidFill>
                  <a:srgbClr val="FF0000"/>
                </a:solidFill>
              </a:rPr>
              <a:t>rozdíl </a:t>
            </a:r>
            <a:r>
              <a:rPr lang="cs-CZ" sz="2400" dirty="0"/>
              <a:t>proměnné </a:t>
            </a:r>
            <a:r>
              <a:rPr lang="cs-CZ" sz="2400" dirty="0">
                <a:solidFill>
                  <a:srgbClr val="FF0000"/>
                </a:solidFill>
              </a:rPr>
              <a:t>x</a:t>
            </a:r>
            <a:r>
              <a:rPr lang="cs-CZ" sz="2400" dirty="0"/>
              <a:t> a čísla </a:t>
            </a:r>
            <a:r>
              <a:rPr lang="cs-CZ" sz="2400" dirty="0">
                <a:solidFill>
                  <a:srgbClr val="FF0000"/>
                </a:solidFill>
              </a:rPr>
              <a:t>4</a:t>
            </a:r>
            <a:r>
              <a:rPr lang="cs-CZ" sz="2400" dirty="0"/>
              <a:t> </a:t>
            </a:r>
            <a:r>
              <a:rPr lang="cs-CZ" sz="2400" dirty="0">
                <a:solidFill>
                  <a:srgbClr val="FF0000"/>
                </a:solidFill>
              </a:rPr>
              <a:t>pětkrát zmenšený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1177483" y="4572000"/>
                <a:ext cx="4464496" cy="16545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7200" dirty="0">
                    <a:solidFill>
                      <a:srgbClr val="FF0000"/>
                    </a:solidFill>
                  </a:rPr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7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7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cs-CZ" sz="7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−4</m:t>
                        </m:r>
                      </m:num>
                      <m:den>
                        <m:r>
                          <a:rPr lang="cs-CZ" sz="7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cs-CZ" sz="7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7483" y="4572000"/>
                <a:ext cx="4464496" cy="165455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9911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273</TotalTime>
  <Words>507</Words>
  <Application>Microsoft Office PowerPoint</Application>
  <PresentationFormat>Předvádění na obrazovce (4:3)</PresentationFormat>
  <Paragraphs>116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5" baseType="lpstr">
      <vt:lpstr>Arial</vt:lpstr>
      <vt:lpstr>Calibri</vt:lpstr>
      <vt:lpstr>Cambria Math</vt:lpstr>
      <vt:lpstr>Franklin Gothic Book</vt:lpstr>
      <vt:lpstr>Franklin Gothic Medium</vt:lpstr>
      <vt:lpstr>Times New Roman</vt:lpstr>
      <vt:lpstr>Wingdings 2</vt:lpstr>
      <vt:lpstr>Cesta</vt:lpstr>
      <vt:lpstr>Prezentace aplikace PowerPoint</vt:lpstr>
      <vt:lpstr>   Výrazy s Proměnnou</vt:lpstr>
      <vt:lpstr>Zapiš jako výraz s proměnnou</vt:lpstr>
      <vt:lpstr>Zapiš jako výraz s proměnnou</vt:lpstr>
      <vt:lpstr>Zapiš jako výraz s proměnnou</vt:lpstr>
      <vt:lpstr>Zapiš jako výraz s proměnnou</vt:lpstr>
      <vt:lpstr>Zapiš jako výraz s proměnnou</vt:lpstr>
      <vt:lpstr>Zapiš jako výraz s proměnnou</vt:lpstr>
      <vt:lpstr>Zapiš jako výraz s proměnnou</vt:lpstr>
      <vt:lpstr>Zapiš jako výraz s proměnnou</vt:lpstr>
      <vt:lpstr>Zapiš jako výraz s proměnnou</vt:lpstr>
      <vt:lpstr>Zapiš jako výraz s proměnnou</vt:lpstr>
      <vt:lpstr>Zapiš jako výraz s proměnnou</vt:lpstr>
      <vt:lpstr>Zapiš jako výraz s proměnnou</vt:lpstr>
      <vt:lpstr>Zapiš jako výraz s proměnnou</vt:lpstr>
      <vt:lpstr>Zapiš jako výraz s proměnnou</vt:lpstr>
      <vt:lpstr>Zapiš jako výraz s proměnnou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chluzd</dc:creator>
  <cp:lastModifiedBy>LocalAdmin</cp:lastModifiedBy>
  <cp:revision>23</cp:revision>
  <dcterms:created xsi:type="dcterms:W3CDTF">2012-07-01T13:30:40Z</dcterms:created>
  <dcterms:modified xsi:type="dcterms:W3CDTF">2020-11-19T16:27:20Z</dcterms:modified>
</cp:coreProperties>
</file>