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4" d="100"/>
          <a:sy n="54" d="100"/>
        </p:scale>
        <p:origin x="10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75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373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69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3930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422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005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213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20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810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652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951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4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809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59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68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383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963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905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73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1926FC-EBAE-4D0C-A246-30A91BE3CE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97" b="3333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 useBgFill="1">
        <p:nvSpPr>
          <p:cNvPr id="9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028777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94AC805-4409-4089-B636-B5D82D1F0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6965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cs-CZ" sz="4000" dirty="0"/>
              <a:t>Směsi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62AEA0-FD31-4F2D-99E8-52770959B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6963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rgbClr val="84CBD8"/>
                </a:solidFill>
              </a:rPr>
              <a:t>Kristýna Nová</a:t>
            </a:r>
          </a:p>
        </p:txBody>
      </p:sp>
    </p:spTree>
    <p:extLst>
      <p:ext uri="{BB962C8B-B14F-4D97-AF65-F5344CB8AC3E}">
        <p14:creationId xmlns:p14="http://schemas.microsoft.com/office/powerpoint/2010/main" val="3841428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D73853-6123-4D52-9BC1-D32AFE761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85864" y="128587"/>
            <a:ext cx="7667107" cy="452437"/>
          </a:xfrm>
        </p:spPr>
        <p:txBody>
          <a:bodyPr>
            <a:normAutofit fontScale="90000"/>
          </a:bodyPr>
          <a:lstStyle/>
          <a:p>
            <a:r>
              <a:rPr lang="cs-CZ" dirty="0"/>
              <a:t>Oddělení složek směsi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661D94-0AC1-4FC6-A61D-6FF7DF411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581024"/>
            <a:ext cx="11872913" cy="5976939"/>
          </a:xfrm>
        </p:spPr>
        <p:txBody>
          <a:bodyPr>
            <a:normAutofit/>
          </a:bodyPr>
          <a:lstStyle/>
          <a:p>
            <a:pPr fontAlgn="base"/>
            <a:r>
              <a:rPr lang="cs-CZ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usazování:</a:t>
            </a:r>
            <a:r>
              <a:rPr lang="cs-CZ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oddělení pevné látky od kapaliny na základě různé hustoty a gravitace (př. </a:t>
            </a:r>
            <a:r>
              <a:rPr lang="cs-CZ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štěrk+voda</a:t>
            </a:r>
            <a:r>
              <a:rPr lang="cs-CZ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4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cs-CZ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filtrace:</a:t>
            </a:r>
            <a:r>
              <a:rPr lang="cs-CZ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oddělování pevné látky od kapaliny pomocí filtrů (vata, gáza, plátno, filtrační papír). Pevná látka zůstává na filtru a kapalina proteče a vzniká </a:t>
            </a:r>
            <a:r>
              <a:rPr lang="cs-CZ" sz="4000" b="1" i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filtrát</a:t>
            </a:r>
            <a:endParaRPr lang="cs-CZ" sz="4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odstřeďování: </a:t>
            </a:r>
            <a:r>
              <a:rPr lang="cs-CZ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pevnou látku od kapaliny oddělujeme pomocí odstředivky (centrifugy). Pevná látka se usadí na dně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645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DD00CC-A24C-46AC-8E24-A497FCE63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157164"/>
            <a:ext cx="11715750" cy="6472236"/>
          </a:xfrm>
        </p:spPr>
        <p:txBody>
          <a:bodyPr>
            <a:normAutofit fontScale="92500"/>
          </a:bodyPr>
          <a:lstStyle/>
          <a:p>
            <a:pPr fontAlgn="base"/>
            <a:r>
              <a:rPr lang="cs-CZ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krystalizace:</a:t>
            </a:r>
            <a:r>
              <a:rPr lang="cs-CZ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vyloučení pevné látky z roztoku ve formě krystalů (odpaření části rozpouštědla) nebo ochlazení</a:t>
            </a:r>
            <a:endParaRPr lang="cs-CZ" sz="4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destilace:</a:t>
            </a:r>
            <a:r>
              <a:rPr lang="cs-CZ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oddělení dvou kapalin s rozdílným bodem varu. Po zahřátí se kapalina mění v plyn a po ochlazení zpět na kapalinu - </a:t>
            </a:r>
            <a:r>
              <a:rPr lang="cs-CZ" sz="4000" b="1" i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destilát</a:t>
            </a:r>
            <a:r>
              <a:rPr lang="cs-CZ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(př. </a:t>
            </a:r>
            <a:r>
              <a:rPr lang="cs-CZ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líh+voda</a:t>
            </a:r>
            <a:r>
              <a:rPr lang="cs-CZ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ropa)</a:t>
            </a:r>
          </a:p>
          <a:p>
            <a:r>
              <a:rPr lang="cs-CZ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sublimace:</a:t>
            </a:r>
            <a:r>
              <a:rPr lang="cs-CZ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přeměna pevné látky zahříváním v plyn a po ochlazení zpět na pevnou látku (př. naftalen, jod, kyselina benzoová)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350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 descr="Obsah obrázku text, mapa&#10;&#10;Popis byl vytvořen automaticky">
            <a:extLst>
              <a:ext uri="{FF2B5EF4-FFF2-40B4-BE49-F238E27FC236}">
                <a16:creationId xmlns:a16="http://schemas.microsoft.com/office/drawing/2014/main" id="{8185677D-C33B-4685-8FFD-9682DEBB7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10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7EEB557-E045-4967-91EE-5412EB4FA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6"/>
            <a:ext cx="10141799" cy="567011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1B06D72-EEA4-4E56-9D5E-96440C15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9806" y="1064806"/>
            <a:ext cx="9149952" cy="4633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42D1AB9-F07D-447E-A425-8543EA056A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81538" y="1386538"/>
            <a:ext cx="6206484" cy="398988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33E0372-C482-4F5D-9C4D-C8DC60A59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0" y="2571750"/>
            <a:ext cx="2667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74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85F975-4404-4237-86DB-4C018161D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AE6285-6D7E-42D2-8A66-CDA633FB9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DE25D9DE-6419-42F7-BC67-AB5D66919E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5894" r="1" b="1375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70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9A57EF-6AE8-4745-9F99-EAB51A8A2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72380" y="0"/>
            <a:ext cx="10353762" cy="1257300"/>
          </a:xfrm>
        </p:spPr>
        <p:txBody>
          <a:bodyPr/>
          <a:lstStyle/>
          <a:p>
            <a:r>
              <a:rPr lang="cs-CZ" dirty="0"/>
              <a:t>Směsi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F38FE1-45F7-42B5-9C6B-D1F773FFD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363" y="900113"/>
            <a:ext cx="10653194" cy="4891087"/>
          </a:xfrm>
        </p:spPr>
        <p:txBody>
          <a:bodyPr>
            <a:normAutofit/>
          </a:bodyPr>
          <a:lstStyle/>
          <a:p>
            <a:pPr fontAlgn="base"/>
            <a:r>
              <a:rPr lang="cs-CZ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Chemické látky složené ze dvou nebo více látek jednodušších (dvousložkové, třísložkové atd.)</a:t>
            </a:r>
          </a:p>
          <a:p>
            <a:pPr fontAlgn="base"/>
            <a:r>
              <a:rPr lang="cs-CZ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Směsi mají vždy alespoň dvě složky.</a:t>
            </a:r>
          </a:p>
          <a:p>
            <a:pPr fontAlgn="base"/>
            <a:r>
              <a:rPr lang="cs-CZ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Směsi dělíme na stejnorodé a různorodé.</a:t>
            </a:r>
          </a:p>
          <a:p>
            <a:pPr fontAlgn="base"/>
            <a:r>
              <a:rPr lang="cs-CZ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Skupenství směsí může být pevné, kapalné i plynné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726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52144B-3B58-4F46-8D64-1B5E6989F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00905" y="0"/>
            <a:ext cx="10353762" cy="1257300"/>
          </a:xfrm>
        </p:spPr>
        <p:txBody>
          <a:bodyPr/>
          <a:lstStyle/>
          <a:p>
            <a:r>
              <a:rPr lang="cs-CZ" dirty="0"/>
              <a:t>Rozdělení směsí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22D679-4C85-4D7A-9551-7222B9870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7300"/>
            <a:ext cx="10881794" cy="4648199"/>
          </a:xfrm>
        </p:spPr>
        <p:txBody>
          <a:bodyPr>
            <a:normAutofit/>
          </a:bodyPr>
          <a:lstStyle/>
          <a:p>
            <a:pPr fontAlgn="base"/>
            <a:r>
              <a:rPr lang="cs-CZ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stejnorodé (homogenní)</a:t>
            </a:r>
          </a:p>
          <a:p>
            <a:pPr marL="36900" indent="0">
              <a:buNone/>
            </a:pPr>
            <a:r>
              <a:rPr lang="cs-CZ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  jednotlivé složky nelze rozpoznat okem nebo lupou </a:t>
            </a:r>
          </a:p>
          <a:p>
            <a:pPr marL="36900" indent="0">
              <a:buNone/>
            </a:pPr>
            <a:r>
              <a:rPr lang="cs-CZ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(př. </a:t>
            </a:r>
            <a:r>
              <a:rPr lang="cs-CZ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sůl+cukr</a:t>
            </a:r>
            <a:r>
              <a:rPr lang="cs-CZ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voda+líh</a:t>
            </a:r>
            <a:r>
              <a:rPr lang="cs-CZ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vzduch)</a:t>
            </a:r>
          </a:p>
          <a:p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různorodé (heterogenní)</a:t>
            </a:r>
          </a:p>
          <a:p>
            <a:pPr marL="36900" indent="0">
              <a:buNone/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jednotlivé složky lze rozpoznat okem nebo lupou</a:t>
            </a:r>
          </a:p>
          <a:p>
            <a:pPr marL="36900" indent="0">
              <a:buNone/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(př. </a:t>
            </a:r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olej+voda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štěrk+voda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sůl+pepř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045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9C5ABB-576D-459B-93B6-AB4C85F5F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8" y="414338"/>
            <a:ext cx="10853219" cy="5972175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cs-CZ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suspenze:</a:t>
            </a:r>
            <a:r>
              <a:rPr lang="cs-CZ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různorodá směs pevné látky a kapaliny (př. </a:t>
            </a:r>
            <a:r>
              <a:rPr lang="cs-CZ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písek+voda</a:t>
            </a:r>
            <a:r>
              <a:rPr lang="cs-CZ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křída+voda</a:t>
            </a:r>
            <a:r>
              <a:rPr lang="cs-CZ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3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cs-CZ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emulze:</a:t>
            </a:r>
            <a:r>
              <a:rPr lang="cs-CZ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různorodá směs dvou nemísitelných kapalin (př. </a:t>
            </a:r>
            <a:r>
              <a:rPr lang="cs-CZ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benzin+voda</a:t>
            </a:r>
            <a:r>
              <a:rPr lang="cs-CZ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olej+voda</a:t>
            </a:r>
            <a:r>
              <a:rPr lang="cs-CZ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3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cs-CZ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pěna: </a:t>
            </a:r>
            <a:r>
              <a:rPr lang="cs-CZ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různorodá směs plynné látky rozptýlené v kapalině (př. saponát)</a:t>
            </a:r>
            <a:endParaRPr lang="cs-CZ" sz="3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cs-CZ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dým: </a:t>
            </a:r>
            <a:r>
              <a:rPr lang="cs-CZ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různorodá</a:t>
            </a:r>
            <a:r>
              <a:rPr lang="cs-CZ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směs pevné látky rozptýlené v plynu (př. kouř)</a:t>
            </a:r>
            <a:endParaRPr lang="cs-CZ" sz="3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cs-CZ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mlha:</a:t>
            </a:r>
            <a:r>
              <a:rPr lang="cs-CZ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různorodá směs kapaliny rozptýlené v plynu (př. mlha nad řekou)</a:t>
            </a:r>
            <a:endParaRPr lang="cs-CZ" sz="3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Aerosoly: </a:t>
            </a:r>
            <a:r>
              <a:rPr lang="cs-CZ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pevné nebo kapalné látky rozptýlené v plynu (př. dým, mlha</a:t>
            </a:r>
            <a:r>
              <a:rPr lang="cs-CZ" sz="1800" dirty="0">
                <a:effectLst/>
              </a:rPr>
              <a:t>)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725059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AEBB2A-295F-46DB-AFF1-5242B7214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00942" y="0"/>
            <a:ext cx="10353762" cy="1257300"/>
          </a:xfrm>
        </p:spPr>
        <p:txBody>
          <a:bodyPr/>
          <a:lstStyle/>
          <a:p>
            <a:r>
              <a:rPr lang="cs-CZ" dirty="0"/>
              <a:t>Roztoky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DEA902-20EC-44C3-B227-E10270806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143000"/>
            <a:ext cx="10753207" cy="5229225"/>
          </a:xfrm>
        </p:spPr>
        <p:txBody>
          <a:bodyPr>
            <a:normAutofit lnSpcReduction="10000"/>
          </a:bodyPr>
          <a:lstStyle/>
          <a:p>
            <a:pPr fontAlgn="base"/>
            <a:r>
              <a:rPr lang="cs-CZ" sz="35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Stejnorodé</a:t>
            </a:r>
            <a:r>
              <a:rPr lang="cs-CZ" sz="3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nejčastěji kapalné směsi, vznikající rozpouštěním látek v rozpouštědlech.</a:t>
            </a:r>
            <a:endParaRPr lang="cs-CZ" sz="3500" b="1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cs-CZ" sz="3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Rychlost rozpouštění lze ovlivnit zahříváním, množstvím rozpouštěné látky nebo mícháním.</a:t>
            </a:r>
          </a:p>
          <a:p>
            <a:r>
              <a:rPr lang="cs-CZ" sz="35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Rozpouštědla:</a:t>
            </a:r>
            <a:r>
              <a:rPr lang="cs-CZ" sz="3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0000" lvl="1" indent="0">
              <a:buNone/>
            </a:pPr>
            <a:r>
              <a:rPr lang="cs-CZ" sz="3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a) </a:t>
            </a:r>
            <a:r>
              <a:rPr lang="cs-CZ" sz="30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anorganická</a:t>
            </a:r>
            <a:r>
              <a:rPr lang="cs-CZ" sz="3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(př. voda)</a:t>
            </a:r>
          </a:p>
          <a:p>
            <a:pPr marL="36900" indent="0">
              <a:buNone/>
            </a:pPr>
            <a:r>
              <a:rPr lang="cs-CZ" sz="3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b) </a:t>
            </a:r>
            <a:r>
              <a:rPr lang="cs-CZ" sz="35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organická</a:t>
            </a:r>
            <a:r>
              <a:rPr lang="cs-CZ" sz="3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(př. líh, aceton, benzin, chloroform)</a:t>
            </a:r>
          </a:p>
          <a:p>
            <a:pPr marL="36900" indent="0">
              <a:buNone/>
            </a:pP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3837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A5E2F4-109B-4195-8087-046FFBA70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29455" y="0"/>
            <a:ext cx="10353762" cy="1257300"/>
          </a:xfrm>
        </p:spPr>
        <p:txBody>
          <a:bodyPr/>
          <a:lstStyle/>
          <a:p>
            <a:r>
              <a:rPr lang="cs-CZ" dirty="0"/>
              <a:t>Typy roztoků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9E9B6B-B6B8-4032-8DF1-1366DA1BF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1257300"/>
            <a:ext cx="10724632" cy="4533899"/>
          </a:xfrm>
        </p:spPr>
        <p:txBody>
          <a:bodyPr>
            <a:normAutofit/>
          </a:bodyPr>
          <a:lstStyle/>
          <a:p>
            <a:pPr fontAlgn="base"/>
            <a:r>
              <a:rPr lang="cs-CZ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nenasycený </a:t>
            </a:r>
          </a:p>
          <a:p>
            <a:pPr marL="36900" indent="0">
              <a:buNone/>
            </a:pPr>
            <a:r>
              <a:rPr lang="cs-CZ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rozpouštědlo je v nadbytku, další látka se rozpouští. Postupně se zvyšuje koncentrace</a:t>
            </a:r>
          </a:p>
          <a:p>
            <a:pPr fontAlgn="base"/>
            <a:r>
              <a:rPr lang="cs-CZ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nasycený</a:t>
            </a:r>
          </a:p>
          <a:p>
            <a:pPr marL="36900" indent="0">
              <a:buNone/>
            </a:pPr>
            <a:r>
              <a:rPr lang="cs-CZ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rozpouštědlo a rozpouštěná látka je v rovnováze, další množství látky se již nerozpouští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119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2782EB-73B9-4206-B62A-66ED3E315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15118" y="0"/>
            <a:ext cx="10353762" cy="1257300"/>
          </a:xfrm>
        </p:spPr>
        <p:txBody>
          <a:bodyPr/>
          <a:lstStyle/>
          <a:p>
            <a:r>
              <a:rPr lang="cs-CZ" dirty="0"/>
              <a:t>Výpočet složení roztoků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9A6637-DE1D-4EC8-B1A6-81FD4C085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257300"/>
            <a:ext cx="10996094" cy="5429250"/>
          </a:xfrm>
        </p:spPr>
        <p:txBody>
          <a:bodyPr>
            <a:normAutofit/>
          </a:bodyPr>
          <a:lstStyle/>
          <a:p>
            <a:pPr fontAlgn="base"/>
            <a:r>
              <a:rPr lang="cs-CZ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 výpočet používáme </a:t>
            </a:r>
            <a:r>
              <a:rPr lang="cs-CZ" sz="40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hmotnostní zlomek</a:t>
            </a:r>
            <a:r>
              <a:rPr lang="cs-CZ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w),</a:t>
            </a:r>
            <a:r>
              <a:rPr lang="cs-CZ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je dán podílem hmotnosti látky rozpuštěné ku hmotnosti celého roztoku. Jedná se o bezrozměrné číslo, které po vynásobení 100 vyjadřuje složení roztoku v %.</a:t>
            </a:r>
          </a:p>
          <a:p>
            <a:r>
              <a:rPr lang="cs-CZ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složení roztoku nám také vyjadřuje látková koncentrace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099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FF9334-84DF-4A63-96E1-A71BB8EE1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309544" cy="623887"/>
          </a:xfrm>
        </p:spPr>
        <p:txBody>
          <a:bodyPr>
            <a:normAutofit fontScale="90000"/>
          </a:bodyPr>
          <a:lstStyle/>
          <a:p>
            <a:r>
              <a:rPr lang="cs-CZ" dirty="0"/>
              <a:t>výpočet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F91AFA-A7A1-4FA1-9981-FBEFEFB79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8" y="500064"/>
            <a:ext cx="11587162" cy="5972174"/>
          </a:xfrm>
        </p:spPr>
        <p:txBody>
          <a:bodyPr>
            <a:normAutofit lnSpcReduction="10000"/>
          </a:bodyPr>
          <a:lstStyle/>
          <a:p>
            <a:r>
              <a:rPr lang="cs-CZ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Př. Kuchařka připravila vodný roztok cukru tak, že smísila 1,5 kg cukru s 5 litry vody. </a:t>
            </a:r>
            <a:br>
              <a:rPr lang="cs-CZ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Jaké složení měl výsledný roztok? </a:t>
            </a:r>
            <a:br>
              <a:rPr lang="cs-CZ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8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Metoda </a:t>
            </a:r>
            <a:r>
              <a:rPr lang="cs-CZ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č.1  w</a:t>
            </a:r>
            <a:r>
              <a:rPr lang="cs-CZ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sz="28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 (složky</a:t>
            </a:r>
            <a:r>
              <a:rPr lang="cs-CZ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  <a:r>
              <a:rPr lang="cs-CZ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1500 g  </a:t>
            </a:r>
            <a:r>
              <a:rPr lang="cs-CZ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0,23 . 100</a:t>
            </a:r>
            <a:br>
              <a:rPr lang="cs-CZ" sz="28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      m (roztoku)   </a:t>
            </a:r>
            <a:r>
              <a:rPr lang="cs-CZ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6500 g</a:t>
            </a:r>
            <a:br>
              <a:rPr lang="cs-CZ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Složení roztoku je </a:t>
            </a:r>
            <a:r>
              <a:rPr lang="cs-CZ" sz="2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23,1</a:t>
            </a:r>
            <a:r>
              <a:rPr lang="cs-CZ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%</a:t>
            </a:r>
            <a:br>
              <a:rPr lang="cs-CZ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Metoda </a:t>
            </a:r>
            <a:r>
              <a:rPr lang="cs-CZ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č.2   100 % …………. 6500 g (cukr +voda)</a:t>
            </a:r>
            <a:br>
              <a:rPr lang="cs-CZ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     </a:t>
            </a:r>
            <a:r>
              <a:rPr lang="cs-CZ" sz="2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%  ………….. 1500 g</a:t>
            </a:r>
            <a:br>
              <a:rPr lang="cs-CZ" sz="2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             x = 1500 </a:t>
            </a:r>
            <a:r>
              <a:rPr lang="cs-CZ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100 : 6500 = </a:t>
            </a:r>
            <a:r>
              <a:rPr lang="cs-CZ" sz="2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23,1</a:t>
            </a:r>
            <a:r>
              <a:rPr lang="cs-CZ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%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161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EA2897-8CDD-4535-AF0F-BA72C432F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14438" y="0"/>
            <a:ext cx="5066781" cy="538162"/>
          </a:xfrm>
        </p:spPr>
        <p:txBody>
          <a:bodyPr>
            <a:normAutofit fontScale="90000"/>
          </a:bodyPr>
          <a:lstStyle/>
          <a:p>
            <a:r>
              <a:rPr lang="cs-CZ" dirty="0"/>
              <a:t>výpočet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00BB76-D469-4C00-89CC-839EB5594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538162"/>
            <a:ext cx="11758613" cy="5862638"/>
          </a:xfrm>
        </p:spPr>
        <p:txBody>
          <a:bodyPr>
            <a:normAutofit/>
          </a:bodyPr>
          <a:lstStyle/>
          <a:p>
            <a:r>
              <a:rPr lang="cs-CZ" sz="2800" b="1" dirty="0">
                <a:effectLst/>
              </a:rPr>
              <a:t>Vypočítej objem vody a hmotnost soli, potřebné k přípravě 250 g 15% roztoku?</a:t>
            </a:r>
            <a:br>
              <a:rPr lang="cs-CZ" sz="2800" b="1" dirty="0">
                <a:effectLst/>
              </a:rPr>
            </a:br>
            <a:br>
              <a:rPr lang="cs-CZ" sz="2800" b="1" dirty="0">
                <a:effectLst/>
              </a:rPr>
            </a:br>
            <a:r>
              <a:rPr lang="cs-CZ" sz="2800" b="1" u="sng" dirty="0">
                <a:effectLst/>
              </a:rPr>
              <a:t>Metoda </a:t>
            </a:r>
            <a:r>
              <a:rPr lang="cs-CZ" sz="2800" b="1" dirty="0">
                <a:effectLst/>
              </a:rPr>
              <a:t>č.1 </a:t>
            </a:r>
            <a:r>
              <a:rPr lang="cs-CZ" sz="2800" dirty="0">
                <a:effectLst/>
              </a:rPr>
              <a:t>w = </a:t>
            </a:r>
            <a:r>
              <a:rPr lang="cs-CZ" sz="2800" u="sng" dirty="0">
                <a:effectLst/>
              </a:rPr>
              <a:t>m soli </a:t>
            </a:r>
            <a:r>
              <a:rPr lang="cs-CZ" sz="2800" b="1" dirty="0">
                <a:effectLst/>
              </a:rPr>
              <a:t>⇒ m soli = w </a:t>
            </a:r>
            <a:r>
              <a:rPr lang="cs-CZ" sz="2800" dirty="0">
                <a:effectLst/>
              </a:rPr>
              <a:t>. m </a:t>
            </a:r>
            <a:r>
              <a:rPr lang="cs-CZ" sz="2800" dirty="0" err="1">
                <a:effectLst/>
              </a:rPr>
              <a:t>rozt</a:t>
            </a:r>
            <a:r>
              <a:rPr lang="cs-CZ" sz="2800" b="1" dirty="0">
                <a:effectLst/>
              </a:rPr>
              <a:t>.</a:t>
            </a:r>
            <a:br>
              <a:rPr lang="cs-CZ" sz="2800" b="1" u="sng" dirty="0">
                <a:effectLst/>
              </a:rPr>
            </a:br>
            <a:r>
              <a:rPr lang="cs-CZ" sz="2800" dirty="0">
                <a:effectLst/>
              </a:rPr>
              <a:t>                    </a:t>
            </a:r>
            <a:r>
              <a:rPr lang="cs-CZ" sz="2800" b="1" dirty="0">
                <a:effectLst/>
              </a:rPr>
              <a:t>m</a:t>
            </a:r>
            <a:r>
              <a:rPr lang="cs-CZ" sz="2800" dirty="0">
                <a:effectLst/>
              </a:rPr>
              <a:t> </a:t>
            </a:r>
            <a:r>
              <a:rPr lang="cs-CZ" sz="2800" b="1" dirty="0" err="1">
                <a:effectLst/>
              </a:rPr>
              <a:t>rozt</a:t>
            </a:r>
            <a:r>
              <a:rPr lang="cs-CZ" sz="2800" b="1" dirty="0">
                <a:effectLst/>
              </a:rPr>
              <a:t>. </a:t>
            </a:r>
            <a:br>
              <a:rPr lang="cs-CZ" sz="2800" b="1" u="sng" dirty="0">
                <a:effectLst/>
              </a:rPr>
            </a:br>
            <a:r>
              <a:rPr lang="cs-CZ" sz="2800" b="1" dirty="0">
                <a:effectLst/>
              </a:rPr>
              <a:t>					m soli = 0,15 </a:t>
            </a:r>
            <a:r>
              <a:rPr lang="cs-CZ" sz="2800" dirty="0">
                <a:effectLst/>
              </a:rPr>
              <a:t>. </a:t>
            </a:r>
            <a:r>
              <a:rPr lang="cs-CZ" sz="2800" b="1" dirty="0">
                <a:effectLst/>
              </a:rPr>
              <a:t>250 = </a:t>
            </a:r>
            <a:r>
              <a:rPr lang="cs-CZ" sz="2800" b="1" u="sng" dirty="0">
                <a:effectLst/>
              </a:rPr>
              <a:t>37,5 g soli</a:t>
            </a:r>
            <a:br>
              <a:rPr lang="cs-CZ" sz="2800" b="1" u="sng" dirty="0">
                <a:effectLst/>
              </a:rPr>
            </a:br>
            <a:r>
              <a:rPr lang="cs-CZ" sz="2800" b="1" dirty="0">
                <a:effectLst/>
              </a:rPr>
              <a:t>             		 V (vody) = 250 - 37,5 = </a:t>
            </a:r>
            <a:r>
              <a:rPr lang="cs-CZ" sz="2800" b="1" u="sng" dirty="0">
                <a:effectLst/>
              </a:rPr>
              <a:t>212,5 ml</a:t>
            </a:r>
            <a:br>
              <a:rPr lang="cs-CZ" sz="2800" b="1" u="sng" dirty="0">
                <a:effectLst/>
              </a:rPr>
            </a:br>
            <a:br>
              <a:rPr lang="cs-CZ" sz="2800" b="1" u="sng" dirty="0">
                <a:effectLst/>
              </a:rPr>
            </a:br>
            <a:r>
              <a:rPr lang="cs-CZ" sz="2800" b="1" u="sng" dirty="0">
                <a:effectLst/>
              </a:rPr>
              <a:t>Metoda </a:t>
            </a:r>
            <a:r>
              <a:rPr lang="cs-CZ" sz="2800" b="1" dirty="0">
                <a:effectLst/>
              </a:rPr>
              <a:t>č.2           100 % ……….. 250g</a:t>
            </a:r>
            <a:br>
              <a:rPr lang="cs-CZ" sz="2800" b="1" dirty="0">
                <a:effectLst/>
              </a:rPr>
            </a:br>
            <a:r>
              <a:rPr lang="cs-CZ" sz="2800" b="1" dirty="0">
                <a:effectLst/>
              </a:rPr>
              <a:t>							</a:t>
            </a:r>
            <a:r>
              <a:rPr lang="cs-CZ" sz="2800" b="1" u="sng" dirty="0">
                <a:effectLst/>
              </a:rPr>
              <a:t>15 % ………..   x g</a:t>
            </a:r>
            <a:br>
              <a:rPr lang="cs-CZ" sz="2800" b="1" u="sng" dirty="0">
                <a:effectLst/>
              </a:rPr>
            </a:br>
            <a:r>
              <a:rPr lang="cs-CZ" sz="2800" b="1" dirty="0">
                <a:effectLst/>
              </a:rPr>
              <a:t>                x = 15 · 250 : 100 = </a:t>
            </a:r>
            <a:r>
              <a:rPr lang="cs-CZ" sz="2800" b="1" u="sng" dirty="0">
                <a:effectLst/>
              </a:rPr>
              <a:t>37,5 g soli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5880063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4E8E2"/>
      </a:lt2>
      <a:accent1>
        <a:srgbClr val="9A4DC3"/>
      </a:accent1>
      <a:accent2>
        <a:srgbClr val="684EB9"/>
      </a:accent2>
      <a:accent3>
        <a:srgbClr val="4D62C3"/>
      </a:accent3>
      <a:accent4>
        <a:srgbClr val="3B81B1"/>
      </a:accent4>
      <a:accent5>
        <a:srgbClr val="46B2B1"/>
      </a:accent5>
      <a:accent6>
        <a:srgbClr val="3BB17E"/>
      </a:accent6>
      <a:hlink>
        <a:srgbClr val="358E9F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Microsoft Office PowerPoint</Application>
  <PresentationFormat>Širokoúhlá obrazovka</PresentationFormat>
  <Paragraphs>46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Georgia Pro Cond Light</vt:lpstr>
      <vt:lpstr>Speak Pro</vt:lpstr>
      <vt:lpstr>Times New Roman</vt:lpstr>
      <vt:lpstr>Wingdings 2</vt:lpstr>
      <vt:lpstr>SlateVTI</vt:lpstr>
      <vt:lpstr>Směsi</vt:lpstr>
      <vt:lpstr>Směsi</vt:lpstr>
      <vt:lpstr>Rozdělení směsí</vt:lpstr>
      <vt:lpstr>Prezentace aplikace PowerPoint</vt:lpstr>
      <vt:lpstr>Roztoky</vt:lpstr>
      <vt:lpstr>Typy roztoků</vt:lpstr>
      <vt:lpstr>Výpočet složení roztoků</vt:lpstr>
      <vt:lpstr>výpočet</vt:lpstr>
      <vt:lpstr>výpočet</vt:lpstr>
      <vt:lpstr>Oddělení složek směsi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Směsi</dc:title>
  <dc:creator>Kristýna Nová</dc:creator>
  <cp:lastModifiedBy>Kristýna Nová</cp:lastModifiedBy>
  <cp:revision>1</cp:revision>
  <dcterms:created xsi:type="dcterms:W3CDTF">2019-10-08T20:00:49Z</dcterms:created>
  <dcterms:modified xsi:type="dcterms:W3CDTF">2019-10-08T20:01:06Z</dcterms:modified>
</cp:coreProperties>
</file>