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57" r:id="rId3"/>
    <p:sldId id="261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0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0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7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9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6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4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9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326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7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47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91" r:id="rId5"/>
    <p:sldLayoutId id="2147483685" r:id="rId6"/>
    <p:sldLayoutId id="2147483686" r:id="rId7"/>
    <p:sldLayoutId id="2147483687" r:id="rId8"/>
    <p:sldLayoutId id="2147483690" r:id="rId9"/>
    <p:sldLayoutId id="2147483688" r:id="rId10"/>
    <p:sldLayoutId id="214748368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370961-00D1-4FD1-83AE-F4172E2EB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331"/>
          <a:stretch/>
        </p:blipFill>
        <p:spPr>
          <a:xfrm>
            <a:off x="-32" y="10"/>
            <a:ext cx="12192031" cy="491506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B4FB531-34DA-4777-9BD5-5B885DC38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15076"/>
            <a:ext cx="12188952" cy="194292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F846A8D-7B57-4E49-A94D-9DE9B3D12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5120639"/>
            <a:ext cx="7137263" cy="1280161"/>
          </a:xfrm>
        </p:spPr>
        <p:txBody>
          <a:bodyPr anchor="ctr">
            <a:normAutofit/>
          </a:bodyPr>
          <a:lstStyle/>
          <a:p>
            <a:pPr algn="r"/>
            <a:r>
              <a:rPr lang="cs-CZ" sz="4800" dirty="0">
                <a:solidFill>
                  <a:srgbClr val="FFFFFF"/>
                </a:solidFill>
              </a:rPr>
              <a:t>Redoxní reakce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E58624-D5D9-4C81-9720-2AD1B3C65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9580" y="5120639"/>
            <a:ext cx="3073745" cy="1280160"/>
          </a:xfrm>
        </p:spPr>
        <p:txBody>
          <a:bodyPr anchor="ctr">
            <a:normAutofit/>
          </a:bodyPr>
          <a:lstStyle/>
          <a:p>
            <a:r>
              <a:rPr lang="cs-CZ" sz="1500" dirty="0">
                <a:solidFill>
                  <a:srgbClr val="FFFFFF"/>
                </a:solidFill>
              </a:rPr>
              <a:t>Kristýna nová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13" y="5760720"/>
            <a:ext cx="11887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949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6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8" y="0"/>
            <a:ext cx="12191985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C4E1EE-C176-4AED-B92C-52935897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783" y="516835"/>
            <a:ext cx="5977937" cy="1666501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chemeClr val="tx1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Oxidačně redukční reakce = redoxní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C25F717-FB38-4390-9008-813932A040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591" r="2" b="6080"/>
          <a:stretch/>
        </p:blipFill>
        <p:spPr>
          <a:xfrm>
            <a:off x="20" y="10"/>
            <a:ext cx="4580077" cy="3383266"/>
          </a:xfrm>
          <a:prstGeom prst="rect">
            <a:avLst/>
          </a:prstGeom>
        </p:spPr>
      </p:pic>
      <p:cxnSp>
        <p:nvCxnSpPr>
          <p:cNvPr id="22" name="Straight Connector 18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00864" y="2353592"/>
            <a:ext cx="5669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3">
            <a:extLst>
              <a:ext uri="{FF2B5EF4-FFF2-40B4-BE49-F238E27FC236}">
                <a16:creationId xmlns:a16="http://schemas.microsoft.com/office/drawing/2014/main" id="{9386186A-EB27-4B87-97F7-7B6C38D947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61" r="-2" b="-2"/>
          <a:stretch/>
        </p:blipFill>
        <p:spPr>
          <a:xfrm>
            <a:off x="20" y="3474720"/>
            <a:ext cx="4580077" cy="338328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C386B9-DE27-4E87-B10B-00F55BABD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784" y="2546224"/>
            <a:ext cx="6884716" cy="4178426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Dochází k přenosu elektronů, probíhají současně dva děje, tzv. </a:t>
            </a:r>
            <a:r>
              <a:rPr lang="cs-CZ" sz="2400" dirty="0" err="1">
                <a:solidFill>
                  <a:schemeClr val="tx1"/>
                </a:solidFill>
              </a:rPr>
              <a:t>poloreakce</a:t>
            </a:r>
            <a:r>
              <a:rPr lang="cs-CZ" sz="2400" dirty="0">
                <a:solidFill>
                  <a:schemeClr val="tx1"/>
                </a:solidFill>
              </a:rPr>
              <a:t>:</a:t>
            </a:r>
          </a:p>
          <a:p>
            <a:r>
              <a:rPr lang="cs-CZ" sz="2400" dirty="0">
                <a:solidFill>
                  <a:schemeClr val="tx1"/>
                </a:solidFill>
              </a:rPr>
              <a:t>	oxidace – částice odevzdává elektrony, zvyšuje se její kladné oxidační číslo.</a:t>
            </a:r>
          </a:p>
          <a:p>
            <a:r>
              <a:rPr lang="cs-CZ" sz="2400" dirty="0">
                <a:solidFill>
                  <a:schemeClr val="tx1"/>
                </a:solidFill>
              </a:rPr>
              <a:t>	redukce – částice přijímá elektrony, snižuje se její kladné oxidační číslo.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 S redoxními reakcemi se setkáváme běžně, nejznámějším příkladem by mohlo být rezivění, nebo hoření</a:t>
            </a:r>
          </a:p>
        </p:txBody>
      </p:sp>
    </p:spTree>
    <p:extLst>
      <p:ext uri="{BB962C8B-B14F-4D97-AF65-F5344CB8AC3E}">
        <p14:creationId xmlns:p14="http://schemas.microsoft.com/office/powerpoint/2010/main" val="2101989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373426-E26E-431D-959C-5DB96C0B6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3635926" cy="5111915"/>
          </a:xfrm>
          <a:prstGeom prst="rect">
            <a:avLst/>
          </a:pr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4EE52EB-AAA8-4723-B128-9DDAA31AA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277" y="884521"/>
            <a:ext cx="3214307" cy="286725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>
                <a:solidFill>
                  <a:schemeClr val="bg1"/>
                </a:solidFill>
              </a:rPr>
              <a:t>Pokuste se vymyslet další příklady redoxních dějů…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4A2559E-12B6-41C5-B790-A1B6C4BF0F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40922" y="643467"/>
            <a:ext cx="2633527" cy="2394116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6950" y="3883364"/>
            <a:ext cx="31089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 descr="Obsah obrázku interiér, červená, jídlo, stůl&#10;&#10;Popis byl vytvořen automaticky">
            <a:extLst>
              <a:ext uri="{FF2B5EF4-FFF2-40B4-BE49-F238E27FC236}">
                <a16:creationId xmlns:a16="http://schemas.microsoft.com/office/drawing/2014/main" id="{8FE3389E-AF43-4B99-A731-648E56912E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9683" y="3360291"/>
            <a:ext cx="2894368" cy="239509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09E71B4-AE7F-48E5-8E2E-6BB2D7A30D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4342" y="1543965"/>
            <a:ext cx="3310917" cy="331091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39D8CC-16F4-4B2B-80F0-203C56D0D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8802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E0A8391-2737-4F1C-B27A-C44629DB4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CB2701-EF0C-4929-BC97-D52031ECF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6" y="642257"/>
            <a:ext cx="2815319" cy="5226837"/>
          </a:xfrm>
        </p:spPr>
        <p:txBody>
          <a:bodyPr anchor="t"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se v nich teda vlastně děje?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831BE8-C4CE-41F6-A280-C6507D84F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8976" y="642258"/>
            <a:ext cx="8331654" cy="362608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000" dirty="0"/>
              <a:t>Redoxní reakce jsou chemické reakce, při kterých se mění oxidační čísla atomů některých reagujících částic</a:t>
            </a:r>
          </a:p>
          <a:p>
            <a:pPr>
              <a:lnSpc>
                <a:spcPct val="110000"/>
              </a:lnSpc>
            </a:pPr>
            <a:r>
              <a:rPr lang="cs-CZ" sz="2000" dirty="0"/>
              <a:t>Při redoxních reakcích se jedna částice oxiduje, zatím co jiná se redukuje. </a:t>
            </a:r>
          </a:p>
          <a:p>
            <a:pPr>
              <a:lnSpc>
                <a:spcPct val="110000"/>
              </a:lnSpc>
            </a:pPr>
            <a:r>
              <a:rPr lang="cs-CZ" sz="2000" dirty="0"/>
              <a:t>oxidační činidlo – částice, která způsobuje oxidaci jiných částic, přičemž se sama redukuje. </a:t>
            </a:r>
          </a:p>
          <a:p>
            <a:pPr>
              <a:lnSpc>
                <a:spcPct val="110000"/>
              </a:lnSpc>
            </a:pPr>
            <a:r>
              <a:rPr lang="cs-CZ" sz="2000" dirty="0"/>
              <a:t>redukční činidlo – částice, která způsobuje redukci jiných částic, přičemž se sama oxiduje.</a:t>
            </a:r>
          </a:p>
          <a:p>
            <a:pPr>
              <a:lnSpc>
                <a:spcPct val="110000"/>
              </a:lnSpc>
            </a:pPr>
            <a:r>
              <a:rPr lang="cs-CZ" sz="2000" b="1" dirty="0"/>
              <a:t>oxidace1 + redukce2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000" b="1" dirty="0"/>
              <a:t> redukce1 + oxidace2 </a:t>
            </a:r>
          </a:p>
          <a:p>
            <a:pPr>
              <a:lnSpc>
                <a:spcPct val="110000"/>
              </a:lnSpc>
            </a:pPr>
            <a:endParaRPr lang="cs-CZ" sz="1300" b="1" dirty="0"/>
          </a:p>
        </p:txBody>
      </p:sp>
      <p:pic>
        <p:nvPicPr>
          <p:cNvPr id="1026" name="Picture 2" descr="Výsledek obrázku pro redoxní reakce">
            <a:extLst>
              <a:ext uri="{FF2B5EF4-FFF2-40B4-BE49-F238E27FC236}">
                <a16:creationId xmlns:a16="http://schemas.microsoft.com/office/drawing/2014/main" id="{9F911694-BEC2-450E-B866-F8D62F46C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57575" y="4268338"/>
            <a:ext cx="6643918" cy="236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B2A3BAC5-F97F-4C2F-A1CF-57ED46680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717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E1E17-2BF4-4318-8E35-1B4B121B4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pracovat s redoxními reakcemi?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3A1028-C28E-4A4E-805B-3D11FABA1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248637"/>
          </a:xfrm>
        </p:spPr>
        <p:txBody>
          <a:bodyPr>
            <a:normAutofit/>
          </a:bodyPr>
          <a:lstStyle/>
          <a:p>
            <a:r>
              <a:rPr lang="cs-CZ" dirty="0"/>
              <a:t>1, do reakce dopiš oxidační čísla</a:t>
            </a:r>
          </a:p>
          <a:p>
            <a:endParaRPr lang="cs-CZ" dirty="0"/>
          </a:p>
          <a:p>
            <a:r>
              <a:rPr lang="cs-CZ" dirty="0"/>
              <a:t>2, urči oxidaci a redukci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3, zapiš pod rovnici </a:t>
            </a:r>
            <a:r>
              <a:rPr lang="cs-CZ" dirty="0" err="1"/>
              <a:t>poloreakce</a:t>
            </a:r>
            <a:r>
              <a:rPr lang="cs-CZ" dirty="0"/>
              <a:t> </a:t>
            </a:r>
          </a:p>
          <a:p>
            <a:pPr lvl="2"/>
            <a:endParaRPr lang="cs-CZ" dirty="0"/>
          </a:p>
          <a:p>
            <a:pPr lvl="1"/>
            <a:r>
              <a:rPr lang="cs-CZ" alt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cs-CZ" altLang="cs-CZ" sz="1800" baseline="30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cs-CZ" alt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altLang="cs-CZ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-II</a:t>
            </a:r>
            <a:r>
              <a:rPr lang="cs-CZ" alt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cs-CZ" altLang="cs-CZ" sz="1800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H</a:t>
            </a:r>
            <a:r>
              <a:rPr lang="cs-CZ" altLang="cs-CZ" sz="1800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altLang="cs-CZ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-II</a:t>
            </a:r>
            <a:r>
              <a:rPr lang="cs-CZ" alt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Cu</a:t>
            </a:r>
            <a:r>
              <a:rPr lang="cs-CZ" altLang="cs-CZ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600" dirty="0">
                <a:solidFill>
                  <a:srgbClr val="000000"/>
                </a:solidFill>
              </a:rPr>
              <a:t>   </a:t>
            </a:r>
          </a:p>
          <a:p>
            <a:pPr lvl="1"/>
            <a:endParaRPr lang="cs-CZ" altLang="cs-CZ" sz="600" dirty="0">
              <a:solidFill>
                <a:srgbClr val="000000"/>
              </a:solidFill>
            </a:endParaRPr>
          </a:p>
          <a:p>
            <a:pPr lvl="2"/>
            <a:r>
              <a:rPr lang="cs-CZ" alt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OX:   H</a:t>
            </a:r>
            <a:r>
              <a:rPr lang="cs-CZ" altLang="cs-CZ" sz="1800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</a:t>
            </a:r>
            <a:r>
              <a:rPr lang="cs-CZ" alt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H</a:t>
            </a:r>
            <a:r>
              <a:rPr lang="cs-CZ" altLang="cs-CZ" sz="1800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lvl="2"/>
            <a:r>
              <a:rPr lang="cs-CZ" alt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RED: </a:t>
            </a:r>
            <a:r>
              <a:rPr lang="cs-CZ" alt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cs-CZ" altLang="cs-CZ" sz="1800" baseline="30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cs-CZ" alt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Cu</a:t>
            </a:r>
            <a:r>
              <a:rPr lang="cs-CZ" altLang="cs-CZ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   </a:t>
            </a:r>
            <a:endParaRPr lang="cs-CZ" altLang="cs-CZ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328F032-4D38-4682-9A9A-C7F6C6955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380" y="2569065"/>
            <a:ext cx="337303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kumimoji="0" lang="cs-CZ" altLang="cs-CZ" sz="1800" b="0" i="0" u="none" strike="noStrike" cap="none" normalizeH="0" baseline="3000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cs-CZ" altLang="cs-CZ" sz="18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-II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kumimoji="0" lang="cs-CZ" altLang="cs-CZ" sz="1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cs-CZ" altLang="cs-CZ" sz="18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= H</a:t>
            </a:r>
            <a:r>
              <a:rPr kumimoji="0" lang="cs-CZ" altLang="cs-CZ" sz="1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cs-CZ" altLang="cs-CZ" sz="18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cs-CZ" altLang="cs-CZ" sz="18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-II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Cu</a:t>
            </a:r>
            <a:r>
              <a:rPr kumimoji="0" lang="cs-CZ" altLang="cs-CZ" sz="18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cs-CZ" altLang="cs-CZ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       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cs-CZ" altLang="cs-CZ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        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53F70CE-2938-4252-9207-59A243C62481}"/>
              </a:ext>
            </a:extLst>
          </p:cNvPr>
          <p:cNvSpPr/>
          <p:nvPr/>
        </p:nvSpPr>
        <p:spPr>
          <a:xfrm>
            <a:off x="3603380" y="3610025"/>
            <a:ext cx="2957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cs-CZ" altLang="cs-CZ" baseline="30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cs-CZ" altLang="cs-CZ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altLang="cs-CZ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-II</a:t>
            </a:r>
            <a:r>
              <a:rPr lang="cs-CZ" alt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cs-CZ" altLang="cs-CZ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altLang="cs-CZ" baseline="-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alt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altLang="cs-CZ" baseline="-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altLang="cs-CZ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-II</a:t>
            </a:r>
            <a:r>
              <a:rPr lang="cs-CZ" alt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</a:t>
            </a:r>
            <a:r>
              <a:rPr lang="cs-CZ" alt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</a:t>
            </a:r>
            <a:r>
              <a:rPr lang="cs-CZ" altLang="cs-CZ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600" dirty="0">
                <a:solidFill>
                  <a:srgbClr val="000000"/>
                </a:solidFill>
              </a:rPr>
              <a:t>  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395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E7CC27-451D-414D-ABC2-CDA5C2D6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746" y="286604"/>
            <a:ext cx="10636934" cy="1234466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reakcí dopiš oxidační čísla a urči co se oxiduje a co redukuje: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2F156B-D64E-4161-944E-A9CDD70C5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187091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KMnO</a:t>
            </a:r>
            <a:r>
              <a:rPr lang="cs-CZ" sz="2400" baseline="-25000" dirty="0"/>
              <a:t>4</a:t>
            </a:r>
            <a:r>
              <a:rPr lang="cs-CZ" sz="2400" dirty="0"/>
              <a:t> + Zn + H</a:t>
            </a:r>
            <a:r>
              <a:rPr lang="cs-CZ" sz="2400" baseline="-25000" dirty="0"/>
              <a:t>2</a:t>
            </a:r>
            <a:r>
              <a:rPr lang="cs-CZ" sz="2400" dirty="0"/>
              <a:t>SO</a:t>
            </a:r>
            <a:r>
              <a:rPr lang="cs-CZ" sz="2400" baseline="-25000" dirty="0"/>
              <a:t>4</a:t>
            </a:r>
            <a:r>
              <a:rPr lang="cs-CZ" sz="2400" dirty="0"/>
              <a:t> 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400" dirty="0"/>
              <a:t> MnSO</a:t>
            </a:r>
            <a:r>
              <a:rPr lang="cs-CZ" sz="2400" baseline="-25000" dirty="0"/>
              <a:t>4</a:t>
            </a:r>
            <a:r>
              <a:rPr lang="cs-CZ" sz="2400" dirty="0"/>
              <a:t> + ZnSO</a:t>
            </a:r>
            <a:r>
              <a:rPr lang="cs-CZ" sz="2400" baseline="-25000" dirty="0"/>
              <a:t>4</a:t>
            </a:r>
            <a:r>
              <a:rPr lang="cs-CZ" sz="2400" dirty="0"/>
              <a:t> + K</a:t>
            </a:r>
            <a:r>
              <a:rPr lang="cs-CZ" sz="2400" baseline="-25000" dirty="0"/>
              <a:t>2</a:t>
            </a:r>
            <a:r>
              <a:rPr lang="cs-CZ" sz="2400" dirty="0"/>
              <a:t>SO</a:t>
            </a:r>
            <a:r>
              <a:rPr lang="cs-CZ" sz="2400" baseline="-25000" dirty="0"/>
              <a:t>4</a:t>
            </a:r>
            <a:r>
              <a:rPr lang="cs-CZ" sz="2400" dirty="0"/>
              <a:t> + H</a:t>
            </a:r>
            <a:r>
              <a:rPr lang="cs-CZ" sz="2400" baseline="-25000" dirty="0"/>
              <a:t>2</a:t>
            </a:r>
            <a:r>
              <a:rPr lang="cs-CZ" sz="2400" dirty="0"/>
              <a:t>O</a:t>
            </a:r>
          </a:p>
          <a:p>
            <a:r>
              <a:rPr lang="pl-PL" sz="2400" dirty="0"/>
              <a:t>KMnO</a:t>
            </a:r>
            <a:r>
              <a:rPr lang="pl-PL" sz="2400" baseline="-25000" dirty="0"/>
              <a:t>4</a:t>
            </a:r>
            <a:r>
              <a:rPr lang="pl-PL" sz="2400" dirty="0"/>
              <a:t> + KNO</a:t>
            </a:r>
            <a:r>
              <a:rPr lang="pl-PL" sz="2400" baseline="-25000" dirty="0"/>
              <a:t>2</a:t>
            </a:r>
            <a:r>
              <a:rPr lang="pl-PL" sz="2400" dirty="0"/>
              <a:t> + H</a:t>
            </a:r>
            <a:r>
              <a:rPr lang="pl-PL" sz="2400" baseline="-25000" dirty="0"/>
              <a:t>2</a:t>
            </a:r>
            <a:r>
              <a:rPr lang="pl-PL" sz="2400" dirty="0"/>
              <a:t>O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pl-PL" sz="2400" dirty="0"/>
              <a:t> MnO</a:t>
            </a:r>
            <a:r>
              <a:rPr lang="pl-PL" sz="2400" baseline="-25000" dirty="0"/>
              <a:t>2</a:t>
            </a:r>
            <a:r>
              <a:rPr lang="pl-PL" sz="2400" dirty="0"/>
              <a:t> + KNO</a:t>
            </a:r>
            <a:r>
              <a:rPr lang="pl-PL" sz="2400" baseline="-25000" dirty="0"/>
              <a:t>3</a:t>
            </a:r>
            <a:r>
              <a:rPr lang="pl-PL" sz="2400" dirty="0"/>
              <a:t> + KOH</a:t>
            </a:r>
          </a:p>
          <a:p>
            <a:r>
              <a:rPr lang="de-DE" sz="2400" dirty="0"/>
              <a:t>KMnO</a:t>
            </a:r>
            <a:r>
              <a:rPr lang="de-DE" sz="2400" baseline="-25000" dirty="0"/>
              <a:t>4</a:t>
            </a:r>
            <a:r>
              <a:rPr lang="de-DE" sz="2400" dirty="0"/>
              <a:t> + K</a:t>
            </a:r>
            <a:r>
              <a:rPr lang="de-DE" sz="2400" baseline="-25000" dirty="0"/>
              <a:t>2</a:t>
            </a:r>
            <a:r>
              <a:rPr lang="de-DE" sz="2400" dirty="0"/>
              <a:t>SO</a:t>
            </a:r>
            <a:r>
              <a:rPr lang="de-DE" sz="2400" baseline="-25000" dirty="0"/>
              <a:t>3</a:t>
            </a:r>
            <a:r>
              <a:rPr lang="de-DE" sz="2400" dirty="0"/>
              <a:t> + KOH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de-DE" sz="2400" dirty="0"/>
              <a:t> K</a:t>
            </a:r>
            <a:r>
              <a:rPr lang="de-DE" sz="2400" baseline="-25000" dirty="0"/>
              <a:t>2</a:t>
            </a:r>
            <a:r>
              <a:rPr lang="de-DE" sz="2400" dirty="0"/>
              <a:t>MnO</a:t>
            </a:r>
            <a:r>
              <a:rPr lang="de-DE" sz="2400" baseline="-25000" dirty="0"/>
              <a:t>4</a:t>
            </a:r>
            <a:r>
              <a:rPr lang="de-DE" sz="2400" dirty="0"/>
              <a:t> + K</a:t>
            </a:r>
            <a:r>
              <a:rPr lang="de-DE" sz="2400" baseline="-25000" dirty="0"/>
              <a:t>2</a:t>
            </a:r>
            <a:r>
              <a:rPr lang="de-DE" sz="2400" dirty="0"/>
              <a:t>SO</a:t>
            </a:r>
            <a:r>
              <a:rPr lang="de-DE" sz="2400" baseline="-25000" dirty="0"/>
              <a:t>4</a:t>
            </a:r>
            <a:r>
              <a:rPr lang="de-DE" sz="2400" dirty="0"/>
              <a:t> + H</a:t>
            </a:r>
            <a:r>
              <a:rPr lang="de-DE" sz="2400" baseline="-25000" dirty="0"/>
              <a:t>2</a:t>
            </a:r>
            <a:r>
              <a:rPr lang="de-DE" sz="2400" dirty="0"/>
              <a:t>O</a:t>
            </a:r>
            <a:endParaRPr lang="cs-CZ" sz="2400" dirty="0"/>
          </a:p>
          <a:p>
            <a:r>
              <a:rPr lang="pt-BR" sz="2400" dirty="0"/>
              <a:t>Br</a:t>
            </a:r>
            <a:r>
              <a:rPr lang="pt-BR" sz="2400" baseline="-25000" dirty="0"/>
              <a:t>2</a:t>
            </a:r>
            <a:r>
              <a:rPr lang="pt-BR" sz="2400" dirty="0"/>
              <a:t> + NaOH</a:t>
            </a:r>
            <a:r>
              <a:rPr lang="cs-CZ" sz="2400" dirty="0"/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pt-BR" sz="2400" dirty="0"/>
              <a:t>  NaBr + NaBrO</a:t>
            </a:r>
            <a:r>
              <a:rPr lang="pt-BR" sz="2400" baseline="-25000" dirty="0"/>
              <a:t>3</a:t>
            </a:r>
            <a:r>
              <a:rPr lang="pt-BR" sz="2400" dirty="0"/>
              <a:t> + H</a:t>
            </a:r>
            <a:r>
              <a:rPr lang="pt-BR" sz="2400" baseline="-25000" dirty="0"/>
              <a:t>2</a:t>
            </a:r>
            <a:r>
              <a:rPr lang="pt-BR" sz="2400" dirty="0"/>
              <a:t>O</a:t>
            </a:r>
            <a:endParaRPr lang="cs-CZ" sz="2400" dirty="0"/>
          </a:p>
          <a:p>
            <a:r>
              <a:rPr lang="cs-CZ" sz="2400" dirty="0"/>
              <a:t>H</a:t>
            </a:r>
            <a:r>
              <a:rPr lang="cs-CZ" sz="2400" baseline="-25000" dirty="0"/>
              <a:t>2</a:t>
            </a:r>
            <a:r>
              <a:rPr lang="cs-CZ" sz="2400" dirty="0"/>
              <a:t>SO</a:t>
            </a:r>
            <a:r>
              <a:rPr lang="cs-CZ" sz="2400" baseline="-25000" dirty="0"/>
              <a:t>4</a:t>
            </a:r>
            <a:r>
              <a:rPr lang="cs-CZ" sz="2400" dirty="0"/>
              <a:t> + H</a:t>
            </a:r>
            <a:r>
              <a:rPr lang="cs-CZ" sz="2400" baseline="-25000" dirty="0"/>
              <a:t>2</a:t>
            </a:r>
            <a:r>
              <a:rPr lang="cs-CZ" sz="2400" dirty="0"/>
              <a:t>S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400" dirty="0"/>
              <a:t> S + H</a:t>
            </a:r>
            <a:r>
              <a:rPr lang="cs-CZ" sz="2400" baseline="-25000" dirty="0"/>
              <a:t>2</a:t>
            </a:r>
            <a:r>
              <a:rPr lang="cs-CZ" sz="2400" dirty="0"/>
              <a:t>O</a:t>
            </a:r>
          </a:p>
          <a:p>
            <a:r>
              <a:rPr lang="pt-BR" sz="2400" dirty="0"/>
              <a:t>As</a:t>
            </a:r>
            <a:r>
              <a:rPr lang="pt-BR" sz="2400" baseline="-25000" dirty="0"/>
              <a:t>2</a:t>
            </a:r>
            <a:r>
              <a:rPr lang="pt-BR" sz="2400" dirty="0"/>
              <a:t>S</a:t>
            </a:r>
            <a:r>
              <a:rPr lang="pt-BR" sz="2400" baseline="-25000" dirty="0"/>
              <a:t>3</a:t>
            </a:r>
            <a:r>
              <a:rPr lang="pt-BR" sz="2400" dirty="0"/>
              <a:t> + HNO</a:t>
            </a:r>
            <a:r>
              <a:rPr lang="pt-BR" sz="2400" baseline="-25000" dirty="0"/>
              <a:t>3</a:t>
            </a:r>
            <a:r>
              <a:rPr lang="pt-BR" sz="2400" dirty="0"/>
              <a:t> + H</a:t>
            </a:r>
            <a:r>
              <a:rPr lang="pt-BR" sz="2400" baseline="-25000" dirty="0"/>
              <a:t>2</a:t>
            </a:r>
            <a:r>
              <a:rPr lang="pt-BR" sz="2400" dirty="0"/>
              <a:t>O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pt-BR" sz="2400" dirty="0"/>
              <a:t> H</a:t>
            </a:r>
            <a:r>
              <a:rPr lang="pt-BR" sz="2400" baseline="-25000" dirty="0"/>
              <a:t>3</a:t>
            </a:r>
            <a:r>
              <a:rPr lang="pt-BR" sz="2400" dirty="0"/>
              <a:t>AsO</a:t>
            </a:r>
            <a:r>
              <a:rPr lang="pt-BR" sz="2400" baseline="-25000" dirty="0"/>
              <a:t>4</a:t>
            </a:r>
            <a:r>
              <a:rPr lang="pt-BR" sz="2400" dirty="0"/>
              <a:t> + H</a:t>
            </a:r>
            <a:r>
              <a:rPr lang="pt-BR" sz="2400" baseline="-25000" dirty="0"/>
              <a:t>2</a:t>
            </a:r>
            <a:r>
              <a:rPr lang="pt-BR" sz="2400" dirty="0"/>
              <a:t>SO</a:t>
            </a:r>
            <a:r>
              <a:rPr lang="pt-BR" sz="2400" baseline="-25000" dirty="0"/>
              <a:t>4</a:t>
            </a:r>
            <a:r>
              <a:rPr lang="pt-BR" sz="2400" dirty="0"/>
              <a:t> + NO</a:t>
            </a:r>
            <a:endParaRPr lang="cs-CZ" sz="2400" dirty="0"/>
          </a:p>
          <a:p>
            <a:r>
              <a:rPr lang="pt-BR" sz="2400" dirty="0"/>
              <a:t>Au + HNO</a:t>
            </a:r>
            <a:r>
              <a:rPr lang="pt-BR" sz="2400" baseline="-25000" dirty="0"/>
              <a:t>3</a:t>
            </a:r>
            <a:r>
              <a:rPr lang="pt-BR" sz="2400" dirty="0"/>
              <a:t> + HCl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pt-BR" sz="2400" dirty="0"/>
              <a:t> AuCl</a:t>
            </a:r>
            <a:r>
              <a:rPr lang="pt-BR" sz="2400" baseline="-25000" dirty="0"/>
              <a:t>3</a:t>
            </a:r>
            <a:r>
              <a:rPr lang="pt-BR" sz="2400" dirty="0"/>
              <a:t> + NO + H</a:t>
            </a:r>
            <a:r>
              <a:rPr lang="pt-BR" sz="2400" baseline="-25000" dirty="0"/>
              <a:t>2</a:t>
            </a:r>
            <a:r>
              <a:rPr lang="pt-BR" sz="2400" dirty="0"/>
              <a:t>O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35576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152</Words>
  <Application>Microsoft Office PowerPoint</Application>
  <PresentationFormat>Širokoúhlá obrazovka</PresentationFormat>
  <Paragraphs>35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Arial Nova Light</vt:lpstr>
      <vt:lpstr>Bembo</vt:lpstr>
      <vt:lpstr>Calibri</vt:lpstr>
      <vt:lpstr>Times New Roman</vt:lpstr>
      <vt:lpstr>RetrospectVTI</vt:lpstr>
      <vt:lpstr>Redoxní reakce </vt:lpstr>
      <vt:lpstr>Oxidačně redukční reakce = redoxní</vt:lpstr>
      <vt:lpstr>Pokuste se vymyslet další příklady redoxních dějů…</vt:lpstr>
      <vt:lpstr>Co se v nich teda vlastně děje?</vt:lpstr>
      <vt:lpstr>Jak pracovat s redoxními reakcemi?</vt:lpstr>
      <vt:lpstr>Do reakcí dopiš oxidační čísla a urči co se oxiduje a co redukuje: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Redoxní reakce </dc:title>
  <dc:creator>Kristýna Nová</dc:creator>
  <cp:lastModifiedBy>Kristýna Nová</cp:lastModifiedBy>
  <cp:revision>2</cp:revision>
  <dcterms:created xsi:type="dcterms:W3CDTF">2019-11-10T06:42:25Z</dcterms:created>
  <dcterms:modified xsi:type="dcterms:W3CDTF">2019-11-10T06:58:49Z</dcterms:modified>
</cp:coreProperties>
</file>