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19.11.2020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227687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b="1" dirty="0">
                <a:solidFill>
                  <a:srgbClr val="FF0000"/>
                </a:solidFill>
              </a:rPr>
              <a:t>Kalorimetrická rovnice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oubor:Kalorime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776" y="1196752"/>
            <a:ext cx="3911918" cy="4041739"/>
          </a:xfrm>
          <a:prstGeom prst="rect">
            <a:avLst/>
          </a:prstGeom>
          <a:noFill/>
        </p:spPr>
      </p:pic>
      <p:sp>
        <p:nvSpPr>
          <p:cNvPr id="2" name="Obdélník 1"/>
          <p:cNvSpPr/>
          <p:nvPr/>
        </p:nvSpPr>
        <p:spPr>
          <a:xfrm>
            <a:off x="0" y="548680"/>
            <a:ext cx="914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b="1" dirty="0"/>
              <a:t>Kalorimetr</a:t>
            </a:r>
            <a:r>
              <a:rPr lang="cs-CZ" sz="2400" dirty="0"/>
              <a:t> je zařízení umožňující pokusně provádět tepelnou výměnu mezi tělesy a měřit potřebné tepelné veličiny.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</a:t>
            </a:r>
          </a:p>
        </p:txBody>
      </p:sp>
      <p:sp>
        <p:nvSpPr>
          <p:cNvPr id="6" name="Obdélník 5"/>
          <p:cNvSpPr/>
          <p:nvPr/>
        </p:nvSpPr>
        <p:spPr>
          <a:xfrm>
            <a:off x="0" y="4882181"/>
            <a:ext cx="91440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2400" dirty="0"/>
              <a:t>Kalorimetr se skládá ze dvou nádobek do sebe vložených. </a:t>
            </a:r>
          </a:p>
          <a:p>
            <a:r>
              <a:rPr lang="cs-CZ" sz="2400" dirty="0"/>
              <a:t>Mezi stěnami nádobek je vzduch, který tepelně izoluje vnitřní nádobku od vnější a od okolí. </a:t>
            </a:r>
          </a:p>
          <a:p>
            <a:r>
              <a:rPr lang="cs-CZ" sz="2400" dirty="0"/>
              <a:t>Každá z nádobek se přikrývá víčkem, ve kterém bývají otvory pro teploměr a míchačku.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3"/>
            <a:ext cx="2880320" cy="342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ovéPole 7"/>
          <p:cNvSpPr txBox="1"/>
          <p:nvPr/>
        </p:nvSpPr>
        <p:spPr>
          <a:xfrm>
            <a:off x="7524328" y="1628800"/>
            <a:ext cx="1368152" cy="30469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dirty="0"/>
              <a:t>Tepelná výměna probíhá pouze mezi tělesy uvnitř nádoby.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449112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[1]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840760" y="4491122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8" grpId="0" animBg="1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Kalorimetrická rovnice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39552" y="620688"/>
            <a:ext cx="78123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cs-CZ" sz="2400" dirty="0"/>
              <a:t>popisuje tepelnou výměnu, která probíhá mezi tělesy uvnitř kalorimetru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1556792"/>
            <a:ext cx="4445732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Teplejší těleso v kalorimetru: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o hmotnosti </a:t>
            </a:r>
            <a:r>
              <a:rPr lang="cs-CZ" sz="2400" b="1" dirty="0">
                <a:solidFill>
                  <a:srgbClr val="FF0000"/>
                </a:solidFill>
              </a:rPr>
              <a:t>m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  <a:r>
              <a:rPr lang="cs-CZ" sz="2400" b="1" dirty="0"/>
              <a:t> a teplotě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</a:p>
          <a:p>
            <a:r>
              <a:rPr lang="cs-CZ" sz="2400" b="1" baseline="-25000" dirty="0">
                <a:solidFill>
                  <a:srgbClr val="FF0000"/>
                </a:solidFill>
              </a:rPr>
              <a:t>       </a:t>
            </a:r>
            <a:r>
              <a:rPr lang="cs-CZ" sz="2400" b="1" baseline="-25000" dirty="0"/>
              <a:t> </a:t>
            </a:r>
            <a:r>
              <a:rPr lang="cs-CZ" sz="2400" b="1" dirty="0"/>
              <a:t>odevzdá teplo </a:t>
            </a:r>
            <a:r>
              <a:rPr lang="cs-CZ" sz="2400" b="1" dirty="0">
                <a:solidFill>
                  <a:srgbClr val="FF0000"/>
                </a:solidFill>
              </a:rPr>
              <a:t>Q</a:t>
            </a:r>
            <a:r>
              <a:rPr lang="cs-CZ" sz="2400" b="1" baseline="-25000" dirty="0">
                <a:solidFill>
                  <a:srgbClr val="FF0000"/>
                </a:solidFill>
              </a:rPr>
              <a:t>1</a:t>
            </a:r>
          </a:p>
          <a:p>
            <a:pPr>
              <a:buFontTx/>
              <a:buChar char="-"/>
            </a:pPr>
            <a:r>
              <a:rPr lang="cs-CZ" sz="2400" b="1" dirty="0"/>
              <a:t>    toto teplo předá chladnějšímu</a:t>
            </a:r>
          </a:p>
          <a:p>
            <a:r>
              <a:rPr lang="cs-CZ" sz="2400" b="1" dirty="0"/>
              <a:t>      tělesu</a:t>
            </a:r>
          </a:p>
          <a:p>
            <a:pPr>
              <a:buFontTx/>
              <a:buChar char="-"/>
            </a:pPr>
            <a:r>
              <a:rPr lang="cs-CZ" sz="2400" b="1" dirty="0"/>
              <a:t>    ochladí se na teplotu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1" name="Šipka dolů 10"/>
          <p:cNvSpPr/>
          <p:nvPr/>
        </p:nvSpPr>
        <p:spPr>
          <a:xfrm>
            <a:off x="1835696" y="4725144"/>
            <a:ext cx="576064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0" y="5589240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1 </a:t>
            </a:r>
            <a:r>
              <a:rPr lang="cs-CZ" sz="3200" b="1" dirty="0"/>
              <a:t>= c</a:t>
            </a:r>
            <a:r>
              <a:rPr lang="cs-CZ" sz="3200" b="1" baseline="-25000" dirty="0"/>
              <a:t>1</a:t>
            </a:r>
            <a:r>
              <a:rPr lang="cs-CZ" sz="3200" b="1" dirty="0"/>
              <a:t>. m</a:t>
            </a:r>
            <a:r>
              <a:rPr lang="cs-CZ" sz="3200" b="1" baseline="-25000" dirty="0"/>
              <a:t>1</a:t>
            </a:r>
            <a:r>
              <a:rPr lang="cs-CZ" sz="3200" b="1" dirty="0"/>
              <a:t> . ( t</a:t>
            </a:r>
            <a:r>
              <a:rPr lang="cs-CZ" sz="3200" b="1" baseline="-25000" dirty="0"/>
              <a:t>1</a:t>
            </a:r>
            <a:r>
              <a:rPr lang="cs-CZ" sz="3200" b="1" dirty="0"/>
              <a:t> – t)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23528" y="6273225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... odevzdané teplo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788024" y="1556792"/>
            <a:ext cx="4355976" cy="29238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Chladnější těleso v kalorimetru:</a:t>
            </a:r>
          </a:p>
          <a:p>
            <a:pPr marL="342900" indent="-342900">
              <a:buFontTx/>
              <a:buChar char="-"/>
            </a:pPr>
            <a:r>
              <a:rPr lang="cs-CZ" sz="2400" b="1" dirty="0"/>
              <a:t>o hmotnosti </a:t>
            </a:r>
            <a:r>
              <a:rPr lang="cs-CZ" sz="2400" b="1" dirty="0">
                <a:solidFill>
                  <a:srgbClr val="FF0000"/>
                </a:solidFill>
              </a:rPr>
              <a:t>m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r>
              <a:rPr lang="cs-CZ" sz="2400" b="1" dirty="0"/>
              <a:t> a teplotě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</a:p>
          <a:p>
            <a:r>
              <a:rPr lang="cs-CZ" sz="2400" b="1" baseline="-25000" dirty="0">
                <a:solidFill>
                  <a:srgbClr val="FF0000"/>
                </a:solidFill>
              </a:rPr>
              <a:t>      </a:t>
            </a:r>
            <a:r>
              <a:rPr lang="cs-CZ" sz="2400" b="1" baseline="-25000" dirty="0"/>
              <a:t> </a:t>
            </a:r>
            <a:r>
              <a:rPr lang="cs-CZ" sz="2400" b="1" dirty="0"/>
              <a:t>přijme teplo </a:t>
            </a:r>
            <a:r>
              <a:rPr lang="cs-CZ" sz="2400" b="1" dirty="0">
                <a:solidFill>
                  <a:srgbClr val="FF0000"/>
                </a:solidFill>
              </a:rPr>
              <a:t>Q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</a:p>
          <a:p>
            <a:pPr>
              <a:buFontTx/>
              <a:buChar char="-"/>
            </a:pPr>
            <a:r>
              <a:rPr lang="cs-CZ" sz="2400" b="1" dirty="0"/>
              <a:t>   toto teplo přijme od teplejšího</a:t>
            </a:r>
          </a:p>
          <a:p>
            <a:r>
              <a:rPr lang="cs-CZ" sz="2400" b="1" dirty="0"/>
              <a:t>     tělesa</a:t>
            </a:r>
          </a:p>
          <a:p>
            <a:pPr>
              <a:buFontTx/>
              <a:buChar char="-"/>
            </a:pPr>
            <a:r>
              <a:rPr lang="cs-CZ" sz="2400" b="1" dirty="0"/>
              <a:t>   zvýší teplotu na teplotu </a:t>
            </a:r>
            <a:r>
              <a:rPr lang="cs-CZ" sz="2400" b="1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17" name="Šipka dolů 16"/>
          <p:cNvSpPr/>
          <p:nvPr/>
        </p:nvSpPr>
        <p:spPr>
          <a:xfrm>
            <a:off x="7020272" y="4653136"/>
            <a:ext cx="576064" cy="792088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5724128" y="5589240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2 </a:t>
            </a:r>
            <a:r>
              <a:rPr lang="cs-CZ" sz="3200" b="1" dirty="0"/>
              <a:t>= c</a:t>
            </a:r>
            <a:r>
              <a:rPr lang="cs-CZ" sz="3200" b="1" baseline="-25000" dirty="0"/>
              <a:t>2</a:t>
            </a:r>
            <a:r>
              <a:rPr lang="cs-CZ" sz="3200" b="1" dirty="0"/>
              <a:t>. m</a:t>
            </a:r>
            <a:r>
              <a:rPr lang="cs-CZ" sz="3200" b="1" baseline="-25000" dirty="0"/>
              <a:t>2</a:t>
            </a:r>
            <a:r>
              <a:rPr lang="cs-CZ" sz="3200" b="1" dirty="0"/>
              <a:t> . ( t – t</a:t>
            </a:r>
            <a:r>
              <a:rPr lang="cs-CZ" sz="3200" b="1" baseline="-25000" dirty="0"/>
              <a:t>2</a:t>
            </a:r>
            <a:r>
              <a:rPr lang="cs-CZ" sz="3200" b="1" dirty="0"/>
              <a:t>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19" name="TextovéPole 18"/>
          <p:cNvSpPr txBox="1"/>
          <p:nvPr/>
        </p:nvSpPr>
        <p:spPr>
          <a:xfrm>
            <a:off x="6228184" y="6273225"/>
            <a:ext cx="2915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/>
              <a:t>... přijaté teplo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657725"/>
            <a:ext cx="1914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build="allAtOnce" animBg="1"/>
      <p:bldP spid="11" grpId="0" animBg="1"/>
      <p:bldP spid="13" grpId="0" animBg="1"/>
      <p:bldP spid="14" grpId="0"/>
      <p:bldP spid="16" grpId="0" build="allAtOnce" animBg="1"/>
      <p:bldP spid="17" grpId="0" animBg="1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Kalorimetrická rovnice - dokončení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692696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800" dirty="0"/>
              <a:t>Při tepelné výměně mezi tělesy v kalorimetru se teplo předává pouze mezi tělesy v kalorimetru.</a:t>
            </a:r>
          </a:p>
          <a:p>
            <a:r>
              <a:rPr lang="cs-CZ" sz="2800" dirty="0"/>
              <a:t>Nedochází k předávání tepla do okolí.</a:t>
            </a:r>
          </a:p>
          <a:p>
            <a:r>
              <a:rPr lang="cs-CZ" sz="2800" dirty="0"/>
              <a:t>Teplo odevzdané teplejším tělesem je stejně velké jako teplo přijaté tělesem chladnějším.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6021288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1 </a:t>
            </a:r>
            <a:r>
              <a:rPr lang="cs-CZ" sz="3200" b="1" dirty="0"/>
              <a:t>= c</a:t>
            </a:r>
            <a:r>
              <a:rPr lang="cs-CZ" sz="3200" b="1" baseline="-25000" dirty="0"/>
              <a:t>1</a:t>
            </a:r>
            <a:r>
              <a:rPr lang="cs-CZ" sz="3200" b="1" dirty="0"/>
              <a:t>. m</a:t>
            </a:r>
            <a:r>
              <a:rPr lang="cs-CZ" sz="3200" b="1" baseline="-25000" dirty="0"/>
              <a:t>1</a:t>
            </a:r>
            <a:r>
              <a:rPr lang="cs-CZ" sz="3200" b="1" dirty="0"/>
              <a:t> . ( t</a:t>
            </a:r>
            <a:r>
              <a:rPr lang="cs-CZ" sz="3200" b="1" baseline="-25000" dirty="0"/>
              <a:t>1</a:t>
            </a:r>
            <a:r>
              <a:rPr lang="cs-CZ" sz="3200" b="1" dirty="0"/>
              <a:t> – t)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24128" y="6021288"/>
            <a:ext cx="341987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3200" b="1" dirty="0"/>
              <a:t>Q</a:t>
            </a:r>
            <a:r>
              <a:rPr lang="cs-CZ" sz="3200" b="1" baseline="-25000" dirty="0"/>
              <a:t>2 </a:t>
            </a:r>
            <a:r>
              <a:rPr lang="cs-CZ" sz="3200" b="1" dirty="0"/>
              <a:t>= c</a:t>
            </a:r>
            <a:r>
              <a:rPr lang="cs-CZ" sz="3200" b="1" baseline="-25000" dirty="0"/>
              <a:t>2</a:t>
            </a:r>
            <a:r>
              <a:rPr lang="cs-CZ" sz="3200" b="1" dirty="0"/>
              <a:t>. m</a:t>
            </a:r>
            <a:r>
              <a:rPr lang="cs-CZ" sz="3200" b="1" baseline="-25000" dirty="0"/>
              <a:t>2</a:t>
            </a:r>
            <a:r>
              <a:rPr lang="cs-CZ" sz="3200" b="1" dirty="0"/>
              <a:t> . ( t – t</a:t>
            </a:r>
            <a:r>
              <a:rPr lang="cs-CZ" sz="3200" b="1" baseline="-25000" dirty="0"/>
              <a:t>2</a:t>
            </a:r>
            <a:r>
              <a:rPr lang="cs-CZ" sz="3200" b="1" dirty="0"/>
              <a:t>)</a:t>
            </a:r>
            <a:r>
              <a:rPr lang="cs-CZ" sz="3200" b="1" baseline="-25000" dirty="0"/>
              <a:t> </a:t>
            </a:r>
            <a:endParaRPr lang="cs-CZ" sz="3200" b="1" dirty="0"/>
          </a:p>
        </p:txBody>
      </p:sp>
      <p:sp>
        <p:nvSpPr>
          <p:cNvPr id="6" name="Obdélník 5"/>
          <p:cNvSpPr/>
          <p:nvPr/>
        </p:nvSpPr>
        <p:spPr>
          <a:xfrm>
            <a:off x="4012334" y="3062000"/>
            <a:ext cx="966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Q</a:t>
            </a:r>
            <a:r>
              <a:rPr lang="cs-CZ" sz="3200" b="1" baseline="-25000" dirty="0">
                <a:solidFill>
                  <a:prstClr val="black"/>
                </a:solidFill>
              </a:rPr>
              <a:t>1 </a:t>
            </a:r>
            <a:r>
              <a:rPr lang="cs-CZ" sz="3200" b="1" dirty="0">
                <a:solidFill>
                  <a:prstClr val="black"/>
                </a:solidFill>
              </a:rPr>
              <a:t>=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4788024" y="3068960"/>
            <a:ext cx="606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Q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endParaRPr lang="cs-CZ" dirty="0"/>
          </a:p>
        </p:txBody>
      </p:sp>
      <p:cxnSp>
        <p:nvCxnSpPr>
          <p:cNvPr id="9" name="Přímá spojovací šipka 8"/>
          <p:cNvCxnSpPr/>
          <p:nvPr/>
        </p:nvCxnSpPr>
        <p:spPr>
          <a:xfrm flipV="1">
            <a:off x="251520" y="3645024"/>
            <a:ext cx="3816424" cy="2304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Přímá spojovací šipka 11"/>
          <p:cNvCxnSpPr/>
          <p:nvPr/>
        </p:nvCxnSpPr>
        <p:spPr>
          <a:xfrm rot="16200000" flipV="1">
            <a:off x="4499992" y="4509120"/>
            <a:ext cx="21602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1979712" y="3861048"/>
            <a:ext cx="28083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c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. m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 . ( t</a:t>
            </a:r>
            <a:r>
              <a:rPr lang="cs-CZ" sz="3200" b="1" baseline="-25000" dirty="0">
                <a:solidFill>
                  <a:prstClr val="black"/>
                </a:solidFill>
              </a:rPr>
              <a:t>1</a:t>
            </a:r>
            <a:r>
              <a:rPr lang="cs-CZ" sz="3200" b="1" dirty="0">
                <a:solidFill>
                  <a:prstClr val="black"/>
                </a:solidFill>
              </a:rPr>
              <a:t> – t)</a:t>
            </a:r>
            <a:r>
              <a:rPr lang="cs-CZ" sz="3200" b="1" baseline="-25000" dirty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cxnSp>
        <p:nvCxnSpPr>
          <p:cNvPr id="15" name="Přímá spojovací šipka 14"/>
          <p:cNvCxnSpPr/>
          <p:nvPr/>
        </p:nvCxnSpPr>
        <p:spPr>
          <a:xfrm rot="5400000" flipH="1" flipV="1">
            <a:off x="1799692" y="4689140"/>
            <a:ext cx="158417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4572000" y="3861048"/>
            <a:ext cx="29278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prstClr val="black"/>
                </a:solidFill>
              </a:rPr>
              <a:t>= c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. m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 . ( t – t</a:t>
            </a:r>
            <a:r>
              <a:rPr lang="cs-CZ" sz="3200" b="1" baseline="-25000" dirty="0">
                <a:solidFill>
                  <a:prstClr val="black"/>
                </a:solidFill>
              </a:rPr>
              <a:t>2</a:t>
            </a:r>
            <a:r>
              <a:rPr lang="cs-CZ" sz="3200" b="1" dirty="0">
                <a:solidFill>
                  <a:prstClr val="black"/>
                </a:solidFill>
              </a:rPr>
              <a:t>)</a:t>
            </a:r>
            <a:r>
              <a:rPr lang="cs-CZ" sz="3200" b="1" baseline="-25000" dirty="0">
                <a:solidFill>
                  <a:prstClr val="black"/>
                </a:solidFill>
              </a:rPr>
              <a:t> </a:t>
            </a:r>
            <a:endParaRPr lang="cs-CZ" dirty="0"/>
          </a:p>
        </p:txBody>
      </p:sp>
      <p:cxnSp>
        <p:nvCxnSpPr>
          <p:cNvPr id="18" name="Přímá spojovací šipka 17"/>
          <p:cNvCxnSpPr/>
          <p:nvPr/>
        </p:nvCxnSpPr>
        <p:spPr>
          <a:xfrm rot="16200000" flipV="1">
            <a:off x="5796136" y="4869160"/>
            <a:ext cx="151216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  <p:bldP spid="4" grpId="0" animBg="1"/>
      <p:bldP spid="5" grpId="0" animBg="1"/>
      <p:bldP spid="6" grpId="0"/>
      <p:bldP spid="7" grpId="0"/>
      <p:bldP spid="13" grpId="0"/>
      <p:bldP spid="16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258</Words>
  <Application>Microsoft Office PowerPoint</Application>
  <PresentationFormat>Předvádění na obrazovce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7" baseType="lpstr">
      <vt:lpstr>Arial</vt:lpstr>
      <vt:lpstr>Calibri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LocalAdmin</dc:creator>
  <cp:lastModifiedBy>LocalAdmin</cp:lastModifiedBy>
  <cp:revision>25</cp:revision>
  <dcterms:modified xsi:type="dcterms:W3CDTF">2020-11-19T15:06:36Z</dcterms:modified>
</cp:coreProperties>
</file>