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3"/>
  </p:notesMasterIdLst>
  <p:sldIdLst>
    <p:sldId id="264" r:id="rId2"/>
    <p:sldId id="340" r:id="rId3"/>
    <p:sldId id="345" r:id="rId4"/>
    <p:sldId id="342" r:id="rId5"/>
    <p:sldId id="343" r:id="rId6"/>
    <p:sldId id="344" r:id="rId7"/>
    <p:sldId id="286" r:id="rId8"/>
    <p:sldId id="288" r:id="rId9"/>
    <p:sldId id="289" r:id="rId10"/>
    <p:sldId id="292" r:id="rId11"/>
    <p:sldId id="29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5737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76B5-40FB-4304-A515-3A9FE54A98CF}" type="datetimeFigureOut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C0E9-EDB4-4849-B798-E91ADE36F6A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8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3A43-DD5F-4CD2-836F-6D6D9386C738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0F18-ADE5-4807-9373-727F3A31F4D5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219-191E-4AAE-B0B5-30B8DD961B52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62F-90B9-4DEF-9207-D819C9D79576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5C8C-67DA-4C77-B49D-1BE859F9E3C0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3CF8-5281-4F3B-81F6-C1E9F4A02277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3C11-3421-43DA-B654-98BED68469C9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3B6B-900B-4431-9EC9-0504992A991A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2150-83A7-4070-B62D-DC0ED6A2A9F0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5DF-67F5-48C1-977C-9FE9ED484D3B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AC36-3469-4A21-BD20-3914117921E6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78B05B-E061-4713-9789-089775149A20}" type="datetime1">
              <a:rPr lang="cs-CZ" smtClean="0"/>
              <a:pPr/>
              <a:t>19.11.2020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5885FD-E9F6-4616-A947-C967941DDDC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RCbHdjDZce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youtube.com/watch?v=944yz1sItR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loupak.cz/video/auto-moto/5286-studna-smrti?page=2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006082"/>
            <a:ext cx="7772400" cy="1780108"/>
          </a:xfrm>
        </p:spPr>
        <p:txBody>
          <a:bodyPr>
            <a:normAutofit/>
          </a:bodyPr>
          <a:lstStyle/>
          <a:p>
            <a:pPr lvl="0"/>
            <a:r>
              <a:rPr lang="cs-CZ" sz="6000" dirty="0"/>
              <a:t>Tíhová síla</a:t>
            </a:r>
            <a:endParaRPr lang="cs-CZ" sz="5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24860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cs-CZ" sz="3200" dirty="0"/>
              <a:t>Tíhová síla je největší: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3933056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5378067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2684769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3966635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>
                <a:latin typeface="Calibri" pitchFamily="34" charset="0"/>
              </a:rPr>
              <a:t>na rovníku</a:t>
            </a:r>
            <a:endParaRPr lang="cs-CZ" sz="28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5536" y="5370928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>
                <a:latin typeface="Calibri" pitchFamily="34" charset="0"/>
              </a:rPr>
              <a:t>na obratnících</a:t>
            </a:r>
            <a:endParaRPr lang="cs-CZ" sz="28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95536" y="2636912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na pólech</a:t>
            </a:r>
            <a:endParaRPr lang="cs-CZ" sz="28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61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5"/>
            </a:pPr>
            <a:r>
              <a:rPr lang="cs-CZ" sz="3200" dirty="0"/>
              <a:t>Velikost tíhové síly působící na chlapce o hmotnosti 40 kg je přibližně: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2603332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3976198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5349064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95536" y="2636911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4 N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95536" y="3969059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40 N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95536" y="5301207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400 N</a:t>
            </a:r>
          </a:p>
        </p:txBody>
      </p:sp>
    </p:spTree>
    <p:extLst>
      <p:ext uri="{BB962C8B-B14F-4D97-AF65-F5344CB8AC3E}">
        <p14:creationId xmlns:p14="http://schemas.microsoft.com/office/powerpoint/2010/main" val="1541673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Gravitační síla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Všechny hmotné objekty mají své gravitační pole.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b="1" dirty="0"/>
                  <a:t>Newtonův gravitační zákon</a:t>
                </a:r>
                <a:r>
                  <a:rPr lang="cs-CZ" dirty="0"/>
                  <a:t>: Každá dvě tělesa se navzájem přitahují stejně velkými silami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g</m:t>
                        </m:r>
                      </m:sub>
                    </m:sSub>
                    <m:r>
                      <a:rPr lang="cs-CZ" b="1" i="1">
                        <a:latin typeface="Cambria Math"/>
                      </a:rPr>
                      <m:t>, −</m:t>
                    </m:r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i="1">
                            <a:latin typeface="Cambria Math"/>
                          </a:rPr>
                          <m:t>g</m:t>
                        </m:r>
                      </m:sub>
                    </m:sSub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opačného směru. Velikost této síly je přímo úměrná součinu hmotností daných těles a nepřímo úměrná druhé mocnině jejich vzdálenosti.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2"/>
                <a:stretch>
                  <a:fillRect l="-902" t="-1011" r="-4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611560" y="3820398"/>
            <a:ext cx="2314575" cy="2883932"/>
            <a:chOff x="1475656" y="4005064"/>
            <a:chExt cx="2314575" cy="2883932"/>
          </a:xfrm>
        </p:grpSpPr>
        <p:pic>
          <p:nvPicPr>
            <p:cNvPr id="1028" name="Picture 4" descr="http://ucivozs.sweb.cz/90_soubory/image0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005064"/>
              <a:ext cx="231457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2123728" y="6519664"/>
              <a:ext cx="792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1 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423088" y="3957984"/>
            <a:ext cx="2123201" cy="2956511"/>
            <a:chOff x="4982176" y="3937049"/>
            <a:chExt cx="2123201" cy="29565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176" y="3937049"/>
              <a:ext cx="2123201" cy="258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5699040" y="6524228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2 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084168" y="4006135"/>
            <a:ext cx="2857500" cy="2691428"/>
            <a:chOff x="6084168" y="4006135"/>
            <a:chExt cx="2857500" cy="2691428"/>
          </a:xfrm>
        </p:grpSpPr>
        <p:pic>
          <p:nvPicPr>
            <p:cNvPr id="1030" name="Picture 6" descr="newtonmanzana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006135"/>
              <a:ext cx="28575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bdélník 11"/>
            <p:cNvSpPr/>
            <p:nvPr/>
          </p:nvSpPr>
          <p:spPr>
            <a:xfrm>
              <a:off x="7103190" y="6328231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90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Velikost gravitační síly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g</m:t>
                        </m:r>
                      </m:sub>
                    </m:sSub>
                    <m:r>
                      <a:rPr lang="cs-CZ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l-G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𝜘</m:t>
                    </m:r>
                    <m:f>
                      <m:fPr>
                        <m:ctrlPr>
                          <a:rPr lang="cs-CZ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gravitační konstanta  …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𝜘</m:t>
                    </m:r>
                    <m:r>
                      <a:rPr lang="cs-CZ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cs-CZ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cs-CZ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=6,67</m:t>
                    </m:r>
                    <m:r>
                      <a:rPr lang="cs-CZ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−11</m:t>
                        </m:r>
                      </m:sup>
                    </m:sSup>
                    <m: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kg</m:t>
                        </m:r>
                      </m:e>
                      <m:sup>
                        <m:r>
                          <a:rPr lang="cs-CZ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cs-CZ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má velmi malou hodnotu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U těles malých hmotností gravitační sílu nepozorujeme, protože je velmi malá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Gravitační síly pozorujeme u těles s velkou hmotností (planety, měsíce, hvězdy)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2"/>
                <a:stretch>
                  <a:fillRect l="-902" r="-4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/>
          <p:cNvGrpSpPr/>
          <p:nvPr/>
        </p:nvGrpSpPr>
        <p:grpSpPr>
          <a:xfrm>
            <a:off x="2915816" y="4202409"/>
            <a:ext cx="4580972" cy="2364566"/>
            <a:chOff x="2915816" y="4202409"/>
            <a:chExt cx="4580972" cy="2364566"/>
          </a:xfrm>
        </p:grpSpPr>
        <p:pic>
          <p:nvPicPr>
            <p:cNvPr id="2052" name="Picture 4" descr="Soubor:NewtonsLawOfUniversalGravitation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202409"/>
              <a:ext cx="3377952" cy="2364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6661303" y="5933831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4 </a:t>
              </a:r>
            </a:p>
          </p:txBody>
        </p:sp>
      </p:grpSp>
      <p:pic>
        <p:nvPicPr>
          <p:cNvPr id="9" name="Picture 3" descr="http://www.youtube.com/watch?v=RCbHdjDZceQ&#10;" title="http://www.youtube.com/watch?v=RCbHdjDZce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92" y="4566273"/>
            <a:ext cx="1138436" cy="11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5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Odstředivá síla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Projevuje se pokaždé, když se těleso pohybuje po zakřivené trajektorii (např. řetízkový kolotoč, centrifuga, automobil projíždějící zatáčku, kroužící letadlo)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Působí směrem od středu (osy) otáčení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/>
                  <a:t>Velikost odstředivé síly závisí na rychlosti otáčení a vzdálenosti od osy (když je rychlost otáčení a vzdálenost od osy otáčení větší, je větší i odstředivá síla působící na těleso)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cs-CZ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</m:e>
                      <m:sup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cs-CZ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2"/>
                <a:stretch>
                  <a:fillRect l="-902" t="-10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/>
          <p:cNvGrpSpPr/>
          <p:nvPr/>
        </p:nvGrpSpPr>
        <p:grpSpPr>
          <a:xfrm>
            <a:off x="420544" y="4642882"/>
            <a:ext cx="3542617" cy="2117950"/>
            <a:chOff x="420544" y="4642882"/>
            <a:chExt cx="3542617" cy="21179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44" y="4642882"/>
              <a:ext cx="2687838" cy="202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3127676" y="6391500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5 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318848" y="4642882"/>
            <a:ext cx="3672409" cy="2195662"/>
            <a:chOff x="5148063" y="4545706"/>
            <a:chExt cx="3672409" cy="2195662"/>
          </a:xfrm>
        </p:grpSpPr>
        <p:pic>
          <p:nvPicPr>
            <p:cNvPr id="3076" name="Picture 4" descr="http://www.belantis.de/typo3temp/pics/b49ec27cc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3" y="4545706"/>
              <a:ext cx="2832795" cy="212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7984987" y="6372036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Obr. 6 </a:t>
              </a:r>
            </a:p>
          </p:txBody>
        </p:sp>
      </p:grpSp>
      <p:pic>
        <p:nvPicPr>
          <p:cNvPr id="11" name="Picture 3" descr="http://www.loupak.cz/video/auto-moto/5286-studna-smrti?page=2&#10;" title="http://www.loupak.cz/video/auto-moto/5286-studna-smrti?page=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92" y="4566273"/>
            <a:ext cx="1138436" cy="11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www.youtube.com/watch?v=944yz1sItRY" title="http://www.youtube.com/watch?v=944yz1sItRY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92" y="5602932"/>
            <a:ext cx="1138436" cy="11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80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Země ze otáčí – kromě gravitační působí na každé těleso i odstředivá síla</a:t>
                </a:r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Tíhová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je vektorovým součtem gravitační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a setrvačné odstředivé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.</a:t>
                </a:r>
                <a:br>
                  <a:rPr lang="cs-CZ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  <m:r>
                      <a:rPr lang="cs-CZ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  <m:r>
                      <a:rPr lang="cs-CZ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e>
                    </m:acc>
                  </m:oMath>
                </a14:m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endParaRPr lang="cs-CZ" dirty="0"/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Směr působení tíhové síly se nazývá svislý.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3"/>
                <a:stretch>
                  <a:fillRect l="-763" t="-15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Tíhová síla</a:t>
            </a:r>
          </a:p>
        </p:txBody>
      </p:sp>
      <p:pic>
        <p:nvPicPr>
          <p:cNvPr id="5" name="Picture 4" descr="http://leccos.com/pics/pic/tihove_zrychle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32" y="3052191"/>
            <a:ext cx="3096344" cy="29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755461" y="6182357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7 </a:t>
            </a:r>
          </a:p>
        </p:txBody>
      </p:sp>
    </p:spTree>
    <p:extLst>
      <p:ext uri="{BB962C8B-B14F-4D97-AF65-F5344CB8AC3E}">
        <p14:creationId xmlns:p14="http://schemas.microsoft.com/office/powerpoint/2010/main" val="2444723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</p:spPr>
            <p:txBody>
              <a:bodyPr>
                <a:normAutofit/>
              </a:bodyPr>
              <a:lstStyle/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Tíhové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>
                            <a:latin typeface="Cambria Math"/>
                          </a:rPr>
                          <m:t>𝑔</m:t>
                        </m:r>
                        <m:r>
                          <a:rPr lang="cs-CZ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cs-CZ" dirty="0"/>
                  <a:t> je zrychlení, které tělesům uděluje tíhová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dirty="0"/>
                  <a:t> .</a:t>
                </a:r>
              </a:p>
              <a:p>
                <a:pPr marL="342900" lvl="0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dirty="0"/>
                  <a:t>Změny odstředivé síly v závislosti na zeměpisné šířce (závisí na vzdálenosti od osy otáčení = zemská osa) ovlivňují směr a </a:t>
                </a:r>
                <a:r>
                  <a:rPr lang="cs-CZ" dirty="0">
                    <a:solidFill>
                      <a:srgbClr val="FF0000"/>
                    </a:solidFill>
                  </a:rPr>
                  <a:t>velikost</a:t>
                </a:r>
                <a:r>
                  <a:rPr lang="cs-CZ" dirty="0"/>
                  <a:t> tíhové síly a tedy i </a:t>
                </a:r>
                <a:r>
                  <a:rPr lang="cs-CZ" dirty="0">
                    <a:solidFill>
                      <a:srgbClr val="FF0000"/>
                    </a:solidFill>
                  </a:rPr>
                  <a:t>tíhového zrychlení</a:t>
                </a:r>
                <a:r>
                  <a:rPr lang="cs-CZ" dirty="0"/>
                  <a:t>:</a:t>
                </a:r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Rovník (odstředivá síla je největší)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=9,78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Póly (odstředivá síla je nulová)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=9,83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ČR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=9,81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Normální tíhové zrychlení (dohoda)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=9,80665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:r>
                  <a:rPr lang="cs-CZ" sz="2400" dirty="0"/>
                  <a:t>Do výpočtů budeme dosazovat 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/>
                      </a:rPr>
                      <m:t>𝑔</m:t>
                    </m:r>
                    <m:r>
                      <a:rPr lang="cs-CZ" sz="2400">
                        <a:latin typeface="Cambria Math"/>
                      </a:rPr>
                      <m:t>=10 </m:t>
                    </m:r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m</m:t>
                    </m:r>
                    <m:r>
                      <a:rPr lang="cs-CZ" sz="240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cs-CZ" sz="240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cs-CZ" sz="2400" dirty="0"/>
              </a:p>
              <a:p>
                <a:pPr marL="800100" lvl="1" indent="-342900" fontAlgn="base"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G</m:t>
                        </m:r>
                      </m:sub>
                    </m:sSub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∙10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10" y="1844824"/>
                <a:ext cx="8784976" cy="4824536"/>
              </a:xfrm>
              <a:blipFill rotWithShape="1">
                <a:blip r:embed="rId3"/>
                <a:stretch>
                  <a:fillRect l="-902" t="-1011" r="-1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Tíhové zrychlení</a:t>
            </a:r>
          </a:p>
        </p:txBody>
      </p:sp>
    </p:spTree>
    <p:extLst>
      <p:ext uri="{BB962C8B-B14F-4D97-AF65-F5344CB8AC3E}">
        <p14:creationId xmlns:p14="http://schemas.microsoft.com/office/powerpoint/2010/main" val="75099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sz="3200" dirty="0"/>
              <a:t>Gravitační zákon formuloval: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2603332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3976198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5349064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2636911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Albert Einstein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95536" y="3969059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Galileo Galilei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95536" y="5301207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Isaac Newton</a:t>
            </a:r>
          </a:p>
        </p:txBody>
      </p:sp>
    </p:spTree>
    <p:extLst>
      <p:ext uri="{BB962C8B-B14F-4D97-AF65-F5344CB8AC3E}">
        <p14:creationId xmlns:p14="http://schemas.microsoft.com/office/powerpoint/2010/main" val="292092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cs-CZ" sz="3200" dirty="0"/>
              <a:t>Když se tělesa od sebe vzdálí na dvojnásobek původní vzdálenosti, gravitační síla se: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2603332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5378067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4052920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2636911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dvakrát zmenší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95536" y="5370928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dvakrát zvětší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95536" y="4005063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čtyřikrát zmenší</a:t>
            </a:r>
          </a:p>
        </p:txBody>
      </p:sp>
    </p:spTree>
    <p:extLst>
      <p:ext uri="{BB962C8B-B14F-4D97-AF65-F5344CB8AC3E}">
        <p14:creationId xmlns:p14="http://schemas.microsoft.com/office/powerpoint/2010/main" val="981387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cs-CZ" sz="3200" dirty="0"/>
              <a:t>Když se hmotnost jednoho tělesa dvakrát zvětší, velikost síly, kterou bude působit na druhé těleso se:</a:t>
            </a:r>
          </a:p>
        </p:txBody>
      </p:sp>
      <p:pic>
        <p:nvPicPr>
          <p:cNvPr id="13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2603332"/>
            <a:ext cx="1414315" cy="1147277"/>
          </a:xfrm>
          <a:prstGeom prst="rect">
            <a:avLst/>
          </a:prstGeom>
          <a:noFill/>
        </p:spPr>
      </p:pic>
      <p:pic>
        <p:nvPicPr>
          <p:cNvPr id="15" name="Picture 5" descr="C:\Users\HP\AppData\Local\Microsoft\Windows\Temporary Internet Files\Content.IE5\6A2TVGPH\MC9004404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165" y="3976198"/>
            <a:ext cx="1414315" cy="1147277"/>
          </a:xfrm>
          <a:prstGeom prst="rect">
            <a:avLst/>
          </a:prstGeom>
          <a:noFill/>
        </p:spPr>
      </p:pic>
      <p:pic>
        <p:nvPicPr>
          <p:cNvPr id="7170" name="Picture 2" descr="C:\Documents and Settings\Ďobek\Local Settings\Temporary Internet Files\Content.IE5\1RVC0P42\MC9004377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48" y="5349064"/>
            <a:ext cx="1259232" cy="10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-1332656" y="-171400"/>
            <a:ext cx="11412760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2636911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nezmění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95536" y="3969059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dvakrát zmenší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95536" y="5301207"/>
            <a:ext cx="684076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dirty="0"/>
              <a:t>dvakrát zvětší</a:t>
            </a:r>
          </a:p>
        </p:txBody>
      </p:sp>
    </p:spTree>
    <p:extLst>
      <p:ext uri="{BB962C8B-B14F-4D97-AF65-F5344CB8AC3E}">
        <p14:creationId xmlns:p14="http://schemas.microsoft.com/office/powerpoint/2010/main" val="334783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Vlnění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446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Candara</vt:lpstr>
      <vt:lpstr>Symbol</vt:lpstr>
      <vt:lpstr>Vlnění</vt:lpstr>
      <vt:lpstr>Tíhová síla</vt:lpstr>
      <vt:lpstr>Gravitační síla</vt:lpstr>
      <vt:lpstr>Velikost gravitační síly</vt:lpstr>
      <vt:lpstr>Odstředivá síla</vt:lpstr>
      <vt:lpstr>Tíhová síla</vt:lpstr>
      <vt:lpstr>Tíhové zrychlení</vt:lpstr>
      <vt:lpstr>Gravitační zákon formuloval:</vt:lpstr>
      <vt:lpstr>Když se tělesa od sebe vzdálí na dvojnásobek původní vzdálenosti, gravitační síla se:</vt:lpstr>
      <vt:lpstr>Když se hmotnost jednoho tělesa dvakrát zvětší, velikost síly, kterou bude působit na druhé těleso se:</vt:lpstr>
      <vt:lpstr>Tíhová síla je největší:</vt:lpstr>
      <vt:lpstr>Velikost tíhové síly působící na chlapce o hmotnosti 40 kg je přibližně: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 Bílá Třemešná, okres Trutnov</dc:title>
  <dc:creator>Lukáš Bohánský</dc:creator>
  <cp:lastModifiedBy>LocalAdmin</cp:lastModifiedBy>
  <cp:revision>297</cp:revision>
  <dcterms:created xsi:type="dcterms:W3CDTF">2013-05-10T12:01:16Z</dcterms:created>
  <dcterms:modified xsi:type="dcterms:W3CDTF">2020-11-19T10:42:57Z</dcterms:modified>
</cp:coreProperties>
</file>